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</p:sldIdLst>
  <p:sldSz cx="9144000" cy="6858000" type="screen4x3"/>
  <p:notesSz cx="67818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64" d="100"/>
          <a:sy n="64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41751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C8AEA-23D3-4453-A208-B74EF29E0A3B}" type="datetimeFigureOut">
              <a:rPr lang="th-TH" smtClean="0"/>
              <a:t>17/06/62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1751" y="9428165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7BFB9-5A34-4401-AAF1-294F4B59CA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02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สี่เหลี่ยมผืนผ้า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สี่เหลี่ยมผืนผ้า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สี่เหลี่ยมผืนผ้า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สี่เหลี่ยมผืนผ้า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สี่เหลี่ยมมุมมน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สี่เหลี่ยมมุมมน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6" name="ตัวยึดวันที่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6/17/2019</a:t>
            </a:fld>
            <a:endParaRPr lang="en-US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  <p:sp>
        <p:nvSpPr>
          <p:cNvPr id="28" name="ตัวยึดท้ายกระดา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สี่เหลี่ยมผืนผ้า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สี่เหลี่ยมมุมมน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สี่เหลี่ยมมุมมน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สี่เหลี่ยมผืนผ้า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สี่เหลี่ยมผืนผ้า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สี่เหลี่ยมผืนผ้า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สี่เหลี่ยมผืนผ้า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สี่เหลี่ยมผืนผ้า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สี่เหลี่ยมผืนผ้า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6/17/2019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1500174"/>
            <a:ext cx="8929718" cy="1757386"/>
          </a:xfrm>
        </p:spPr>
        <p:txBody>
          <a:bodyPr>
            <a:noAutofit/>
          </a:bodyPr>
          <a:lstStyle/>
          <a:p>
            <a:pPr algn="r"/>
            <a:r>
              <a:rPr lang="en-US" sz="4400" dirty="0" smtClean="0"/>
              <a:t>4132404 </a:t>
            </a:r>
            <a:r>
              <a:rPr lang="th-TH" sz="4400" dirty="0" smtClean="0"/>
              <a:t>การสื่อสารข้อมูลและเครือข่ายคอมพิวเตอร์</a:t>
            </a:r>
            <a:br>
              <a:rPr lang="th-TH" sz="4400" dirty="0" smtClean="0"/>
            </a:br>
            <a:r>
              <a:rPr lang="th-TH" sz="4400" dirty="0" smtClean="0"/>
              <a:t>บทที่ </a:t>
            </a:r>
            <a:r>
              <a:rPr lang="th-TH" dirty="0" smtClean="0"/>
              <a:t>4 เทคโนโลยี </a:t>
            </a:r>
            <a:r>
              <a:rPr lang="en-US" dirty="0" smtClean="0"/>
              <a:t>LAN</a:t>
            </a:r>
            <a:endParaRPr lang="th-TH" sz="44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00100" y="5429264"/>
            <a:ext cx="7854696" cy="1214446"/>
          </a:xfrm>
        </p:spPr>
        <p:txBody>
          <a:bodyPr>
            <a:normAutofit/>
          </a:bodyPr>
          <a:lstStyle/>
          <a:p>
            <a:pPr algn="r"/>
            <a:r>
              <a:rPr lang="th-TH" sz="3200" dirty="0" smtClean="0"/>
              <a:t>ผู้สอน	อ</a:t>
            </a:r>
            <a:r>
              <a:rPr lang="en-US" sz="3200" dirty="0" smtClean="0"/>
              <a:t>.</a:t>
            </a:r>
            <a:r>
              <a:rPr lang="th-TH" sz="3200" dirty="0" smtClean="0"/>
              <a:t>ปุริม ชฎา</a:t>
            </a:r>
            <a:r>
              <a:rPr lang="th-TH" sz="3200" dirty="0" err="1" smtClean="0"/>
              <a:t>รัตน</a:t>
            </a:r>
            <a:r>
              <a:rPr lang="th-TH" sz="3200" dirty="0" smtClean="0"/>
              <a:t>ฐิติ</a:t>
            </a:r>
          </a:p>
          <a:p>
            <a:pPr algn="r"/>
            <a:r>
              <a:rPr lang="en-US" dirty="0" smtClean="0">
                <a:latin typeface="AngsanaUPC" pitchFamily="18" charset="-34"/>
              </a:rPr>
              <a:t>E-mail: purim_it@hotmail.com</a:t>
            </a:r>
            <a:endParaRPr lang="th-TH" dirty="0" smtClean="0">
              <a:latin typeface="AngsanaUPC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การสะท้อนกลับของสัญญาณและ</a:t>
            </a:r>
            <a:r>
              <a:rPr lang="th-TH" b="1" dirty="0" err="1" smtClean="0"/>
              <a:t>เทอร์มิเนเตอร์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เนื่อง จากข้อมูลที่ส่งไปในเครือข่ายอยู่ในรูปของสัญญาณอิเล็กทรอนิกส์ สัญญาณนี้จะต้องเดินทางจากปลายข้างหนึ่งไปยังปลายอีกข้างหนึ่งของสายสัญญาณ ถ้าไม่มีการจำกัดสัญญาณนี้มันก็จะสะท้อนกลับมาบนสายสัญญาณ ซึ่งอาจทำให้เครื่องอื่นๆ ไม่สามารถส่งข้อมูลได้ ดังนั้น จึงจำเป็นต้องมีการหยุดการสะท้อนกลับไปกลับมาของสายสัญญาณนี้หลังจากที่ ข้อมูลได้ส่งถึงที่หมายเรียบร้อย 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การสะท้อนกลับของสัญญาณและ</a:t>
            </a:r>
            <a:r>
              <a:rPr lang="th-TH" b="1" dirty="0" err="1" smtClean="0"/>
              <a:t>เทอร์มิเนเตอร์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ตัว</a:t>
            </a:r>
            <a:r>
              <a:rPr lang="th-TH" dirty="0" err="1" smtClean="0"/>
              <a:t>เทอร์มิเนเตอร์</a:t>
            </a:r>
            <a:r>
              <a:rPr lang="th-TH" dirty="0" smtClean="0"/>
              <a:t> (</a:t>
            </a:r>
            <a:r>
              <a:rPr lang="en-US" dirty="0" err="1" smtClean="0"/>
              <a:t>Terminater</a:t>
            </a:r>
            <a:r>
              <a:rPr lang="en-US" dirty="0" smtClean="0"/>
              <a:t>) </a:t>
            </a:r>
            <a:r>
              <a:rPr lang="th-TH" dirty="0" smtClean="0"/>
              <a:t>จะ ทำหน้าที่ดูดกลืนสัญญาณเพื่อไม่ให้สะท้อนกลับ และจะถูกติดไว้ที่ปลายสัญญาณ การดูดกลืนสัญญาณนี้จะทำให้สัญญาณว่าง และพร้อมสำหรับการส่งข้อมูลอีกที่ปลายทั้งสองข้างของสายสัญญาณจะต้องเสียบ เข้ากับสิ่งใดสิ่งหนึ่ง เช่น เน็ตเวิร์คการ์ด หรือตัวเชื่อมต่อ ที่ใช้ในการเชื่อมต่อสายสัญญาณให้มีระยะยาวขึ้น ปลายที่ไม่ได้เสียบเข้ากับอุปกรณ์จะต้องติดตัว</a:t>
            </a:r>
            <a:r>
              <a:rPr lang="th-TH" dirty="0" err="1" smtClean="0"/>
              <a:t>เทอร์มิเนเตอร์</a:t>
            </a:r>
            <a:r>
              <a:rPr lang="th-TH" dirty="0" smtClean="0"/>
              <a:t>เพื่อป้องกัน การสะท้อนกลับของสัญญาณ 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การรบกวนการสื่อสารข้อมูลของเครือข่าย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เมื่อเกิดสายสัญญาณขาด ณ จุดใดจุดหนึ่ง หรือมีการถอดปลายสายออกจากเครื่องคอมพิวเตอร์ซึ่งจะทำให้สายสัญญาณ ณ จุดนั้นไม่มีตัว</a:t>
            </a:r>
            <a:r>
              <a:rPr lang="th-TH" dirty="0" err="1" smtClean="0"/>
              <a:t>เทอร์มิเนเตอร์</a:t>
            </a:r>
            <a:r>
              <a:rPr lang="th-TH" dirty="0" smtClean="0"/>
              <a:t> อันเป็นเหตุให้สัญญาณสะท้อนกลับ ซึ่งจะไปรบกวนสัญญาณเดิม และทำให้ข้อมูลนั้นเสียไป สัญญาณนี้ก็จะสะท้อนกลับไปกลับมาซึ่งทำให้ไม่สามารถส่งข้อมูลใหม่ได้ นี่เป็นเหตุผลหนึ่งที่ทำให้เครือข่ายประเภทนี้ล่ม </a:t>
            </a:r>
          </a:p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454321"/>
            <a:ext cx="6715172" cy="240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ความสามารถในการขยายเครือข่าย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เมื่อ ต้องการเชื่อมต่อคอมพิวเตอร์ใหม่เข้ากับเครือข่าย จำเป็นต้องใช้สายสัญญาณที่ยาวขึ้น สายสัญญาณที่ใช้ในโทโปโลยีแบบบัสนี้สามารถต่อให้ยาวขึ้นโดย 2 วิธี</a:t>
            </a:r>
          </a:p>
          <a:p>
            <a:pPr lvl="1"/>
            <a:r>
              <a:rPr lang="th-TH" b="1" dirty="0" smtClean="0"/>
              <a:t>ใช้หัวเชื่อมต่อซึ่งเรียกว่า </a:t>
            </a:r>
            <a:r>
              <a:rPr lang="en-US" dirty="0" smtClean="0"/>
              <a:t>barrel connector </a:t>
            </a:r>
            <a:endParaRPr lang="th-TH" dirty="0" smtClean="0"/>
          </a:p>
          <a:p>
            <a:pPr lvl="1"/>
            <a:r>
              <a:rPr lang="th-TH" b="1" dirty="0" smtClean="0"/>
              <a:t>ใช้อุปกรณ์ทวนสัญญาณ หรือ </a:t>
            </a:r>
            <a:r>
              <a:rPr lang="en-US" dirty="0" smtClean="0"/>
              <a:t>repeater</a:t>
            </a:r>
            <a:endParaRPr lang="th-T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ความสามารถในการขยายเครือข่าย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ใช้หัวเชื่อมต่อซึ่งเรียกว่า </a:t>
            </a:r>
            <a:r>
              <a:rPr lang="th-TH" dirty="0" smtClean="0"/>
              <a:t>“</a:t>
            </a:r>
            <a:r>
              <a:rPr lang="en-US" dirty="0" smtClean="0"/>
              <a:t>barrel connector “ </a:t>
            </a:r>
            <a:r>
              <a:rPr lang="th-TH" dirty="0" smtClean="0"/>
              <a:t>เชื่อม ต่อสายสัญญาณสองเส้นซึ่งจะทำให้สายสัญญาณยาวขึ้น อย่างไรก็ตามการใช้หัวเชื่อมต่อนี้จะลดกำลังของสัญญาณ ฉะนั้นควรหลีกเลี่ยงการใช้หัวเชื่อมต่อให้มากที่สุด การใช้สายสัญญาณที่ยาวเส้นเดียวจะดีกว่าการใช้สายสัญญาณหลายๆ เส้นเชื่อมต่อกันให้ยาวขึ้น การใช้หัวเชื่อมต่อหลายที่อาจจะทำให้สัญญาณลดทอนลงไป ซึ่งอาจมีผลทำให้ได้รับข้อมูลไม่ถูกต้อง </a:t>
            </a:r>
            <a:endParaRPr lang="th-TH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ความสามารถในการขยายเครือข่าย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ใช้อุปกรณ์ทวนสัญญาณ หรือ </a:t>
            </a:r>
            <a:r>
              <a:rPr lang="en-US" dirty="0" smtClean="0"/>
              <a:t>repeater </a:t>
            </a:r>
            <a:r>
              <a:rPr lang="th-TH" dirty="0" smtClean="0"/>
              <a:t>อุปกรณ์ตัวนี้จะใช้ในการเชื่อมต่อสายสัญญาณให้ยาวขึ้น และในขณะเดียวกันก็เพิ่มกำลังให้กับสัญญาณด้วย 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643314"/>
            <a:ext cx="74295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สำหรับโทโปโลยีแบบดาว (</a:t>
            </a:r>
            <a:r>
              <a:rPr lang="en-US" b="1" dirty="0" smtClean="0"/>
              <a:t>Star Topology)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สำหรับโทโปโลยีแบบดาว (</a:t>
            </a:r>
            <a:r>
              <a:rPr lang="en-US" dirty="0" smtClean="0"/>
              <a:t>Star Topology) </a:t>
            </a:r>
            <a:r>
              <a:rPr lang="th-TH" dirty="0" smtClean="0"/>
              <a:t>นี้ คอมพิวเตอร์แต่ละเครื่องจะเชื่อมต่อด้วยสายสัญญาณเข้ากับอุปกรณ์รวมศูนย์ที่ เรียกว่า “ </a:t>
            </a:r>
            <a:r>
              <a:rPr lang="th-TH" dirty="0" err="1" smtClean="0"/>
              <a:t>ฮับ</a:t>
            </a:r>
            <a:r>
              <a:rPr lang="th-TH" dirty="0" smtClean="0"/>
              <a:t>” โดยการเชื่อมต่อแบบดวงดาวคือ เมื่อคอมพิวเตอร์เครื่องใดจะส่งข้อมูลก็จะส่งไปที่</a:t>
            </a:r>
            <a:r>
              <a:rPr lang="th-TH" dirty="0" err="1" smtClean="0"/>
              <a:t>ฮับ</a:t>
            </a:r>
            <a:r>
              <a:rPr lang="th-TH" dirty="0" smtClean="0"/>
              <a:t>ก่อน แล้ว</a:t>
            </a:r>
            <a:r>
              <a:rPr lang="th-TH" dirty="0" err="1" smtClean="0"/>
              <a:t>ฮับ</a:t>
            </a:r>
            <a:r>
              <a:rPr lang="th-TH" dirty="0" smtClean="0"/>
              <a:t>จะทำหน้าที่กระจายข้อมูลไปยังทุกเครื่องที่เชื่อมเข้า</a:t>
            </a:r>
            <a:r>
              <a:rPr lang="th-TH" dirty="0" err="1" smtClean="0"/>
              <a:t>กับฮับ</a:t>
            </a:r>
            <a:r>
              <a:rPr lang="th-TH" dirty="0" smtClean="0"/>
              <a:t> การต่อแบบนี้เริ่มใช้ในสมัยแรกๆ โดยการเชื่อมต่อเทอร์มินอล</a:t>
            </a:r>
            <a:r>
              <a:rPr lang="th-TH" dirty="0" err="1" smtClean="0"/>
              <a:t>กับเค</a:t>
            </a:r>
            <a:r>
              <a:rPr lang="th-TH" dirty="0" smtClean="0"/>
              <a:t>รี่องเมนเฟรม</a:t>
            </a:r>
            <a:endParaRPr lang="th-TH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สำหรับโทโปโลยีแบบดาว (</a:t>
            </a:r>
            <a:r>
              <a:rPr lang="en-US" b="1" dirty="0" smtClean="0"/>
              <a:t>Star Topology)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4429156" cy="412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s://sites.google.com/site/wasineepon53/_/rsrc/1295149803158/chapter3/c32/1244601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7662" y="2571744"/>
            <a:ext cx="439306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สำหรับโทโปโลยีแบบดาว (</a:t>
            </a:r>
            <a:r>
              <a:rPr lang="en-US" b="1" dirty="0" smtClean="0"/>
              <a:t>Star Topology)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 เชื่อมต่อแบบนี้มีข้อดี คือ การรวมศูนย์เพื่อการบริหารทรัพยากร อย่างไรก็ตามการเชื่อมต่อแบบนี้จะสิ้นเปลืองสายสัญญาณมาก เนื่องจากทุกเครื่องต้องใช้สายสัญญาณเชื่อมต่อเข้า</a:t>
            </a:r>
            <a:r>
              <a:rPr lang="th-TH" dirty="0" err="1" smtClean="0"/>
              <a:t>กับฮับ</a:t>
            </a:r>
            <a:r>
              <a:rPr lang="th-TH" dirty="0" smtClean="0"/>
              <a:t> และอีกอย่างหนึ่งถ้าหากอุปกรณ์ที่ทำหน้าที่เป็นศูนย์กลางรับส่งข้อมูล</a:t>
            </a:r>
            <a:r>
              <a:rPr lang="th-TH" smtClean="0"/>
              <a:t>หยุดทำงาน </a:t>
            </a:r>
            <a:r>
              <a:rPr lang="th-TH" dirty="0" smtClean="0"/>
              <a:t>ระบบเครือข่ายก็จะล่มทันที แต่อย่างน้อยก็รู้สาเหตุ ข้อดีอีกอย่างของโทโปโลยีแบบนี้ คือ ถ้าสายสัญญาณขาด เฉพาะเครื่องที่ใช้สายสัญญาณนั้นเท่านั้นที่ไม่สามารถใช้เครือข่ายได้ ส่วนเครื่องอื่นๆ ยังใช้เครือข่ายได้เช่นเดิม เนื่องจาก</a:t>
            </a:r>
            <a:r>
              <a:rPr lang="th-TH" dirty="0" err="1" smtClean="0"/>
              <a:t>ฮับ</a:t>
            </a:r>
            <a:r>
              <a:rPr lang="th-TH" dirty="0" smtClean="0"/>
              <a:t>จะทำหน้าที่เป็นตัวสิ้นสุดสัญญาณโดยอัตโนมัติเมื่อสายขาด การเชื่อมต่อแบบนี้จะเป็นที่นิยมมากในปัจจุบัน เนื่องจากอี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ซึ่งกลายเป็นที่นิยมมากในปัจจุบันก็ใช้การเชื่อมต่อ หรือโทโปโลยีแบบดวงดาว</a:t>
            </a:r>
            <a:endParaRPr lang="th-TH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โทโปโลยีแบบวงแหวน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โทโปโลยีแบบวงแหวนนี้จะใช้สายสัญญาณเชื่อมต่อ คอมพิวเตอร์เป็นห่วงหรือวงแหวน การเชื่อมต่อแบบนี้สัญญาณจะเดินทางเป็นวงกลมในทิศทางเดียว และจะวิ่งผ่านคอมพิวเตอร์แต่ละเครื่อง ซึ่งจะทำหน้าที่ทวนสัญญาณไปในตัวแล้วส่งผ่านไปเครื่องถัดไป ซึ่งถ้าคอมพิวเตอร์เครื่องหนึ่งเครื่องใดหยุดทำงานก็จะทำให้ระบบเครือข่าย ล่มเช่นกัน </a:t>
            </a:r>
            <a:endParaRPr lang="th-TH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000504"/>
            <a:ext cx="2844778" cy="27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เนื้อหา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โทโปโลยี</a:t>
            </a:r>
          </a:p>
          <a:p>
            <a:r>
              <a:rPr lang="th-TH" dirty="0" smtClean="0"/>
              <a:t>อี</a:t>
            </a:r>
            <a:r>
              <a:rPr lang="th-TH" dirty="0" err="1" smtClean="0"/>
              <a:t>เธอร์เน็ต</a:t>
            </a:r>
            <a:endParaRPr lang="th-TH" dirty="0" smtClean="0"/>
          </a:p>
          <a:p>
            <a:r>
              <a:rPr lang="en-US" dirty="0" smtClean="0"/>
              <a:t>Token Ring</a:t>
            </a:r>
          </a:p>
          <a:p>
            <a:r>
              <a:rPr lang="en-US" dirty="0" smtClean="0"/>
              <a:t>FDDI</a:t>
            </a:r>
          </a:p>
          <a:p>
            <a:r>
              <a:rPr lang="en-US" dirty="0" smtClean="0"/>
              <a:t>Wireless LAN</a:t>
            </a:r>
          </a:p>
          <a:p>
            <a:r>
              <a:rPr lang="th-TH" dirty="0" smtClean="0"/>
              <a:t>โทโปโลยีของ </a:t>
            </a:r>
            <a:r>
              <a:rPr lang="en-US" dirty="0" smtClean="0"/>
              <a:t>WLAN</a:t>
            </a:r>
            <a:endParaRPr lang="th-TH" dirty="0" smtClean="0"/>
          </a:p>
          <a:p>
            <a:r>
              <a:rPr lang="th-TH" dirty="0" smtClean="0"/>
              <a:t>เทคโนโลยี </a:t>
            </a:r>
            <a:r>
              <a:rPr lang="en-US" dirty="0" smtClean="0"/>
              <a:t>WLAN</a:t>
            </a:r>
          </a:p>
          <a:p>
            <a:r>
              <a:rPr lang="th-TH" dirty="0" smtClean="0"/>
              <a:t>มาตรฐาน </a:t>
            </a:r>
            <a:r>
              <a:rPr lang="en-US" dirty="0" smtClean="0"/>
              <a:t>IEEE 802.11</a:t>
            </a:r>
          </a:p>
          <a:p>
            <a:r>
              <a:rPr lang="th-TH" dirty="0" smtClean="0"/>
              <a:t>แบบอ้างอิง </a:t>
            </a:r>
            <a:r>
              <a:rPr lang="en-US" dirty="0" smtClean="0"/>
              <a:t>WLAN</a:t>
            </a:r>
            <a:endParaRPr lang="th-T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การส่งต่อโทเคน (</a:t>
            </a:r>
            <a:r>
              <a:rPr lang="en-US" b="1" dirty="0" smtClean="0"/>
              <a:t>Token Passing) 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วิธีที่จะส่งข้อมูลในโทโปโลยีแบบวงแหวนเรียกว่าการส่งต่อโทเคน โทเคนเป็นข้อมูลพิเศษที่ส่งผ่านในเครือข่ายแบบวงแหวน แต่ละเครือข่ายจะมีเพียงโทเคนเดียวเท่านั้น โทเคนนี้จะส่งต่อกันไปเรื่อยๆ สำหรับเครื่องที่ต้องการส่งข้อมูลเมื่อได้รับโทเคนแล้วก็จะมีสิทธิ์ที่จะส่ง ข้อมูล การส่งข้อมูลก็ทำได้โดยใส่ที่อยู่ของเครื่องรับไว้ในข้อมูลแล้วส่งต่อๆ กันไป เมื่อข้อมูลมาถึงเครื่องปลายทาง หรือเครื่องที่มีที่อยู่ตรงกับที่ระบุในเฟรมข้อมูล เครื่องนั้นก็จะนำข้อมูลไป</a:t>
            </a:r>
            <a:r>
              <a:rPr lang="th-TH" dirty="0" err="1" smtClean="0"/>
              <a:t>โพรเซสส์</a:t>
            </a:r>
            <a:r>
              <a:rPr lang="th-TH" dirty="0" smtClean="0"/>
              <a:t> และส่งเฟรมข้อมูลตอบรับกลับไปยังเครื่องส่งเพื่อบอกให้ทราบว่าได้รับข้อมูล เรียบร้อยแล้ว เมื่อเครื่องส่งได้รับการตอบรับแล้ว ก็จะส่งผ่านโทเคนต่อไปยังเครื่องถัดไป เพื่อเครื่องอื่นจะได้มีโอกาสส่งข้อมูลบ้าง </a:t>
            </a:r>
            <a:endParaRPr lang="th-TH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การส่งต่อโทเคน (</a:t>
            </a:r>
            <a:r>
              <a:rPr lang="en-US" b="1" dirty="0" smtClean="0"/>
              <a:t>Token Passing)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305033"/>
            <a:ext cx="4123442" cy="455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โทโปโลยีแบบ</a:t>
            </a:r>
            <a:r>
              <a:rPr lang="th-TH" b="1" dirty="0" err="1" smtClean="0"/>
              <a:t>เมซ</a:t>
            </a:r>
            <a:r>
              <a:rPr lang="th-TH" b="1" dirty="0" smtClean="0"/>
              <a:t> (</a:t>
            </a:r>
            <a:r>
              <a:rPr lang="en-US" b="1" dirty="0" smtClean="0"/>
              <a:t>Mesh Topology)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โทโปโลยี</a:t>
            </a:r>
            <a:r>
              <a:rPr lang="th-TH" dirty="0" err="1" smtClean="0"/>
              <a:t>เมซ</a:t>
            </a:r>
            <a:r>
              <a:rPr lang="th-TH" dirty="0" smtClean="0"/>
              <a:t>คือ การเชื่อมต่อคอมพิวเตอร์แบบสมบูรณ์ กล่าวคือ คอมพิวเตอร์ทุกเครื่องในเครือข่ายจะเชื่อมต่อถึงกันหมดโดยใช้สายสัญญาณทุก การเชื่อต่อ วิธีการนี้จะเป็นการสำรองเส้นทางเดินทางข้อมูลได้เป็นอย่างดี เช่น ถ้าสายสัญญาณเส้นใดเส้นหนึ่งขาด ก็ยังมีเส้นทางอื่นที่สามารถส่งข้อมูลได้ นอกจากนี้ยังเป็นระบบที่มีความเชื่อถือได้สูง แต่ข้อเสียก็คือ เครือข่ายแบบนี้จะใช้สัญญาณมาก ดังนั้น ค่าใช้จ่ายในการติดตั้งระบบก็เพิ่มขึ้น </a:t>
            </a:r>
            <a:endParaRPr lang="th-TH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โทโปโลยีแบบ</a:t>
            </a:r>
            <a:r>
              <a:rPr lang="th-TH" b="1" dirty="0" err="1" smtClean="0"/>
              <a:t>เมซ</a:t>
            </a:r>
            <a:r>
              <a:rPr lang="th-TH" b="1" dirty="0" smtClean="0"/>
              <a:t> (</a:t>
            </a:r>
            <a:r>
              <a:rPr lang="en-US" b="1" dirty="0" smtClean="0"/>
              <a:t>Mesh Topology)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r>
              <a:rPr lang="th-TH" dirty="0" smtClean="0"/>
              <a:t>ในการเชื่อมต่อจริงๆ นั้นการเชื่อมต่อแบบ</a:t>
            </a:r>
            <a:r>
              <a:rPr lang="th-TH" dirty="0" err="1" smtClean="0"/>
              <a:t>เมซ</a:t>
            </a:r>
            <a:r>
              <a:rPr lang="th-TH" dirty="0" smtClean="0"/>
              <a:t>นั้นมีการใช้งานน้อยมาก ข้อเสียก็คือการเชื่อมต่อหลายจุด แต่เนื่องจาก ข้อดีของการเชื่อมต่อแบบ</a:t>
            </a:r>
            <a:r>
              <a:rPr lang="th-TH" dirty="0" err="1" smtClean="0"/>
              <a:t>เมซ</a:t>
            </a:r>
            <a:r>
              <a:rPr lang="th-TH" dirty="0" smtClean="0"/>
              <a:t> คือ การมีเส้นทางสำรองข้อมูล จึงได้มีการประยุกต์ใช้การเชื่อมต่อแบบ</a:t>
            </a:r>
            <a:r>
              <a:rPr lang="th-TH" dirty="0" err="1" smtClean="0"/>
              <a:t>เมซ</a:t>
            </a:r>
            <a:r>
              <a:rPr lang="th-TH" dirty="0" smtClean="0"/>
              <a:t>บางส่วน หรือการเชื่อมต่อแบบ</a:t>
            </a:r>
            <a:r>
              <a:rPr lang="th-TH" dirty="0" err="1" smtClean="0"/>
              <a:t>เมซ</a:t>
            </a:r>
            <a:r>
              <a:rPr lang="th-TH" dirty="0" smtClean="0"/>
              <a:t>ที่ไม่สมบูรณ์ กล่าว คือ จะเชื่อมต่อเฉพาะสิ่งที่จำเป็นหรือสำคัญเท่านั้น</a:t>
            </a:r>
            <a:endParaRPr lang="th-TH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928802"/>
            <a:ext cx="25358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อี</a:t>
            </a:r>
            <a:r>
              <a:rPr lang="th-TH" b="1" dirty="0" err="1" smtClean="0"/>
              <a:t>เธอร์เน็ต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ปัจจุบันเป็นที่ยอมรับกันว่า 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 (</a:t>
            </a:r>
            <a:r>
              <a:rPr lang="en-US" dirty="0" smtClean="0"/>
              <a:t>Ethernet) </a:t>
            </a:r>
            <a:r>
              <a:rPr lang="th-TH" dirty="0" smtClean="0"/>
              <a:t>เป็นเทคโนโลยีเครือข่ายที่เป็นฐานหลักของเทคโนโลยีสารสนเทศทั้งหมด เนื่องจากเป็นเทคโนโลยีเครือข่ายแบบท้องถิ่นที่นิยมมากที่สุด 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มีอายุกว่า 30 ปีแล้ว และได้มีการพัฒนาอย่างต่อเนื่อง ด้วยเหตุนี้จึงเป็นการยากที่จะพัฒนาเทคโนโลยีใหม่มาแทนก็ได้ เทคโนโลยีนี้ได้ถูกพัฒนาและปรับปรุงภายใต้ความดูแลและรับผิดชอบของสถาบัน </a:t>
            </a:r>
            <a:r>
              <a:rPr lang="en-US" dirty="0" smtClean="0"/>
              <a:t>IEEE ( Institute of Electrical and Electronics Engineer) </a:t>
            </a:r>
            <a:r>
              <a:rPr lang="th-TH" dirty="0" smtClean="0"/>
              <a:t>โดยสิ่งที่สำคัญอย่างหนึ่งในการเปลี่ยนแปลงและปรับปรุงคือ การเพิ่มความเร็วในการรับส่งข้อมูลหรือ</a:t>
            </a:r>
            <a:r>
              <a:rPr lang="th-TH" dirty="0" err="1" smtClean="0"/>
              <a:t>แบนด์</a:t>
            </a:r>
            <a:r>
              <a:rPr lang="th-TH" dirty="0" smtClean="0"/>
              <a:t>วิธ (</a:t>
            </a:r>
            <a:r>
              <a:rPr lang="en-US" dirty="0" smtClean="0"/>
              <a:t>Bandwidth)</a:t>
            </a:r>
            <a:br>
              <a:rPr lang="en-US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อี</a:t>
            </a:r>
            <a:r>
              <a:rPr lang="th-TH" b="1" dirty="0" err="1" smtClean="0"/>
              <a:t>เธอร์เน็ต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ในการปรับ ปรุงครั้งแรกนั้นเป็นการปรับจากความเร็วเดิมที่ 10 </a:t>
            </a:r>
            <a:r>
              <a:rPr lang="en-US" dirty="0" smtClean="0"/>
              <a:t>Mbps </a:t>
            </a:r>
            <a:r>
              <a:rPr lang="th-TH" dirty="0" smtClean="0"/>
              <a:t>เป็น 100 </a:t>
            </a:r>
            <a:r>
              <a:rPr lang="en-US" dirty="0" smtClean="0"/>
              <a:t>Mbps </a:t>
            </a:r>
            <a:r>
              <a:rPr lang="th-TH" dirty="0" smtClean="0"/>
              <a:t>ซึ่งในการปรับปรุงครั้งนั้นได้มีการพัฒนาชั้นกายภาพใหม่ (</a:t>
            </a:r>
            <a:r>
              <a:rPr lang="en-US" dirty="0" smtClean="0"/>
              <a:t>Physical Layer) </a:t>
            </a:r>
            <a:r>
              <a:rPr lang="th-TH" dirty="0" smtClean="0"/>
              <a:t>เพื่อให้สามารถรับส่งข้อมูลได้ที่ความเร็ว 100 </a:t>
            </a:r>
            <a:r>
              <a:rPr lang="en-US" dirty="0" smtClean="0"/>
              <a:t>Mbps </a:t>
            </a:r>
            <a:r>
              <a:rPr lang="th-TH" dirty="0" smtClean="0"/>
              <a:t>และในการปรับปรุงชั้นกายภาพนี้ทำให้ต้องมีการปรับเปลี่ยนชั้นเชื่อมโยง ข้อมูลเช่นกัน มาตรฐานใหม่นี้เรียกว่า “ 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ความเร็วสูง หรือ</a:t>
            </a:r>
            <a:r>
              <a:rPr lang="th-TH" dirty="0" err="1" smtClean="0"/>
              <a:t>ฟาสต์</a:t>
            </a:r>
            <a:r>
              <a:rPr lang="th-TH" dirty="0" smtClean="0"/>
              <a:t> 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 (</a:t>
            </a:r>
            <a:r>
              <a:rPr lang="en-US" dirty="0" smtClean="0"/>
              <a:t>Fast Ethernet)” </a:t>
            </a:r>
            <a:r>
              <a:rPr lang="th-TH" dirty="0" smtClean="0"/>
              <a:t>และได้รับความนิยมเหนือ </a:t>
            </a:r>
            <a:r>
              <a:rPr lang="en-US" dirty="0" smtClean="0"/>
              <a:t>ATM (Asynchronous Transfer Mode)</a:t>
            </a:r>
            <a:endParaRPr lang="th-TH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อี</a:t>
            </a:r>
            <a:r>
              <a:rPr lang="th-TH" b="1" dirty="0" err="1" smtClean="0"/>
              <a:t>เธอร์เน็ต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85992"/>
            <a:ext cx="4643470" cy="433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อี</a:t>
            </a:r>
            <a:r>
              <a:rPr lang="th-TH" b="1" dirty="0" err="1" smtClean="0"/>
              <a:t>เธอร์เน็ต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249424"/>
            <a:ext cx="8472518" cy="4325112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ในสมัยแรกคำว่า "อี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 กับ </a:t>
            </a:r>
            <a:r>
              <a:rPr lang="en-US" dirty="0" smtClean="0"/>
              <a:t>CSMA/CD" </a:t>
            </a:r>
            <a:r>
              <a:rPr lang="th-TH" dirty="0" smtClean="0"/>
              <a:t>มักจะหมายถึงระบบเครือข่ายชนิดเดียวกัน เนื่องจากอี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จะใช้โปรโตคอล </a:t>
            </a:r>
            <a:r>
              <a:rPr lang="en-US" dirty="0" smtClean="0"/>
              <a:t>CSMA/CD </a:t>
            </a:r>
            <a:r>
              <a:rPr lang="th-TH" dirty="0" smtClean="0"/>
              <a:t>ในการเข้าถึงสื่อกลางในการรับส่งข้อมูล แต่ปัจจุบันความหมายของอี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ได้เปลี่ยนไปเพราะได้มีการปรับปรุง เทคโนโลยี เช่น  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ความเร็วสูง (</a:t>
            </a:r>
            <a:r>
              <a:rPr lang="en-US" dirty="0" smtClean="0"/>
              <a:t>Fast Ethernet) </a:t>
            </a:r>
            <a:r>
              <a:rPr lang="th-TH" dirty="0" smtClean="0"/>
              <a:t>ได้พัฒนาโปโต</a:t>
            </a:r>
            <a:r>
              <a:rPr lang="th-TH" dirty="0" err="1" smtClean="0"/>
              <a:t>คอล</a:t>
            </a:r>
            <a:r>
              <a:rPr lang="th-TH" dirty="0" smtClean="0"/>
              <a:t>ในชั้นกายภาพใหม่ และมีการปรับเปลี่ยนกลไกในการเข้าใช้สื่อกลางเล็กน้อย สิ่งที่สำคัญที่สุดคือ การเพิ่มการรับส่งข้อมูลแบบ</a:t>
            </a:r>
            <a:r>
              <a:rPr lang="th-TH" dirty="0" err="1" smtClean="0"/>
              <a:t>ฟูลล์</a:t>
            </a:r>
            <a:r>
              <a:rPr lang="th-TH" dirty="0" smtClean="0"/>
              <a:t>ดู</a:t>
            </a:r>
            <a:r>
              <a:rPr lang="th-TH" dirty="0" err="1" smtClean="0"/>
              <a:t>เพล็ก</a:t>
            </a:r>
            <a:r>
              <a:rPr lang="th-TH" dirty="0" smtClean="0"/>
              <a:t> (</a:t>
            </a:r>
            <a:r>
              <a:rPr lang="en-US" dirty="0" smtClean="0"/>
              <a:t>Full </a:t>
            </a:r>
            <a:r>
              <a:rPr lang="en-US" dirty="0" err="1" smtClean="0"/>
              <a:t>Duplux</a:t>
            </a:r>
            <a:r>
              <a:rPr lang="en-US" dirty="0" smtClean="0"/>
              <a:t>) </a:t>
            </a:r>
            <a:r>
              <a:rPr lang="th-TH" dirty="0" smtClean="0"/>
              <a:t>ซึ่งการรับส่งข้อมูลแบบนี้จะใช้สายคู่บิดเกลียวในการส่งข้อมูลและอีกหนึ่ง คู่ในการรับข้อมูล เมื่อใช้เทคโนโลยีสวิตชิ่ง (</a:t>
            </a:r>
            <a:r>
              <a:rPr lang="en-US" dirty="0" smtClean="0"/>
              <a:t>Switching) </a:t>
            </a:r>
            <a:r>
              <a:rPr lang="th-TH" dirty="0" smtClean="0"/>
              <a:t>ทำให้กำจัดปัญหาในการเข้าใช้สื่อกลางได้ เนื่องจากไม่จำเป็นต้องแชร์สื่อนำสัญญาณร่วมกันอุปกรณ์เครือข่ายสามารถรับ ส่งข้อมูลได้ในอัตราที่สูงขึ้น ซึ่งประสิทธิภาพของเครือข่ายจะถูกจำกัดโดยสายสัญญาณที่ใช้มากกว่า ดังนั้นคำว่า </a:t>
            </a:r>
            <a:r>
              <a:rPr lang="en-US" dirty="0" smtClean="0"/>
              <a:t>CSMA/CD </a:t>
            </a:r>
            <a:r>
              <a:rPr lang="th-TH" dirty="0" smtClean="0"/>
              <a:t>ก็จะใช้แทนคำว่าอี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ไม่ได้อีกต่อไป</a:t>
            </a:r>
            <a:endParaRPr lang="th-TH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เครือข่ายแบบโทเคน</a:t>
            </a:r>
            <a:r>
              <a:rPr lang="th-TH" b="1" dirty="0" err="1" smtClean="0"/>
              <a:t>ริง</a:t>
            </a:r>
            <a:r>
              <a:rPr lang="th-TH" b="1" dirty="0" smtClean="0"/>
              <a:t> (</a:t>
            </a:r>
            <a:r>
              <a:rPr lang="en-US" b="1" dirty="0" smtClean="0"/>
              <a:t>Token Ring)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เป็นเทคโนโลยีที่พัฒนาโดยบริษัท </a:t>
            </a:r>
            <a:r>
              <a:rPr lang="en-US" dirty="0" smtClean="0"/>
              <a:t>IBM </a:t>
            </a:r>
            <a:r>
              <a:rPr lang="th-TH" dirty="0" smtClean="0"/>
              <a:t>ในช่วงทศวรรษที่ 1970 ปัจจุบันยังคงเป็นเทคโนโลยีเครือข่าย </a:t>
            </a:r>
            <a:r>
              <a:rPr lang="en-US" dirty="0" smtClean="0"/>
              <a:t>LAN </a:t>
            </a:r>
            <a:r>
              <a:rPr lang="th-TH" dirty="0" smtClean="0"/>
              <a:t>หลักของบริษัท </a:t>
            </a:r>
            <a:r>
              <a:rPr lang="en-US" dirty="0" smtClean="0"/>
              <a:t>IBM </a:t>
            </a:r>
            <a:r>
              <a:rPr lang="th-TH" dirty="0" smtClean="0"/>
              <a:t>และเป็นเทคโนโลยีเครือข่ายที่นิยมมากรองจากอี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 ในสมัยแรก ๆ หลังจากที่ </a:t>
            </a:r>
            <a:r>
              <a:rPr lang="en-US" dirty="0" smtClean="0"/>
              <a:t>IBM </a:t>
            </a:r>
            <a:r>
              <a:rPr lang="th-TH" dirty="0" smtClean="0"/>
              <a:t>ได้พัฒนาเทคโนโลยีนี้แล้ว </a:t>
            </a:r>
            <a:r>
              <a:rPr lang="en-US" dirty="0" smtClean="0"/>
              <a:t>IEEE </a:t>
            </a:r>
            <a:r>
              <a:rPr lang="th-TH" dirty="0" smtClean="0"/>
              <a:t>ได้นำมาเป็นแม่แบบในการพัฒนามาตรฐาน </a:t>
            </a:r>
            <a:r>
              <a:rPr lang="en-US" dirty="0" smtClean="0"/>
              <a:t>IEEE 802.5 </a:t>
            </a:r>
            <a:r>
              <a:rPr lang="th-TH" dirty="0" smtClean="0"/>
              <a:t>ซึ่งเป็นเครือข่ายที่เหมือนกับโทเคน</a:t>
            </a:r>
            <a:r>
              <a:rPr lang="th-TH" dirty="0" err="1" smtClean="0"/>
              <a:t>ริง</a:t>
            </a:r>
            <a:r>
              <a:rPr lang="th-TH" dirty="0" smtClean="0"/>
              <a:t>ของบริษัท </a:t>
            </a:r>
            <a:r>
              <a:rPr lang="en-US" dirty="0" smtClean="0"/>
              <a:t>IBM </a:t>
            </a:r>
            <a:r>
              <a:rPr lang="th-TH" dirty="0" smtClean="0"/>
              <a:t>อย่างไรก็ตามในปัจจุบันคำว่า “</a:t>
            </a:r>
            <a:r>
              <a:rPr lang="en-US" dirty="0" smtClean="0"/>
              <a:t>Token Ring” </a:t>
            </a:r>
            <a:r>
              <a:rPr lang="th-TH" dirty="0" smtClean="0"/>
              <a:t>จะหมายถึงทั้งโทเคน</a:t>
            </a:r>
            <a:r>
              <a:rPr lang="th-TH" dirty="0" err="1" smtClean="0"/>
              <a:t>ริง</a:t>
            </a:r>
            <a:r>
              <a:rPr lang="th-TH" dirty="0" smtClean="0"/>
              <a:t>ของบริษัทไอบีเอ็มและมาตรฐาน </a:t>
            </a:r>
            <a:r>
              <a:rPr lang="en-US" dirty="0" smtClean="0"/>
              <a:t>IEEE 802.5 </a:t>
            </a:r>
            <a:r>
              <a:rPr lang="th-TH" dirty="0" smtClean="0"/>
              <a:t>แต่ในหนังสือเล่มนี้ถ้ากล่าวถึงโทเคน</a:t>
            </a:r>
            <a:r>
              <a:rPr lang="th-TH" dirty="0" err="1" smtClean="0"/>
              <a:t>ริง</a:t>
            </a:r>
            <a:r>
              <a:rPr lang="th-TH" dirty="0" smtClean="0"/>
              <a:t>ผู้เขียนจะหมายถึงเครือข่ายทั้งสองประเภท 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เครือข่ายแบบโทเคน</a:t>
            </a:r>
            <a:r>
              <a:rPr lang="th-TH" b="1" dirty="0" err="1" smtClean="0"/>
              <a:t>ริง</a:t>
            </a:r>
            <a:r>
              <a:rPr lang="th-TH" b="1" dirty="0" smtClean="0"/>
              <a:t> (</a:t>
            </a:r>
            <a:r>
              <a:rPr lang="en-US" b="1" dirty="0" smtClean="0"/>
              <a:t>Token Ring)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ถึงแม้ว่ามาตรฐานโทเคน</a:t>
            </a:r>
            <a:r>
              <a:rPr lang="th-TH" dirty="0" err="1" smtClean="0"/>
              <a:t>ริง</a:t>
            </a:r>
            <a:r>
              <a:rPr lang="th-TH" dirty="0" smtClean="0"/>
              <a:t>ของบริษัทไอบีเอ็มและ </a:t>
            </a:r>
            <a:r>
              <a:rPr lang="en-US" dirty="0" smtClean="0"/>
              <a:t>IEEE 802.5 </a:t>
            </a:r>
            <a:r>
              <a:rPr lang="th-TH" dirty="0" smtClean="0"/>
              <a:t>จะเหมือนกันเกือบทั้งหมด แต่ก็มีบางข้อกำหนดที่แตกต่างกัน เช่น โทเคน</a:t>
            </a:r>
            <a:r>
              <a:rPr lang="th-TH" dirty="0" err="1" smtClean="0"/>
              <a:t>ริง</a:t>
            </a:r>
            <a:r>
              <a:rPr lang="th-TH" dirty="0" smtClean="0"/>
              <a:t>ของไอบีเอ็มจะมีข้อกำหนดเกี่ยวกับโทโปโลยีว่าเป็นแบบดวงดาวซึ่งจะมี อุปกรณ์ศูนย์กลางที่เรียกว่า “</a:t>
            </a:r>
            <a:r>
              <a:rPr lang="en-US" dirty="0" smtClean="0"/>
              <a:t>MSAU (Multi-Station Access Unit)” </a:t>
            </a:r>
            <a:r>
              <a:rPr lang="th-TH" dirty="0" smtClean="0"/>
              <a:t>ส่วนมาตรฐาน </a:t>
            </a:r>
            <a:r>
              <a:rPr lang="en-US" dirty="0" smtClean="0"/>
              <a:t>IEEE 802.5 </a:t>
            </a:r>
            <a:r>
              <a:rPr lang="th-TH" dirty="0" smtClean="0"/>
              <a:t>ไม่ได้กำหนดโทโปโลยี แต่เมื่อสร้างจริง ๆ ก็มีโทโปโลยีแบบดวงดาว ข้อแตกต่างอื่น ๆ ก็คือ ประเภทของสายสัญญาณที่ใช้ มาตรฐานของไอบีเอ็มจะกำหนดให้ใช้สายสัญญาณ </a:t>
            </a:r>
            <a:r>
              <a:rPr lang="en-US" dirty="0" smtClean="0"/>
              <a:t>UTP </a:t>
            </a:r>
            <a:r>
              <a:rPr lang="th-TH" dirty="0" smtClean="0"/>
              <a:t>ส่วน </a:t>
            </a:r>
            <a:r>
              <a:rPr lang="en-US" dirty="0" smtClean="0"/>
              <a:t>IEEE 802.5 </a:t>
            </a:r>
            <a:r>
              <a:rPr lang="th-TH" dirty="0" smtClean="0"/>
              <a:t>ไม่ได้กำหนดประเภทของสายสัญญาณที่ใช้ ตาราง 4.1 แสดงข้อเปรียบเทียบระหว่าง</a:t>
            </a:r>
            <a:r>
              <a:rPr lang="th-TH" dirty="0" err="1" smtClean="0"/>
              <a:t>มาตราฐาน</a:t>
            </a:r>
            <a:r>
              <a:rPr lang="th-TH" dirty="0" smtClean="0"/>
              <a:t>โทเคน</a:t>
            </a:r>
            <a:r>
              <a:rPr lang="th-TH" dirty="0" err="1" smtClean="0"/>
              <a:t>ริง</a:t>
            </a:r>
            <a:r>
              <a:rPr lang="th-TH" dirty="0" smtClean="0"/>
              <a:t>ของไอบีเอ็มและ </a:t>
            </a:r>
            <a:r>
              <a:rPr lang="en-US" dirty="0" smtClean="0"/>
              <a:t>IEEE 802.5</a:t>
            </a:r>
            <a:endParaRPr lang="th-TH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เทคโนโลยีเครือข่ายท้องถิ่น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 (Local Area Network) </a:t>
            </a:r>
            <a:r>
              <a:rPr lang="th-TH" dirty="0" smtClean="0"/>
              <a:t>คือ เครือข่ายข้อมูลความเร็วสูงและทนทานต่อการเกิดข้อผิดพลาดระหว่างการรับส่ง ข้อมูล เครือข่าย </a:t>
            </a:r>
            <a:r>
              <a:rPr lang="en-US" dirty="0" smtClean="0"/>
              <a:t>LAN </a:t>
            </a:r>
            <a:r>
              <a:rPr lang="th-TH" dirty="0" smtClean="0"/>
              <a:t>นั้น จะครอบคลุมพื้นที่ขนาดเล็ก โดยปกติจะเป็นการเชื่อมต่อคอมพิวเตอร์ เครื่องพิมพ์ และอุปกรณ์อื่นๆ ที่อยู่ไม่ห่างกันมากนัก เครือข่าย </a:t>
            </a:r>
            <a:r>
              <a:rPr lang="en-US" dirty="0" smtClean="0"/>
              <a:t>LAN </a:t>
            </a:r>
            <a:r>
              <a:rPr lang="th-TH" dirty="0" smtClean="0"/>
              <a:t>ได้ให้ประโยชน์แก่ผู้ใช้หลายอย่าง เช่น การแชร์กันใช้อุปกรณ์และ</a:t>
            </a:r>
            <a:r>
              <a:rPr lang="th-TH" dirty="0" err="1" smtClean="0"/>
              <a:t>แอพพลิเค</a:t>
            </a:r>
            <a:r>
              <a:rPr lang="th-TH" dirty="0" smtClean="0"/>
              <a:t>ชัน การแลก เปลี่ยนไฟล์ระหว่างผู้ใช้ การสื่อสารโดยอีเมล์ และ</a:t>
            </a:r>
            <a:r>
              <a:rPr lang="th-TH" dirty="0" err="1" smtClean="0"/>
              <a:t>แอพพลิเค</a:t>
            </a:r>
            <a:r>
              <a:rPr lang="th-TH" dirty="0" smtClean="0"/>
              <a:t>ชันอื่นๆ </a:t>
            </a:r>
            <a:endParaRPr lang="th-TH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เครือข่ายแบบโทเคน</a:t>
            </a:r>
            <a:r>
              <a:rPr lang="th-TH" b="1" dirty="0" err="1" smtClean="0"/>
              <a:t>ริง</a:t>
            </a:r>
            <a:r>
              <a:rPr lang="th-TH" b="1" dirty="0" smtClean="0"/>
              <a:t> (</a:t>
            </a:r>
            <a:r>
              <a:rPr lang="en-US" b="1" dirty="0" smtClean="0"/>
              <a:t>Token Ring)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8572528" cy="291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รูปแบบการเชื่อมต่อของโทเคน</a:t>
            </a:r>
            <a:r>
              <a:rPr lang="th-TH" b="1" dirty="0" err="1" smtClean="0"/>
              <a:t>ริง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ในเครือข่ายโทเคน</a:t>
            </a:r>
            <a:r>
              <a:rPr lang="th-TH" dirty="0" err="1" smtClean="0"/>
              <a:t>ริง</a:t>
            </a:r>
            <a:r>
              <a:rPr lang="th-TH" dirty="0" smtClean="0"/>
              <a:t>ทุกสถานีจะเชื่อมต่อโดยตรงกับ </a:t>
            </a:r>
            <a:r>
              <a:rPr lang="en-US" dirty="0" smtClean="0"/>
              <a:t>MSAU </a:t>
            </a:r>
            <a:r>
              <a:rPr lang="th-TH" dirty="0" smtClean="0"/>
              <a:t>หรือจะเรียกว่าโทเคน</a:t>
            </a:r>
            <a:r>
              <a:rPr lang="th-TH" dirty="0" err="1" smtClean="0"/>
              <a:t>ริงฮับ</a:t>
            </a:r>
            <a:r>
              <a:rPr lang="th-TH" dirty="0" smtClean="0"/>
              <a:t>ก็ได้ ดังนั้นจึงมีโทโปโลยีแบบดวงดาว ในหนึ่งเครือข่ายอาจมีมากกว่าหนึ่ง</a:t>
            </a:r>
            <a:r>
              <a:rPr lang="th-TH" dirty="0" err="1" smtClean="0"/>
              <a:t>ฮับ</a:t>
            </a:r>
            <a:r>
              <a:rPr lang="th-TH" dirty="0" smtClean="0"/>
              <a:t>ก็ได้ ซึ่งถ้ามีมากกว่าหนึ่ง</a:t>
            </a:r>
            <a:r>
              <a:rPr lang="th-TH" dirty="0" err="1" smtClean="0"/>
              <a:t>ฮับ</a:t>
            </a:r>
            <a:r>
              <a:rPr lang="th-TH" dirty="0" smtClean="0"/>
              <a:t>ขึ้นไป การพ่วงต่อ</a:t>
            </a:r>
            <a:r>
              <a:rPr lang="th-TH" dirty="0" err="1" smtClean="0"/>
              <a:t>ฮับ</a:t>
            </a:r>
            <a:r>
              <a:rPr lang="th-TH" dirty="0" smtClean="0"/>
              <a:t>ต้องเป็นไปในรูปแบบวงแหวน 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71876"/>
            <a:ext cx="3933857" cy="313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เทคนิคการส่งข้อมูล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h-TH" dirty="0" smtClean="0"/>
              <a:t>การส่งต่อโทเคน</a:t>
            </a:r>
            <a:r>
              <a:rPr lang="en-US" dirty="0" smtClean="0"/>
              <a:t> </a:t>
            </a:r>
            <a:r>
              <a:rPr lang="en-GB" dirty="0" smtClean="0"/>
              <a:t> (Token-Passing) </a:t>
            </a:r>
            <a:r>
              <a:rPr lang="th-TH" dirty="0" smtClean="0"/>
              <a:t> เป็นเทคนิคเดียวกับเครือข่าย </a:t>
            </a:r>
            <a:r>
              <a:rPr lang="en-GB" dirty="0" smtClean="0"/>
              <a:t>FDDI </a:t>
            </a:r>
            <a:r>
              <a:rPr lang="th-TH" dirty="0" smtClean="0"/>
              <a:t> เฟรมข้อมูล หรือ </a:t>
            </a:r>
            <a:r>
              <a:rPr lang="en-GB" dirty="0" smtClean="0"/>
              <a:t>“</a:t>
            </a:r>
            <a:r>
              <a:rPr lang="th-TH" dirty="0" smtClean="0"/>
              <a:t>โทเคน</a:t>
            </a:r>
            <a:r>
              <a:rPr lang="en-GB" dirty="0" smtClean="0"/>
              <a:t>” (Token) </a:t>
            </a:r>
            <a:r>
              <a:rPr lang="th-TH" dirty="0" smtClean="0"/>
              <a:t>จะส่งต่อๆ กันเป็นวงกลม  สถานีที่ได้รับโทเคนเท่านั้น จึงจะมีสิทธิ์ส่งข้อมูลไปยังในเครือข่าย  ถ้าสถานีใดได้รับโทเคน แต่ไม่มีข้อมูลที่จะส่งก็ต้องส่งโทเคนต่อไปยังสถานีถัดไป  แต่ละสถานีจะมีเวลาจำกัดในการส่งข้อมูล ถ้าสถานีได้รับโทเคน มีข้อมูลที่จะส่ง ก็จะปรับเปลี่ยนเฟรมโทเคนเป็นเฟรมข้อมูล แล้วส่งเฟรมข้อมูลไปยังสถานีถัดไป  จนถึงสถานีปลายทาง  เฟรมข้อมูลจะถูกคัดลอกไว้ สถานีปลายทางจะใส่ข้อมูลในเฟรม เพื่อแจ้งให้สถานีส่งทราบว่าได้รับข้อมูลแล้ว  จากนั้นเฟรมจะส่งต่อๆ กันไปจนเฟรมข้อมูลกลับมาที่สถานีส่ง  เทคนิคการส่งข้อมูลแบบนี้จะป้องกันการชนกันของข้อมูล </a:t>
            </a:r>
            <a:r>
              <a:rPr lang="en-US" dirty="0" smtClean="0"/>
              <a:t>(Collision)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ที่เกิดในเครือข่ายอี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ระบบการจัดลำดับความสำคัญ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เครือข่ายแบบโทเคน</a:t>
            </a:r>
            <a:r>
              <a:rPr lang="th-TH" dirty="0" err="1" smtClean="0"/>
              <a:t>ริง</a:t>
            </a:r>
            <a:r>
              <a:rPr lang="th-TH" dirty="0" smtClean="0"/>
              <a:t> สามารถจัดลำดับความสำคัญให้กับ</a:t>
            </a:r>
            <a:r>
              <a:rPr lang="th-TH" u="sng" dirty="0" smtClean="0"/>
              <a:t>ผู้ใช้หรือสถานีที่มีความสำคัญ</a:t>
            </a:r>
            <a:r>
              <a:rPr lang="th-TH" dirty="0" smtClean="0"/>
              <a:t> มีสิทธิ์ในการส่งข้อมูลได้มากกว่า </a:t>
            </a:r>
          </a:p>
          <a:p>
            <a:pPr lvl="1"/>
            <a:r>
              <a:rPr lang="th-TH" dirty="0" smtClean="0"/>
              <a:t>ในเฟรมของโทเคน</a:t>
            </a:r>
            <a:r>
              <a:rPr lang="th-TH" dirty="0" err="1" smtClean="0"/>
              <a:t>ริง</a:t>
            </a:r>
            <a:r>
              <a:rPr lang="th-TH" dirty="0" smtClean="0"/>
              <a:t>  จะมีฟิลด์ที่ควบคุมสิทธิพิเศษ คือ ฟิลด์ </a:t>
            </a:r>
            <a:r>
              <a:rPr lang="en-US" dirty="0" smtClean="0"/>
              <a:t>Priority </a:t>
            </a:r>
            <a:r>
              <a:rPr lang="th-TH" dirty="0" smtClean="0"/>
              <a:t>และ </a:t>
            </a:r>
            <a:r>
              <a:rPr lang="en-US" dirty="0" smtClean="0"/>
              <a:t>Reservation </a:t>
            </a:r>
            <a:r>
              <a:rPr lang="th-TH" dirty="0" smtClean="0"/>
              <a:t> </a:t>
            </a:r>
          </a:p>
          <a:p>
            <a:r>
              <a:rPr lang="th-TH" dirty="0" smtClean="0"/>
              <a:t>เมื่อสถานีที่มีสิทธิพิเศษต้องการจะส่งข้อมูล  </a:t>
            </a:r>
            <a:r>
              <a:rPr lang="th-TH" u="sng" dirty="0" smtClean="0"/>
              <a:t>จะทำการจองโทเคน</a:t>
            </a:r>
            <a:r>
              <a:rPr lang="th-TH" dirty="0" smtClean="0"/>
              <a:t> เพื่อทำการส่งในครั้งต่อไป   </a:t>
            </a:r>
          </a:p>
          <a:p>
            <a:r>
              <a:rPr lang="th-TH" dirty="0" smtClean="0"/>
              <a:t>เมื่อสถานีนั้นส่งข้อมูลเสร็จและส่งเฟรมโทเคนกลับเข้าในเครือข่าย   สถานีที่ทำการเพิ่มค่าสิทธิของเฟรม จะทำการลดค่าสิทธิของเฟรมด้วย </a:t>
            </a:r>
            <a:endParaRPr lang="en-GB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กลไกการจัดการข้อผิดพลาด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เครือข่ายโทเคน</a:t>
            </a:r>
            <a:r>
              <a:rPr lang="th-TH" dirty="0" err="1" smtClean="0"/>
              <a:t>ริง</a:t>
            </a:r>
            <a:r>
              <a:rPr lang="th-TH" dirty="0" smtClean="0"/>
              <a:t>มีกลไกที่ใช้ในการจัดการเกี่ยวกับข้อผิดพลาดด้วยการ เลือกสถานีในเครือข่ายให้เป็นผู้จัดการข้อมูลเวลาและจัดการโทเคน โดยเรียกว่าเป็น</a:t>
            </a:r>
            <a:r>
              <a:rPr lang="th-TH" dirty="0" err="1" smtClean="0"/>
              <a:t>แอ็กทีฟ</a:t>
            </a:r>
            <a:r>
              <a:rPr lang="th-TH" dirty="0" smtClean="0"/>
              <a:t>มอนิเตอร์</a:t>
            </a:r>
          </a:p>
          <a:p>
            <a:pPr lvl="1"/>
            <a:endParaRPr lang="th-TH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FDDI ( Fiber Distribution Data Interface 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เป็นเครือข่ายแบบส่งผ่านโทเคน ( </a:t>
            </a:r>
            <a:r>
              <a:rPr lang="en-US" dirty="0" smtClean="0"/>
              <a:t>Token Passing ) </a:t>
            </a:r>
            <a:r>
              <a:rPr lang="th-TH" dirty="0" smtClean="0"/>
              <a:t>และมีแบนวิธที่ 100 </a:t>
            </a:r>
            <a:r>
              <a:rPr lang="en-US" dirty="0" smtClean="0"/>
              <a:t>Mbps </a:t>
            </a:r>
            <a:r>
              <a:rPr lang="th-TH" dirty="0" smtClean="0"/>
              <a:t>โดยใช้สายใยแก้วนำแสงต่อสถานีเป็นวงแหวนสองวง ส่วนใหญ่จะใช้ </a:t>
            </a:r>
            <a:r>
              <a:rPr lang="en-US" dirty="0" smtClean="0"/>
              <a:t>FDDI </a:t>
            </a:r>
            <a:r>
              <a:rPr lang="th-TH" dirty="0" smtClean="0"/>
              <a:t>เป็น</a:t>
            </a:r>
            <a:r>
              <a:rPr lang="th-TH" dirty="0" err="1" smtClean="0"/>
              <a:t>แบ็ค</a:t>
            </a:r>
            <a:r>
              <a:rPr lang="th-TH" dirty="0" smtClean="0"/>
              <a:t>โบนของเครือข่ายเนื่องจาก</a:t>
            </a:r>
            <a:r>
              <a:rPr lang="th-TH" dirty="0" err="1" smtClean="0"/>
              <a:t>แบนด์</a:t>
            </a:r>
            <a:r>
              <a:rPr lang="th-TH" dirty="0" smtClean="0"/>
              <a:t>วิธที่สูง และสามารถเชื่อมต่อสถานีได้ไกลกว่าสายทองแดงมาก ล่าสุดได้มีการพัฒนา </a:t>
            </a:r>
            <a:r>
              <a:rPr lang="en-US" dirty="0" smtClean="0"/>
              <a:t>CDDI ( Copper Distribution Data Interface ) </a:t>
            </a:r>
            <a:r>
              <a:rPr lang="th-TH" dirty="0" smtClean="0"/>
              <a:t>โดยใช้สายสัญญาณคู่เกลียวบิดแทนสายใยแก้วนำแสง แต่ยังคงใช้โปรโตคอลของ </a:t>
            </a:r>
            <a:r>
              <a:rPr lang="en-US" dirty="0" smtClean="0"/>
              <a:t>FDDI </a:t>
            </a:r>
            <a:r>
              <a:rPr lang="th-TH" dirty="0" smtClean="0"/>
              <a:t>ในตอนนี้เราจะเน้นที่ </a:t>
            </a:r>
            <a:r>
              <a:rPr lang="en-US" dirty="0" smtClean="0"/>
              <a:t>FDDI </a:t>
            </a:r>
            <a:r>
              <a:rPr lang="th-TH" dirty="0" smtClean="0"/>
              <a:t>และจะขอกล่าวโดยคร่าวๆ เกี่ยวกับ </a:t>
            </a:r>
            <a:r>
              <a:rPr lang="en-US" dirty="0" smtClean="0"/>
              <a:t>CDDI 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FDDI ( Fiber Distribution Data Interface 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FDDI </a:t>
            </a:r>
            <a:r>
              <a:rPr lang="th-TH" dirty="0" smtClean="0"/>
              <a:t>จะ ใช้สายสัญญาณเชื่อมต่อสถานีเป็นวงแหวนสองวง โดยทิศทางการไหลของข้อมูลในวงแหวนทั้งสองวงจะตรงกันข้ามกัน วงแหวนวงหนึ่งจะทำหน้าที่เป็นเส้นทางหลักในการรับส่งข้อมูล ส่วนวงที่สองจะเป็นเส้นทางสำรอง การที่ออกแบบ </a:t>
            </a:r>
            <a:r>
              <a:rPr lang="en-US" dirty="0" smtClean="0"/>
              <a:t>FDDI </a:t>
            </a:r>
            <a:r>
              <a:rPr lang="th-TH" dirty="0" smtClean="0"/>
              <a:t>ให้มีแบบนี้ก็เพื่อเพิ่มความเชื่อถือได้และความแข็งแรงให้กับเครือข่าย </a:t>
            </a:r>
          </a:p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000504"/>
            <a:ext cx="3748093" cy="269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ลักษณะของเครือข่าย </a:t>
            </a:r>
            <a:r>
              <a:rPr lang="en-US" b="1" dirty="0" smtClean="0"/>
              <a:t>FDDI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FDDI </a:t>
            </a:r>
            <a:r>
              <a:rPr lang="th-TH" dirty="0" smtClean="0"/>
              <a:t>พัฒนาโดย </a:t>
            </a:r>
            <a:r>
              <a:rPr lang="en-US" dirty="0" smtClean="0"/>
              <a:t>ANSI ( American National Standard Institute ) </a:t>
            </a:r>
            <a:r>
              <a:rPr lang="th-TH" dirty="0" smtClean="0"/>
              <a:t>เมื่อตอนประมาณกลางทศวรรษ 1980 ใน ช่วงนั้น</a:t>
            </a:r>
            <a:r>
              <a:rPr lang="th-TH" dirty="0" err="1" smtClean="0"/>
              <a:t>เวิร์คส</a:t>
            </a:r>
            <a:r>
              <a:rPr lang="th-TH" dirty="0" smtClean="0"/>
              <a:t>เตชันแบบไคล</a:t>
            </a:r>
            <a:r>
              <a:rPr lang="th-TH" dirty="0" err="1" smtClean="0"/>
              <a:t>เอนท์เชิร์ฟเวอร์</a:t>
            </a:r>
            <a:r>
              <a:rPr lang="th-TH" dirty="0" smtClean="0"/>
              <a:t>เริ่มใช้</a:t>
            </a:r>
            <a:r>
              <a:rPr lang="th-TH" dirty="0" err="1" smtClean="0"/>
              <a:t>แบนด์</a:t>
            </a:r>
            <a:r>
              <a:rPr lang="th-TH" dirty="0" smtClean="0"/>
              <a:t>วิธเครือข่ายมาก ขึ้น ดังนั้นจึงมีความต้องการใช้สายสัญญาณประเภทใหม่เพื่อรองรับอัตราข้อมูลได้ มากกว่า ในขณะเดียวกันแอพพลิเคชั่นบางตัวต้องการความเชื่อถือได้ในเครือข่าย และยังมีความต้องการการให้ความสำคัญ</a:t>
            </a:r>
            <a:r>
              <a:rPr lang="th-TH" dirty="0" err="1" smtClean="0"/>
              <a:t>กับเชิร์ฟเวอร์</a:t>
            </a:r>
            <a:r>
              <a:rPr lang="th-TH" dirty="0" smtClean="0"/>
              <a:t>ที่สำคัญ จุดประสงค์ของการพัฒนา </a:t>
            </a:r>
            <a:r>
              <a:rPr lang="en-US" dirty="0" smtClean="0"/>
              <a:t>FDDI </a:t>
            </a:r>
            <a:r>
              <a:rPr lang="th-TH" dirty="0" smtClean="0"/>
              <a:t>เพื่อแก้ปัญหาเหล่านี้นั้นเอง เมื่อ </a:t>
            </a:r>
            <a:r>
              <a:rPr lang="en-US" dirty="0" smtClean="0"/>
              <a:t>ANSI </a:t>
            </a:r>
            <a:r>
              <a:rPr lang="th-TH" dirty="0" smtClean="0"/>
              <a:t>พัฒนา </a:t>
            </a:r>
            <a:r>
              <a:rPr lang="en-US" dirty="0" smtClean="0"/>
              <a:t>FDDI </a:t>
            </a:r>
            <a:r>
              <a:rPr lang="th-TH" dirty="0" smtClean="0"/>
              <a:t>เสร็จได้เสนอมาตรฐานนี้แก่ </a:t>
            </a:r>
            <a:r>
              <a:rPr lang="en-US" dirty="0" smtClean="0"/>
              <a:t>ISO </a:t>
            </a:r>
            <a:r>
              <a:rPr lang="th-TH" dirty="0" smtClean="0"/>
              <a:t>เพื่อทำให้เป็นมาตรฐานนานาชาติต่อไป</a:t>
            </a:r>
            <a:endParaRPr lang="th-TH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สายสัญญาณของ </a:t>
            </a:r>
            <a:r>
              <a:rPr lang="en-US" b="1" dirty="0" smtClean="0"/>
              <a:t>FDDI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เครือข่าย </a:t>
            </a:r>
            <a:r>
              <a:rPr lang="en-US" dirty="0" smtClean="0"/>
              <a:t>FDDI </a:t>
            </a:r>
            <a:r>
              <a:rPr lang="th-TH" dirty="0" smtClean="0"/>
              <a:t>จะใช้สายไฟเบอร์เป็นสายสัญญาณหลัก แต่ก็มีมาตรฐานที่ใช้สาย </a:t>
            </a:r>
            <a:r>
              <a:rPr lang="en-US" dirty="0" smtClean="0"/>
              <a:t>UTP </a:t>
            </a:r>
            <a:r>
              <a:rPr lang="th-TH" dirty="0" smtClean="0"/>
              <a:t>แทนซึ่งจะเรียกเครือข่ายนี้ว่า “</a:t>
            </a:r>
            <a:r>
              <a:rPr lang="en-US" dirty="0" smtClean="0"/>
              <a:t>CDDI” </a:t>
            </a:r>
            <a:r>
              <a:rPr lang="th-TH" dirty="0" smtClean="0"/>
              <a:t>สายไฟเบอร์จะมีข้อได้เปรียบสาย </a:t>
            </a:r>
            <a:r>
              <a:rPr lang="en-US" dirty="0" smtClean="0"/>
              <a:t>UTP </a:t>
            </a:r>
            <a:r>
              <a:rPr lang="th-TH" dirty="0" smtClean="0"/>
              <a:t>อยู่ หลายประการ เช่น ความปลอดภัย ความเชื่อถือได้ และประสิทธิภาพที่เหนือกว่าในการรับส่งข้อมูล สายสัญญาณที่ส่งด้วยสายไฟฟ้า ( สายทองแดง ) สามารถดูข้อมูลในสายได้โดยการเชื่อมต่อกับสายนั้น แต่การเชื่อมต่อกับสายไฟเบอร์จะทำได้ยากมาก อีกอย่างสายข้อมูลที่ส่งในสายไฟเบอร์จะไม่ถูกรบกวนจากคลื่นแม่เหล็กได้ โดยทั่วไปแล้วสายไฟเบอร์</a:t>
            </a:r>
            <a:r>
              <a:rPr lang="th-TH" dirty="0" err="1" smtClean="0"/>
              <a:t>แบบมัล</a:t>
            </a:r>
            <a:r>
              <a:rPr lang="th-TH" dirty="0" smtClean="0"/>
              <a:t>ติโหมดจะมีประสิทธิภาพในการส่งข้อมูลดีกว่า และได้ระยะทางที่ไกลกว่าสาย </a:t>
            </a:r>
            <a:r>
              <a:rPr lang="en-US" dirty="0" smtClean="0"/>
              <a:t>UTP </a:t>
            </a:r>
            <a:r>
              <a:rPr lang="th-TH" dirty="0" smtClean="0"/>
              <a:t>มาก เช่น ถ้าใช้สายไฟเบอร์</a:t>
            </a:r>
            <a:r>
              <a:rPr lang="th-TH" dirty="0" err="1" smtClean="0"/>
              <a:t>แบบมัล</a:t>
            </a:r>
            <a:r>
              <a:rPr lang="th-TH" dirty="0" smtClean="0"/>
              <a:t>ติโหมดจะส่งข้อมูลได้ไกลถึง 2 กิโลเมตร และจะเร็วกว่าถ้าใช้สายแบบ</a:t>
            </a:r>
            <a:r>
              <a:rPr lang="th-TH" dirty="0" err="1" smtClean="0"/>
              <a:t>ซิงเกิล</a:t>
            </a:r>
            <a:r>
              <a:rPr lang="th-TH" dirty="0" smtClean="0"/>
              <a:t>โหมด ส่วนสาย </a:t>
            </a:r>
            <a:r>
              <a:rPr lang="en-US" dirty="0" smtClean="0"/>
              <a:t>UTP </a:t>
            </a:r>
            <a:r>
              <a:rPr lang="th-TH" dirty="0" smtClean="0"/>
              <a:t>จะส่งสัญญาณได้ไกลสุดแค่ 100 เมตรเท่านั้น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มาตรฐาน </a:t>
            </a:r>
            <a:r>
              <a:rPr lang="en-US" b="1" dirty="0" smtClean="0"/>
              <a:t>FDDI 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โปรโตคอลส่วนที่เป็น </a:t>
            </a:r>
            <a:r>
              <a:rPr lang="en-US" dirty="0" smtClean="0"/>
              <a:t>FDDI </a:t>
            </a:r>
            <a:r>
              <a:rPr lang="th-TH" dirty="0" smtClean="0"/>
              <a:t>จะอยู่ในชั้น </a:t>
            </a:r>
            <a:r>
              <a:rPr lang="en-US" dirty="0" smtClean="0"/>
              <a:t>Physical Layer </a:t>
            </a:r>
            <a:r>
              <a:rPr lang="th-TH" dirty="0" smtClean="0"/>
              <a:t>และ </a:t>
            </a:r>
            <a:r>
              <a:rPr lang="en-US" dirty="0" smtClean="0"/>
              <a:t>Data Link Layer </a:t>
            </a:r>
            <a:r>
              <a:rPr lang="th-TH" dirty="0" smtClean="0"/>
              <a:t>ของแบบอ้างอิง </a:t>
            </a:r>
            <a:r>
              <a:rPr lang="en-US" dirty="0" smtClean="0"/>
              <a:t>ISO </a:t>
            </a:r>
            <a:r>
              <a:rPr lang="th-TH" dirty="0" smtClean="0"/>
              <a:t>เท่านั้น </a:t>
            </a:r>
            <a:r>
              <a:rPr lang="en-US" dirty="0" smtClean="0"/>
              <a:t>FDDI </a:t>
            </a:r>
            <a:r>
              <a:rPr lang="th-TH" dirty="0" smtClean="0"/>
              <a:t>จะแบ่งโปรโตคอลออกเป็น 4 ส่วน ซึ่งเมื่อทำงานร่วมกันทำให้โปรโตคอลที่อยู่เหนือกว่า เช่น </a:t>
            </a:r>
            <a:r>
              <a:rPr lang="en-US" dirty="0" smtClean="0"/>
              <a:t>TCP/ IP </a:t>
            </a:r>
            <a:r>
              <a:rPr lang="th-TH" dirty="0" smtClean="0"/>
              <a:t>สามารถส่งผ่านข้อมูลไปบนสายไฟเบอร์ได้ข้อกำหนด 4 อย่างของ </a:t>
            </a:r>
            <a:r>
              <a:rPr lang="en-US" dirty="0" smtClean="0"/>
              <a:t>FDDI </a:t>
            </a:r>
            <a:r>
              <a:rPr lang="th-TH" dirty="0" smtClean="0"/>
              <a:t>คือ </a:t>
            </a:r>
          </a:p>
          <a:p>
            <a:pPr lvl="1"/>
            <a:r>
              <a:rPr lang="en-US" b="1" dirty="0" smtClean="0"/>
              <a:t>MAC ( Media Access Control )</a:t>
            </a:r>
            <a:r>
              <a:rPr lang="en-US" dirty="0" smtClean="0"/>
              <a:t> : </a:t>
            </a:r>
            <a:r>
              <a:rPr lang="th-TH" dirty="0" smtClean="0"/>
              <a:t>ในส่วนของ </a:t>
            </a:r>
            <a:r>
              <a:rPr lang="en-US" dirty="0" smtClean="0"/>
              <a:t>MAC </a:t>
            </a:r>
            <a:r>
              <a:rPr lang="th-TH" dirty="0" smtClean="0"/>
              <a:t>จะกำหนดเกี่ยวกับการเข้าถึงสื่อกลางรับส่งข้อมูล และรวมถึงรูปแบบของเฟรมข้อมูล , การจัดการเกี่ยวกับโทเคน, ที่อยู่, วิธีการคำนวณค่าตรวจสอบข้อผิดพลาดของข้อมูล ( </a:t>
            </a:r>
            <a:r>
              <a:rPr lang="en-US" dirty="0" smtClean="0"/>
              <a:t>Cyclic Redundancy Check </a:t>
            </a:r>
            <a:r>
              <a:rPr lang="th-TH" dirty="0" smtClean="0"/>
              <a:t>หรือ </a:t>
            </a:r>
            <a:r>
              <a:rPr lang="en-US" dirty="0" smtClean="0"/>
              <a:t>CRC ) </a:t>
            </a:r>
            <a:r>
              <a:rPr lang="th-TH" dirty="0" smtClean="0"/>
              <a:t>และกลไกเกี่ยวกับการกู้คืนข้อมูลที่เกิดข้อผิดพลาด </a:t>
            </a:r>
            <a:endParaRPr lang="th-TH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เทคโนโลยีเครือข่ายท้องถิ่น</a:t>
            </a:r>
            <a:r>
              <a:rPr lang="en-US" b="1" dirty="0" smtClean="0"/>
              <a:t>(</a:t>
            </a:r>
            <a:r>
              <a:rPr lang="th-TH" b="1" dirty="0" smtClean="0"/>
              <a:t>ต่อ</a:t>
            </a:r>
            <a:r>
              <a:rPr lang="en-US" b="1" dirty="0" smtClean="0"/>
              <a:t>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เทคโนโลยี </a:t>
            </a:r>
            <a:r>
              <a:rPr lang="en-US" dirty="0" smtClean="0"/>
              <a:t>LAN </a:t>
            </a:r>
            <a:r>
              <a:rPr lang="th-TH" dirty="0" smtClean="0"/>
              <a:t>มีหลายประเภท เช่น </a:t>
            </a:r>
            <a:r>
              <a:rPr lang="en-US" dirty="0" smtClean="0"/>
              <a:t>Ethernet, Token Ring, FDDI </a:t>
            </a:r>
            <a:r>
              <a:rPr lang="th-TH" dirty="0" smtClean="0"/>
              <a:t>และ </a:t>
            </a:r>
            <a:r>
              <a:rPr lang="en-US" dirty="0" smtClean="0"/>
              <a:t>Wireless LAN </a:t>
            </a:r>
            <a:r>
              <a:rPr lang="th-TH" dirty="0" smtClean="0"/>
              <a:t>เป็นต้น แต่ที่นิยมกันมากที่สุด ในปัจจุบันคือ 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 (</a:t>
            </a:r>
            <a:r>
              <a:rPr lang="en-US" dirty="0" smtClean="0"/>
              <a:t>Ethernet) </a:t>
            </a:r>
            <a:r>
              <a:rPr lang="th-TH" dirty="0" smtClean="0"/>
              <a:t>ซึ่ง 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เองยัง</a:t>
            </a:r>
            <a:r>
              <a:rPr lang="th-TH" dirty="0" err="1" smtClean="0"/>
              <a:t>จำแน</a:t>
            </a:r>
            <a:r>
              <a:rPr lang="th-TH" dirty="0" smtClean="0"/>
              <a:t>นออกได้หลายประเภทย่อย ขึ้นอยู่กับความเร็ว โทโปโลยี และ สายสัญญาณที่ใช้ </a:t>
            </a:r>
            <a:r>
              <a:rPr lang="th-TH" dirty="0" err="1" smtClean="0"/>
              <a:t>โทคโนโล</a:t>
            </a:r>
            <a:r>
              <a:rPr lang="th-TH" dirty="0" smtClean="0"/>
              <a:t>ยี </a:t>
            </a:r>
            <a:r>
              <a:rPr lang="en-US" dirty="0" smtClean="0"/>
              <a:t>LAN </a:t>
            </a:r>
            <a:r>
              <a:rPr lang="th-TH" dirty="0" smtClean="0"/>
              <a:t>แต่ละประเภทมีทั้งข้อดีข้อเสียแตกต่างกัน การเลือกใช้เทคโนโลยีเหล่านี้ควรให้เหมาะกับ ลักษณะการใช้งานเครือข่ายขององค์กร</a:t>
            </a:r>
            <a:endParaRPr lang="th-TH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มาตรฐาน </a:t>
            </a:r>
            <a:r>
              <a:rPr lang="en-US" b="1" dirty="0" smtClean="0"/>
              <a:t>FDDI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 smtClean="0"/>
              <a:t>PHY ( Physical Layer Protocol ) </a:t>
            </a:r>
            <a:r>
              <a:rPr lang="en-US" dirty="0" smtClean="0"/>
              <a:t>: </a:t>
            </a:r>
            <a:r>
              <a:rPr lang="th-TH" dirty="0" smtClean="0"/>
              <a:t>ในส่วนของ </a:t>
            </a:r>
            <a:r>
              <a:rPr lang="en-US" dirty="0" smtClean="0"/>
              <a:t>PHY </a:t>
            </a:r>
            <a:r>
              <a:rPr lang="th-TH" dirty="0" smtClean="0"/>
              <a:t>จะกำหนดเกี่ยวกับขั้นตอนการเข้ารหัสข้อมูล ( </a:t>
            </a:r>
            <a:r>
              <a:rPr lang="en-US" dirty="0" smtClean="0"/>
              <a:t>Data Encoding/Decoding ) , </a:t>
            </a:r>
            <a:r>
              <a:rPr lang="th-TH" dirty="0" smtClean="0"/>
              <a:t>สัญญาณนาฬิกา และการจัดเฟรมข้อมูล </a:t>
            </a:r>
          </a:p>
          <a:p>
            <a:pPr lvl="1"/>
            <a:r>
              <a:rPr lang="en-US" b="1" dirty="0" smtClean="0"/>
              <a:t>PMD ( Physical-Medium Dependent ) </a:t>
            </a:r>
            <a:r>
              <a:rPr lang="en-US" dirty="0" smtClean="0"/>
              <a:t>: </a:t>
            </a:r>
            <a:r>
              <a:rPr lang="th-TH" dirty="0" smtClean="0"/>
              <a:t>ส่วน </a:t>
            </a:r>
            <a:r>
              <a:rPr lang="en-US" dirty="0" smtClean="0"/>
              <a:t>PMD </a:t>
            </a:r>
            <a:r>
              <a:rPr lang="th-TH" dirty="0" smtClean="0"/>
              <a:t>จะกำหนดเกี่ยวกับคุณสมบัติของสายสัญญาณที่ใช้ ซึ่งจะร่วมถึงสายไฟเบอร์, ระดับกำลังของสายสัญญาณ , อัตราการเกิดข้อผิดเพลาด , ส่วนต่างๆ ของไฟเบอร์ และหัวเชื่อมต่อที่ใช้</a:t>
            </a:r>
          </a:p>
          <a:p>
            <a:pPr lvl="1"/>
            <a:r>
              <a:rPr lang="en-US" b="1" dirty="0" smtClean="0"/>
              <a:t>SMT ( Station Management )</a:t>
            </a:r>
            <a:r>
              <a:rPr lang="en-US" dirty="0" smtClean="0"/>
              <a:t> : </a:t>
            </a:r>
            <a:r>
              <a:rPr lang="th-TH" dirty="0" smtClean="0"/>
              <a:t>ในส่วน </a:t>
            </a:r>
            <a:r>
              <a:rPr lang="en-US" dirty="0" smtClean="0"/>
              <a:t>STM </a:t>
            </a:r>
            <a:r>
              <a:rPr lang="th-TH" dirty="0" smtClean="0"/>
              <a:t>จะกำหนดเกี่ยวกับลักษณะการเชื่อมต่อกันของแต่ละสถานี ข้อกำหนดเกี่ยวกับการควบคุมสถานีที่เชื่อมต่อเข้ากับวงแหวน เช่น การเพิ่มสถานี , การนำสถานีออกจากเครือข่าย , การแยกจุดเสียและการกู้คืน , การกำหนดค่าเกี่ยวกับเวลา และการเก็บค่าสถิติต่างๆ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มาตรฐาน </a:t>
            </a:r>
            <a:r>
              <a:rPr lang="en-US" b="1" dirty="0" smtClean="0"/>
              <a:t>FDDI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จุดประสงค์หลักของ </a:t>
            </a:r>
            <a:r>
              <a:rPr lang="en-US" dirty="0" smtClean="0"/>
              <a:t>FDDI </a:t>
            </a:r>
            <a:r>
              <a:rPr lang="th-TH" dirty="0" smtClean="0"/>
              <a:t>ก็เหมือนกับอี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และโทเคน</a:t>
            </a:r>
            <a:r>
              <a:rPr lang="th-TH" dirty="0" err="1" smtClean="0"/>
              <a:t>ริง</a:t>
            </a:r>
            <a:r>
              <a:rPr lang="th-TH" dirty="0" smtClean="0"/>
              <a:t> คือ จะให้บริการกับโปรโตคอลที่อยู่เหนือกว่า เช่น </a:t>
            </a:r>
            <a:r>
              <a:rPr lang="en-US" dirty="0" smtClean="0"/>
              <a:t>TCP/IP </a:t>
            </a:r>
            <a:r>
              <a:rPr lang="th-TH" dirty="0" smtClean="0"/>
              <a:t>ในการส่งข้อมูลผ่านอุปกรณ์เครือข่ายและสายสัญญาณ 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ประเภทของสถานี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ลักษณะเฉพาะตัวอย่างหนึ่งของ </a:t>
            </a:r>
            <a:r>
              <a:rPr lang="en-US" dirty="0" smtClean="0"/>
              <a:t>FDDI </a:t>
            </a:r>
            <a:r>
              <a:rPr lang="th-TH" dirty="0" smtClean="0"/>
              <a:t>คือ มีหลายวิธีที่สามารถเชื่อมต่อสถานีเข้ากับเครือข่าย </a:t>
            </a:r>
            <a:r>
              <a:rPr lang="en-US" dirty="0" smtClean="0"/>
              <a:t>FDDI </a:t>
            </a:r>
            <a:r>
              <a:rPr lang="th-TH" dirty="0" smtClean="0"/>
              <a:t>ได้ โดยการแบ่งประเภทของสถานีที่เชื่อมต่อเข้ากับเครือข่ายออกเป็น 3 ประเภท ดังนี้ </a:t>
            </a:r>
          </a:p>
          <a:p>
            <a:pPr lvl="1"/>
            <a:r>
              <a:rPr lang="en-US" b="1" dirty="0" smtClean="0"/>
              <a:t>SAS ( Single-Attachment Station )</a:t>
            </a:r>
            <a:r>
              <a:rPr lang="en-US" dirty="0" smtClean="0"/>
              <a:t> </a:t>
            </a:r>
            <a:r>
              <a:rPr lang="th-TH" dirty="0" smtClean="0"/>
              <a:t>สถานีประเภท </a:t>
            </a:r>
            <a:r>
              <a:rPr lang="en-US" dirty="0" smtClean="0"/>
              <a:t>SAS </a:t>
            </a:r>
            <a:r>
              <a:rPr lang="th-TH" dirty="0" smtClean="0"/>
              <a:t>เป็นสถานีที่เชื่อมต่อกับเครือข่ายวงแหวนเดียว โดยเชื่อมผ่านตัวเชื่อมต่อ หรือคอนเซ็น</a:t>
            </a:r>
            <a:r>
              <a:rPr lang="th-TH" dirty="0" err="1" smtClean="0"/>
              <a:t>เตอร์</a:t>
            </a:r>
            <a:r>
              <a:rPr lang="th-TH" dirty="0" smtClean="0"/>
              <a:t> ( </a:t>
            </a:r>
            <a:r>
              <a:rPr lang="en-US" dirty="0" smtClean="0"/>
              <a:t>Concentrator) </a:t>
            </a:r>
            <a:r>
              <a:rPr lang="th-TH" dirty="0" smtClean="0"/>
              <a:t>ข้อ ดีของการเชื่อมต่อแบบนี้ก็คือ สถานะของสถานีจะไม่มีผลต่อการทำงานของระบบเครือข่าย กล่าวคือ ไม่ว่าสถานประเภทนี้จะเสียหรือปิดเครื่องก็จะไม่มีผลอย่างไร หน้าที่ต่างๆ จะรับผิดชอบโดยคอน</a:t>
            </a:r>
            <a:r>
              <a:rPr lang="th-TH" dirty="0" err="1" smtClean="0"/>
              <a:t>เน็กเตอร์</a:t>
            </a:r>
            <a:r>
              <a:rPr lang="th-TH" dirty="0" smtClean="0"/>
              <a:t>นั่นเอง 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ประเภทของสถานี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DAS ( Data-Attachment Station)</a:t>
            </a:r>
            <a:r>
              <a:rPr lang="en-US" dirty="0" smtClean="0"/>
              <a:t> </a:t>
            </a:r>
            <a:r>
              <a:rPr lang="th-TH" dirty="0" smtClean="0"/>
              <a:t>สถานีประเภท </a:t>
            </a:r>
            <a:r>
              <a:rPr lang="en-US" dirty="0" smtClean="0"/>
              <a:t>DAS </a:t>
            </a:r>
            <a:r>
              <a:rPr lang="th-TH" dirty="0" smtClean="0"/>
              <a:t>จะเชื่อมต่อเข้ากับเครือข่ายทั้งสองวงแหวน ซึ่งจุดเชื่อมต่อทั้งสองจะเรียกว่า พอร์ต </a:t>
            </a:r>
            <a:r>
              <a:rPr lang="en-US" dirty="0" smtClean="0"/>
              <a:t>A </a:t>
            </a:r>
            <a:r>
              <a:rPr lang="th-TH" dirty="0" smtClean="0"/>
              <a:t>และ </a:t>
            </a:r>
            <a:r>
              <a:rPr lang="en-US" dirty="0" smtClean="0"/>
              <a:t>B </a:t>
            </a:r>
            <a:r>
              <a:rPr lang="th-TH" dirty="0" smtClean="0"/>
              <a:t>สถานีประเภทนี้จะมีผลต่อการทำงานของเครือข่ายถ้ามีการเปลี่ยนแปลง เช่น การปิดเครื่อง หรือเครื่องหยุดทำงาน </a:t>
            </a:r>
          </a:p>
          <a:p>
            <a:pPr lvl="1"/>
            <a:r>
              <a:rPr lang="en-US" b="1" dirty="0" smtClean="0"/>
              <a:t>DAC ( Dual-Attachment Station)</a:t>
            </a:r>
            <a:r>
              <a:rPr lang="en-US" dirty="0" smtClean="0"/>
              <a:t> DAC </a:t>
            </a:r>
            <a:r>
              <a:rPr lang="th-TH" dirty="0" smtClean="0"/>
              <a:t>จะเป็นอุปกรณ์ที่เชื่อมต่อเข้ากับทั้งสองวงแหวนหลักและสำรอง ทำหน้าที่แทน </a:t>
            </a:r>
            <a:r>
              <a:rPr lang="en-US" dirty="0" smtClean="0"/>
              <a:t>SAS </a:t>
            </a:r>
            <a:r>
              <a:rPr lang="th-TH" dirty="0" smtClean="0"/>
              <a:t>ในการรับส่งข้อมูลผ่านเครือข่าย ทำให้การทำงานของ </a:t>
            </a:r>
            <a:r>
              <a:rPr lang="en-US" dirty="0" smtClean="0"/>
              <a:t>SAS </a:t>
            </a:r>
            <a:r>
              <a:rPr lang="th-TH" dirty="0" smtClean="0"/>
              <a:t>ไม่มีผลต่อระบบทั้งหมด </a:t>
            </a:r>
            <a:r>
              <a:rPr lang="en-US" dirty="0" smtClean="0"/>
              <a:t>DAC </a:t>
            </a:r>
            <a:r>
              <a:rPr lang="th-TH" dirty="0" smtClean="0"/>
              <a:t>จะมีประโยชน์เมื่อใช้ในการเชื่อมต่อกับอุปกรณ์ เช่น </a:t>
            </a:r>
            <a:r>
              <a:rPr lang="en-US" dirty="0" smtClean="0"/>
              <a:t>PC </a:t>
            </a:r>
            <a:r>
              <a:rPr lang="th-TH" dirty="0" smtClean="0"/>
              <a:t>ที่ต้องเปิดปิดบ่อยๆ 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ประเภทของสถานี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14553"/>
            <a:ext cx="4286280" cy="444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กลไกการจัดการข้อผิดพลาด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FDDI </a:t>
            </a:r>
            <a:r>
              <a:rPr lang="th-TH" dirty="0" smtClean="0"/>
              <a:t>มีการออกแบบเพื่อป้องกันความล้มเหลวของเครือข่าย ( </a:t>
            </a:r>
            <a:r>
              <a:rPr lang="en-US" dirty="0" smtClean="0"/>
              <a:t>Fault Tolerance) </a:t>
            </a:r>
            <a:r>
              <a:rPr lang="th-TH" dirty="0" smtClean="0"/>
              <a:t>หลายอย่าง เช่น การออกแบบให้เส้นทางส่งข้อมูลสองวงแหวน ( </a:t>
            </a:r>
            <a:r>
              <a:rPr lang="en-US" dirty="0" smtClean="0"/>
              <a:t>Dual-Ring) , </a:t>
            </a:r>
            <a:r>
              <a:rPr lang="th-TH" dirty="0" smtClean="0"/>
              <a:t>การใช้สวิตซ์ทางเบี่ยง ( </a:t>
            </a:r>
            <a:r>
              <a:rPr lang="en-US" dirty="0" smtClean="0"/>
              <a:t>Bypass Switch) </a:t>
            </a:r>
            <a:r>
              <a:rPr lang="th-TH" dirty="0" smtClean="0"/>
              <a:t>และ การเชื่อมต่อเข้ากับ </a:t>
            </a:r>
            <a:r>
              <a:rPr lang="en-US" dirty="0" smtClean="0"/>
              <a:t>DAC ( Dual-Homing) </a:t>
            </a:r>
            <a:r>
              <a:rPr lang="th-TH" dirty="0" smtClean="0"/>
              <a:t>ก็เป็น 3 ฟีเจอร์หลักที่ช่วยเพิ่มความเชื่อถือได้ให้กับ </a:t>
            </a:r>
            <a:r>
              <a:rPr lang="en-US" dirty="0" smtClean="0"/>
              <a:t>FDDI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เส้นทางข้อมูลแบบวงแหวนคู่ ( </a:t>
            </a:r>
            <a:r>
              <a:rPr lang="en-US" b="1" dirty="0" smtClean="0"/>
              <a:t>Dual-Ring )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คุณสมบัติที่สำคัญของ </a:t>
            </a:r>
            <a:r>
              <a:rPr lang="en-US" dirty="0" smtClean="0"/>
              <a:t>FDDI </a:t>
            </a:r>
            <a:r>
              <a:rPr lang="th-TH" dirty="0" smtClean="0"/>
              <a:t>คือ การมีเส้นทางส่งข้อมูลสองเส้น หรือที่เรียกว่าวงแหวนสองวง หรือ</a:t>
            </a:r>
            <a:r>
              <a:rPr lang="th-TH" dirty="0" err="1" smtClean="0"/>
              <a:t>ดูอัลริง</a:t>
            </a:r>
            <a:r>
              <a:rPr lang="th-TH" dirty="0" smtClean="0"/>
              <a:t> ( </a:t>
            </a:r>
            <a:r>
              <a:rPr lang="en-US" dirty="0" smtClean="0"/>
              <a:t>Dual-Ring ) </a:t>
            </a:r>
            <a:r>
              <a:rPr lang="th-TH" dirty="0" smtClean="0"/>
              <a:t>วง หนึ่งจะใช้เป็นเส้นทางหลักในการรับส่งข้อมูล ส่วนอีกวงจะเป็นเส้นทางสำรอง เส้นทางสำรองนี้จะใช้ในกรณีที่เส้นทางหลักใช้ไม่ได้หรือสถานีใดสถานีหนึ่ง เกิดล้มเหลว หรือสายสัญญาณหลักขาด </a:t>
            </a:r>
            <a:r>
              <a:rPr lang="en-US" dirty="0" smtClean="0"/>
              <a:t>FDDI </a:t>
            </a:r>
            <a:r>
              <a:rPr lang="th-TH" dirty="0" smtClean="0"/>
              <a:t>ก็จะเชื่อมต่อวงแหวนสองวงให้เป็นวงเดียว ซึ่งจะทำให้ระบบยังคงทำงานได้เหมือนเดิม แต่วงแหวนจะมีขนาดใหญ่เป็นเท่าตัว 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เส้นทางข้อมูลแบบวงแหวนคู่ ( </a:t>
            </a:r>
            <a:r>
              <a:rPr lang="en-US" b="1" dirty="0" smtClean="0"/>
              <a:t>Dual-Ring )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เมื่อ สายข้อมูลหลักเกิดชำรุดหรือสถานีใดสถานีหนึ่งหยุดทำงาน สถานีที่อยู่ข้างเคียงก็จะทำการเชื่อมสายสัญญาณหลักและสำรองเข้าด้วยกัน ทำให้เครือข่ายยังคงสามารถรับส่งข้อมูลได้เช่นเดิม การเกิดจุดเสียจะมีอยู่สองกรณีหลักคือ ไม่สถานีหยุดทำงานก็สายสัญญาณขาด ในกรณีสถานีหยุดทำงาน สองสถานีที่เชื่อมต่ออยู่ข้างๆ ก็จะทำการเชื่อมต่อระหว่างวงแหวนหลักและวงแหวนสำรอง ส่วนกรณีที่สายสัญญาณชำรุด สถานีที่ใช้สายสัญญาณนั้นก็จะทำการเชื่อมต่อเส้นทางข้อมูลหลักและสำรองให้ เป็นวงแหวนเดียวกัน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เส้นทางข้อมูลแบบวงแหวนคู่ ( </a:t>
            </a:r>
            <a:r>
              <a:rPr lang="en-US" b="1" dirty="0" smtClean="0"/>
              <a:t>Dual-Ring )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3429024" cy="318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78684"/>
            <a:ext cx="3297988" cy="313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48" y="5286388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/>
              <a:t>อย่างไรก็ตาม </a:t>
            </a:r>
            <a:r>
              <a:rPr lang="en-US" sz="2800" dirty="0" smtClean="0"/>
              <a:t>FDDI </a:t>
            </a:r>
            <a:r>
              <a:rPr lang="th-TH" sz="2800" dirty="0" smtClean="0"/>
              <a:t>จะ แก้ปัญหาได้เฉพาะกรณีที่มีจุดชำรุดแค่จุดเดียวเท่านั้น ถ้ามีจุดชำรุดมากกว่าหนึ่งวงแหวนก็จะถูกแยกออกเป็นสองส่วน ซึ่งแต่ละส่วนจะติดต่อกันไม่ได้ แต่ปัญหาที่ว่านี้มีโอกาสเกิดขึ้นได้ยาก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Optical Bypass Switch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ใน กรณีสถานีใดสถานีหนึ่งหยุดทำงาน สถานีที่อยู่ติดกันก็จะทำการเชื่อมสายข้อมูลหลักและรองเข้าด้วยกัน ทำให้รับส่งข้อมูลได้เช่นเดิม แต่ระยะการเดินทางของข้อมูลก็จะเพิ่มเป็นสองเท่าเพราะต้องวนในวงแหวนถึงสอง วง เราสามารถแก้ปัญหานี้โดยการใช้บาย</a:t>
            </a:r>
            <a:r>
              <a:rPr lang="th-TH" dirty="0" err="1" smtClean="0"/>
              <a:t>พาสส์</a:t>
            </a:r>
            <a:r>
              <a:rPr lang="th-TH" dirty="0" smtClean="0"/>
              <a:t>สวิตซ์ ( </a:t>
            </a:r>
            <a:r>
              <a:rPr lang="en-US" dirty="0" smtClean="0"/>
              <a:t>Bypass Switch ) </a:t>
            </a:r>
            <a:r>
              <a:rPr lang="th-TH" dirty="0" smtClean="0"/>
              <a:t>ซึงสวิตซ์นี้จะทำงานเป็น </a:t>
            </a:r>
            <a:r>
              <a:rPr lang="en-US" dirty="0" smtClean="0"/>
              <a:t>DAC </a:t>
            </a:r>
            <a:r>
              <a:rPr lang="th-TH" dirty="0" smtClean="0"/>
              <a:t>ตัวหนึ่งคือเชื่อมต่อ </a:t>
            </a:r>
            <a:r>
              <a:rPr lang="en-US" dirty="0" smtClean="0"/>
              <a:t>SAS </a:t>
            </a:r>
            <a:r>
              <a:rPr lang="th-TH" dirty="0" smtClean="0"/>
              <a:t>กับ วงแหวนข้อมูล ถ้าสถานีที่เชื่อมต่อเกิดชำรุดหรือหยุดทำงาน สวิตซ์นี้ก็จะทำงานต่อตรงสายสัญญาณโดยไม่ผ่านสถานีนั้นๆ ทำให้ข้อมูลยังคงเดินทางผ่านได้ เสมือนไม่มีสถานีเชื่อมต่ออยู่ 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โทโปโลยี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โทโปโลยีของเครือข่าย (</a:t>
            </a:r>
            <a:r>
              <a:rPr lang="en-US" dirty="0" smtClean="0"/>
              <a:t>Network Topology) </a:t>
            </a:r>
            <a:r>
              <a:rPr lang="th-TH" dirty="0" smtClean="0"/>
              <a:t>จะอธิบายถึงแผนผังการเชื่อมต่อคอมพิวเตอร์ลักษณะทางกายภาพ (</a:t>
            </a:r>
            <a:r>
              <a:rPr lang="en-US" dirty="0" smtClean="0"/>
              <a:t>Physical Topology) </a:t>
            </a:r>
            <a:r>
              <a:rPr lang="th-TH" dirty="0" smtClean="0"/>
              <a:t>หรือทางตรรกะ (</a:t>
            </a:r>
            <a:r>
              <a:rPr lang="en-US" dirty="0" smtClean="0"/>
              <a:t>Logical Topology) </a:t>
            </a:r>
            <a:r>
              <a:rPr lang="th-TH" dirty="0" smtClean="0"/>
              <a:t>ซึ่งจะแสดงถึงตำแหน่งของคอมพิวเตอร์และอุปกรณ์เครือข่ายอื่นๆ และ เส้นทางการเชื่อมต่อของอุปกรณ์เหล่านี้ โทโปโลยีเครือข่ายอาจจะมีผลต่อสมรรถนะของเครือข่ายได้ การเลือกโทโปโลยีอาจมีผลต่อ</a:t>
            </a:r>
          </a:p>
          <a:p>
            <a:pPr lvl="1"/>
            <a:r>
              <a:rPr lang="th-TH" dirty="0" smtClean="0"/>
              <a:t>ประเภทของอุปกรณ์ที่ใช้ในเครือข่าย </a:t>
            </a:r>
          </a:p>
          <a:p>
            <a:pPr lvl="1"/>
            <a:r>
              <a:rPr lang="th-TH" dirty="0" smtClean="0"/>
              <a:t>สมรรถนะของอุปกรณ์เหล่านั้น </a:t>
            </a:r>
          </a:p>
          <a:p>
            <a:pPr lvl="1"/>
            <a:r>
              <a:rPr lang="th-TH" dirty="0" smtClean="0"/>
              <a:t>ความสามารถในการขยายของเครือข่าย</a:t>
            </a:r>
          </a:p>
          <a:p>
            <a:pPr lvl="1"/>
            <a:r>
              <a:rPr lang="th-TH" dirty="0" smtClean="0"/>
              <a:t>วิธีการดู แลและจัดการเครือข่าย </a:t>
            </a:r>
            <a:endParaRPr lang="th-TH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Dual Homing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บางสถานีที่เชื่อมต่อเข้ากับเครือข่ายอาจมีความสำคัญมาก เช่น </a:t>
            </a:r>
            <a:r>
              <a:rPr lang="th-TH" dirty="0" err="1" smtClean="0"/>
              <a:t>เราท์เตอร์</a:t>
            </a:r>
            <a:r>
              <a:rPr lang="th-TH" dirty="0" smtClean="0"/>
              <a:t> หรือเซิร์ฟเวอร์ ถ้าสถานีนี้เชื่อมต่ออยู่กับ </a:t>
            </a:r>
            <a:r>
              <a:rPr lang="en-US" dirty="0" smtClean="0"/>
              <a:t>DAC </a:t>
            </a:r>
            <a:r>
              <a:rPr lang="th-TH" dirty="0" smtClean="0"/>
              <a:t>และถ้า </a:t>
            </a:r>
            <a:r>
              <a:rPr lang="en-US" dirty="0" smtClean="0"/>
              <a:t>DAC </a:t>
            </a:r>
            <a:r>
              <a:rPr lang="th-TH" dirty="0" smtClean="0"/>
              <a:t>เสียก็จะทำให้สถานีเหล่านี้ขาดการเชื่อมต่อกับเครือข่าย ซึ่งไม่เป็นสิ่งที่ต้องการ </a:t>
            </a:r>
            <a:r>
              <a:rPr lang="en-US" dirty="0" smtClean="0"/>
              <a:t>FDDI </a:t>
            </a:r>
            <a:r>
              <a:rPr lang="th-TH" dirty="0" smtClean="0"/>
              <a:t>มีวิธีการแก้ปัญหานี้โดยเชื่อมต่อสถานีที่สำคัญเหล่านี้เข้ากับ </a:t>
            </a:r>
            <a:r>
              <a:rPr lang="en-US" dirty="0" smtClean="0"/>
              <a:t>DAC </a:t>
            </a:r>
            <a:r>
              <a:rPr lang="th-TH" dirty="0" smtClean="0"/>
              <a:t>มากกว่าหนึ่งเครื่อง ถ้า </a:t>
            </a:r>
            <a:r>
              <a:rPr lang="en-US" dirty="0" smtClean="0"/>
              <a:t>DAC </a:t>
            </a:r>
            <a:r>
              <a:rPr lang="th-TH" dirty="0" smtClean="0"/>
              <a:t>ตัวแรกเกิดเสีย สถานีเหล่านี้ก็สามารถติดต่อกับเครือข่ายโดยผ่าน </a:t>
            </a:r>
            <a:r>
              <a:rPr lang="en-US" dirty="0" smtClean="0"/>
              <a:t>DAC </a:t>
            </a:r>
            <a:r>
              <a:rPr lang="th-TH" dirty="0" smtClean="0"/>
              <a:t>เครื่องที่สองได้</a:t>
            </a:r>
          </a:p>
          <a:p>
            <a:r>
              <a:rPr lang="en-US" dirty="0" smtClean="0"/>
              <a:t>FDDI </a:t>
            </a:r>
            <a:r>
              <a:rPr lang="th-TH" dirty="0" smtClean="0"/>
              <a:t>เคยเป็นเทคโนโลยี </a:t>
            </a:r>
            <a:r>
              <a:rPr lang="en-US" dirty="0" smtClean="0"/>
              <a:t>LAN </a:t>
            </a:r>
            <a:r>
              <a:rPr lang="th-TH" dirty="0" smtClean="0"/>
              <a:t>ที่ มั่นคง ความเร็วสูง และมีความเชื่อถือของระบบสูง แต่ราคาค่อนข้างแพง ปัจจุบันการใช้เครือข่ายค่อนข้างน้อยมาก หรืออาจกล่าวได้ว่าเครือข่าย </a:t>
            </a:r>
            <a:r>
              <a:rPr lang="en-US" dirty="0" smtClean="0"/>
              <a:t>FDDI </a:t>
            </a:r>
            <a:r>
              <a:rPr lang="th-TH" dirty="0" smtClean="0"/>
              <a:t>เป็นเครือข่ายที่ล้าสมัยไปแล้ว แต่แนวคิดในการออกแบบยังคงใช้เป็นฐานแนวความคิดในการออกแบบเครือข่ายสมัยใหม่หลายระบบ 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Wireless LAN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ระบบเครือข่ายท้องถิ่นไร้สาย หรือ </a:t>
            </a:r>
            <a:r>
              <a:rPr lang="en-US" dirty="0" smtClean="0"/>
              <a:t>WLAN </a:t>
            </a:r>
            <a:r>
              <a:rPr lang="th-TH" dirty="0" smtClean="0"/>
              <a:t>คือระบบสื่อสารข้อมูลที่มีความยืดหยุ่นสูง ส่วนใหญ่จะนิยมติดตั้งเพิ่มเติม หรือแทนที่ระบบเครือข่ายท้องถิ่นใช้สายสัญญาณ ระบบเครือข่ายท้องถิ่นไร้สายจะใช้คลื่นวิทยุ เป็นสัญญาณ และใช้อากาศเป็น ตัวนำสัญญาณ ทำให้ลดปริมาณสายสัญญาณที่ใช้ ปัจจุบันเครือข่าย</a:t>
            </a:r>
            <a:r>
              <a:rPr lang="th-TH" dirty="0" err="1" smtClean="0"/>
              <a:t>ท้องถ่น</a:t>
            </a:r>
            <a:r>
              <a:rPr lang="th-TH" dirty="0" smtClean="0"/>
              <a:t>ไร้สายสามารถรับส่งข้อมูลได้ถึง 54 </a:t>
            </a:r>
            <a:r>
              <a:rPr lang="en-US" dirty="0" smtClean="0"/>
              <a:t>Mbps </a:t>
            </a:r>
            <a:r>
              <a:rPr lang="th-TH" dirty="0" smtClean="0"/>
              <a:t>ซึ่งมีความ เร็วมากกว่าอี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แบบ 10</a:t>
            </a:r>
            <a:r>
              <a:rPr lang="en-US" dirty="0" smtClean="0"/>
              <a:t>Base-T </a:t>
            </a:r>
            <a:r>
              <a:rPr lang="th-TH" dirty="0" smtClean="0"/>
              <a:t>ประโยชน์ที่สำคัญของการใช้ระบบนี้ คือ ความสะดวกในการเคลื่อนย้ายคอมพิวเตอร์ในเครือข่าย ปัจจุบันระบบเครือข่ายไร้สายกำลังได้รับความนิยมเพิ่มมากขึ้นเรื่อยๆ โดยเฉพาะองค์กรที่ใช้คอมพิวเตอร์</a:t>
            </a:r>
            <a:r>
              <a:rPr lang="th-TH" dirty="0" err="1" smtClean="0"/>
              <a:t>โน้ตบุ๊ค</a:t>
            </a:r>
            <a:r>
              <a:rPr lang="th-TH" dirty="0" smtClean="0"/>
              <a:t> ซึ่งโดยส่วนใหญ่จะมีการเคลื่อนย้ายบ่อย</a:t>
            </a:r>
            <a:endParaRPr lang="th-TH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ข้อดีของ </a:t>
            </a:r>
            <a:r>
              <a:rPr lang="en-US" b="1" u="sng" dirty="0" smtClean="0"/>
              <a:t>Wireless LAN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dirty="0" smtClean="0"/>
              <a:t>ธรรมชาติของธุรกิจในปัจจุบันขึ้นอยู่กับระบบเครือข่ายคอมพิวเตอร์มาก ความเติบโตของอินเตอร์เน็ตและการให้ บริการผ่านเครือข่ายเป็นข้อพิสูจน์ที่สำคัญของการแชร์ข้อมูลและทรัพยากร ต่างๆ ถ้าใช้ระบบเครือข่ายไร้สายผู้ใช้ไม่จำเป็นต้อง ใช้สาย </a:t>
            </a:r>
            <a:r>
              <a:rPr lang="en-US" dirty="0" smtClean="0"/>
              <a:t>UTP </a:t>
            </a:r>
            <a:r>
              <a:rPr lang="th-TH" dirty="0" smtClean="0"/>
              <a:t>เชื่อมต่อเน็ตเวิร์คการ์ดเข้ากับปลั๊ก </a:t>
            </a:r>
            <a:r>
              <a:rPr lang="en-US" dirty="0" smtClean="0"/>
              <a:t>LAN </a:t>
            </a:r>
            <a:r>
              <a:rPr lang="th-TH" dirty="0" smtClean="0"/>
              <a:t>อีก ข้อดีของมีดังนี้</a:t>
            </a:r>
          </a:p>
          <a:p>
            <a:pPr lvl="1"/>
            <a:r>
              <a:rPr lang="th-TH" b="1" dirty="0" smtClean="0"/>
              <a:t>1.  ความคล่องตัว</a:t>
            </a:r>
            <a:r>
              <a:rPr lang="th-TH" dirty="0" smtClean="0"/>
              <a:t> ผู้ใช้สามารถเชื่อมต่อกับเครือข่ายไร้สายที่ไหนก็ได้ภายในองค์กร ซึ่งที่ดังกล่าวบางที่ไม่สามารถที่จะ ติดตั้งสายสัญญาณได้ </a:t>
            </a:r>
            <a:br>
              <a:rPr lang="th-TH" dirty="0" smtClean="0"/>
            </a:br>
            <a:r>
              <a:rPr lang="th-TH" b="1" dirty="0" smtClean="0"/>
              <a:t>2. ความสะดวกในการติดตั้งและจัดการง่าย</a:t>
            </a:r>
            <a:r>
              <a:rPr lang="th-TH" dirty="0" smtClean="0"/>
              <a:t> เนื่องจากระบบเครือข่ายไร้สายไม่ต้องติดตั้งสายสัญญาณ ทำให้เวลาในการ ติดตั้งเร็วขึ้นและไม่ต้องจัดการสายสัญญาณ</a:t>
            </a:r>
            <a:br>
              <a:rPr lang="th-TH" dirty="0" smtClean="0"/>
            </a:br>
            <a:r>
              <a:rPr lang="th-TH" b="1" dirty="0" smtClean="0"/>
              <a:t>3. ความยืดหยุ่น</a:t>
            </a:r>
            <a:r>
              <a:rPr lang="th-TH" dirty="0" smtClean="0"/>
              <a:t> เทคโนโลยีไร้สายทำให้ระบบเครือข่ายไปถึงยังที่ที่สายสัญญาณไม่ต้องติดตั้งได้</a:t>
            </a:r>
            <a:endParaRPr lang="th-TH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ข้อดีของ </a:t>
            </a:r>
            <a:r>
              <a:rPr lang="en-US" b="1" u="sng" dirty="0" smtClean="0"/>
              <a:t>Wireless LAN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h-TH" b="1" dirty="0" smtClean="0"/>
              <a:t>4. ประหยัดค่าใช้จ่าย </a:t>
            </a:r>
            <a:r>
              <a:rPr lang="th-TH" dirty="0" smtClean="0"/>
              <a:t>ถึง แม้ว่าฮาร์ดแวร์ของเครือข่ายไร้สายจะค่อนข้างสูง แต่ในบางกรณีค่าติดตั้งสายสัญญาณอาจจะ สูงกว่าก็ได้ และในกรณีที่สายสัญญาณล้าสมัยหรือเก่าอาจต้องมีการติดตั้งใหม่ ซึ่งถ้าไข้ระบบไร้สายก็ไม่ต้องกังวงในเรื่องนี้</a:t>
            </a:r>
            <a:endParaRPr lang="th-TH" b="1" dirty="0" smtClean="0"/>
          </a:p>
          <a:p>
            <a:pPr lvl="1"/>
            <a:r>
              <a:rPr lang="th-TH" b="1" dirty="0" smtClean="0"/>
              <a:t>5. ความสามารถในการขยายเครือข่าย </a:t>
            </a:r>
            <a:r>
              <a:rPr lang="th-TH" dirty="0" smtClean="0"/>
              <a:t>ระบบเครือข่ายไร้สายสามารถคอนฟิกได้หลากหลายโทโปโลยี และใช้ได้กับตั้ง แต่เครือข่ายขนาดเล็กไปจนถึงเครือข่ายขนาดใหญ่</a:t>
            </a:r>
            <a:endParaRPr lang="th-TH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ข้อเสียของ </a:t>
            </a:r>
            <a:r>
              <a:rPr lang="en-US" b="1" u="sng" dirty="0" smtClean="0"/>
              <a:t>Wireless LAN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b="1" dirty="0" smtClean="0"/>
              <a:t>1. </a:t>
            </a:r>
            <a:r>
              <a:rPr lang="th-TH" b="1" dirty="0" smtClean="0"/>
              <a:t>อัตราข้อผิดพลาดของข้อมูล </a:t>
            </a:r>
            <a:r>
              <a:rPr lang="th-TH" dirty="0" smtClean="0"/>
              <a:t>สำหรับ ระบบเครือข่ายที่ใช้สายสัญญาณอัตราการเกิดข้อผิดพลาดระหว่างการรับส่งข้อ มูลแทบจะไม่มี แต่ในระบบไร้สายแล้วอัตราข้อผิดพลาดค่อนข้างจะสูง เนื่องจากการใช้คลื่นวิทยุ โดยสิ่งที่เป็นเหตุให้เกิดข้อผิด พลาด เช่น คลื่นรบกวนทั่วไป , เส้นทางข้อมูลหลายทาง, การลดทอนของสัญญาณค่อนข้างสูง, การรบกวนข้ามสเปกตรัมของ คลื่นแม่เหล็กไฟฟ้า เป็นต้น</a:t>
            </a:r>
          </a:p>
          <a:p>
            <a:pPr lvl="1"/>
            <a:r>
              <a:rPr lang="th-TH" b="1" dirty="0" smtClean="0"/>
              <a:t>2. ความปลอดภัยของข้อมูล </a:t>
            </a:r>
            <a:r>
              <a:rPr lang="th-TH" dirty="0" smtClean="0"/>
              <a:t>เราไม่สามารถกำหนดทิศทางและขอบเขตของคลื่นวิทยุได้ ซึ่งข้อมูลที่ส่งด้วยคลื่นอาจถูก  ตรวจจับดูได้ง่าย </a:t>
            </a:r>
          </a:p>
          <a:p>
            <a:pPr lvl="1"/>
            <a:r>
              <a:rPr lang="th-TH" b="1" dirty="0" smtClean="0"/>
              <a:t>3. การรบกวน </a:t>
            </a:r>
            <a:r>
              <a:rPr lang="th-TH" dirty="0" smtClean="0"/>
              <a:t>ในเครือข่ายที่ ใช้สาย เ </a:t>
            </a:r>
            <a:r>
              <a:rPr lang="th-TH" dirty="0" err="1" smtClean="0"/>
              <a:t>ฉพาะ</a:t>
            </a:r>
            <a:r>
              <a:rPr lang="th-TH" dirty="0" smtClean="0"/>
              <a:t>เครื่องที่เชื่อมต่อเข้ากับระบบ</a:t>
            </a:r>
            <a:r>
              <a:rPr lang="th-TH" dirty="0" err="1" smtClean="0"/>
              <a:t>เท่านี้น</a:t>
            </a:r>
            <a:r>
              <a:rPr lang="th-TH" dirty="0" smtClean="0"/>
              <a:t>ที่สามารถส่งสัญญาณข้อมูล แต่สำหรับ เครือข่ายไร้สายแล้ว เครื่องที่อยู่ต่างเครือข่ายกันก็สามารถส่งคลื่นสัญญาณได้ ซึ่งบางทีอาจทำให้รบกวนการส่งข้อมูลของอีก เครือข่ายหนึ่งก็เป็นได้ นอกจากนี้ยังมีแหล่งอื่นที่รบกวนการส่งข้อมูลได้ เช่นโทรศัพท์ไร้สาย เตาไมโครเวฟ เป็นต้น </a:t>
            </a:r>
          </a:p>
          <a:p>
            <a:pPr lvl="1"/>
            <a:r>
              <a:rPr lang="th-TH" b="1" dirty="0" smtClean="0"/>
              <a:t>4. กำลังไฟฟ้าสำรอง </a:t>
            </a:r>
            <a:r>
              <a:rPr lang="th-TH" dirty="0" smtClean="0"/>
              <a:t>ส่วน ใหญ่คอมพิวเตอร์ที่เชื่อมต่อกับเครือข่ายไร้สายจะเป็นพวก</a:t>
            </a:r>
            <a:r>
              <a:rPr lang="th-TH" dirty="0" err="1" smtClean="0"/>
              <a:t>โน้ตบุ๊คซึ่ง</a:t>
            </a:r>
            <a:r>
              <a:rPr lang="th-TH" dirty="0" smtClean="0"/>
              <a:t>การส่ง สัญญาณต้องใช้ กำลังไฟฟ้าค่อนข้างมาก ดังนั้นอาจทำให้เวลาในการใช้งานแบตเตอรี่สั้นลง</a:t>
            </a:r>
            <a:endParaRPr lang="th-TH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โทโปโลยีของ </a:t>
            </a:r>
            <a:r>
              <a:rPr lang="en-US" b="1" dirty="0" smtClean="0"/>
              <a:t>WLAN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โทโปโลยีของ </a:t>
            </a:r>
            <a:r>
              <a:rPr lang="en-US" dirty="0" smtClean="0"/>
              <a:t>WLAN </a:t>
            </a:r>
            <a:r>
              <a:rPr lang="th-TH" dirty="0" smtClean="0"/>
              <a:t>อาจเป็นแบบธรรมดาหรืออาจเป็นแบบซับซ้อนก็ได้ โดยแบบที่ง่ายที่สุดก็โดยการเชื่อมต่อกันของคอมพิวเตอร์ 2 เครื่อง ที่ติดตั้งเน็ตเวิร์คการ์ดแบบไร้สาย ซึ่งเรียกว่า “เครือข่ายแบบ</a:t>
            </a:r>
            <a:r>
              <a:rPr lang="th-TH" dirty="0" err="1" smtClean="0"/>
              <a:t>เพียร์</a:t>
            </a:r>
            <a:r>
              <a:rPr lang="th-TH" dirty="0" smtClean="0"/>
              <a:t>ทู</a:t>
            </a:r>
            <a:r>
              <a:rPr lang="th-TH" dirty="0" err="1" smtClean="0"/>
              <a:t>เพียร์</a:t>
            </a:r>
            <a:r>
              <a:rPr lang="th-TH" dirty="0" smtClean="0"/>
              <a:t>” ส่วนเครือข่ายผสมระหว่างเครือข่ายไร้สายกับใช้สาย จุดที่เชื่อมต่อระหว่างสองเครือข่ายนี้จะเรียก “</a:t>
            </a:r>
            <a:r>
              <a:rPr lang="th-TH" dirty="0" err="1" smtClean="0"/>
              <a:t>แอ็กเซสส์พอยต์</a:t>
            </a:r>
            <a:r>
              <a:rPr lang="th-TH" dirty="0" smtClean="0"/>
              <a:t> หรือ </a:t>
            </a:r>
            <a:r>
              <a:rPr lang="en-US" dirty="0" smtClean="0"/>
              <a:t>AP (Access Point) ” </a:t>
            </a:r>
            <a:r>
              <a:rPr lang="th-TH" dirty="0" smtClean="0"/>
              <a:t>หรืออาจเรียกว่า</a:t>
            </a:r>
            <a:r>
              <a:rPr lang="th-TH" dirty="0" err="1" smtClean="0"/>
              <a:t>ฮับ</a:t>
            </a:r>
            <a:r>
              <a:rPr lang="th-TH" dirty="0" smtClean="0"/>
              <a:t> (</a:t>
            </a:r>
            <a:r>
              <a:rPr lang="en-US" dirty="0" smtClean="0"/>
              <a:t>Hub) </a:t>
            </a:r>
            <a:r>
              <a:rPr lang="th-TH" dirty="0" smtClean="0"/>
              <a:t>ก็ได้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357694"/>
            <a:ext cx="2357454" cy="23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471560"/>
            <a:ext cx="1816837" cy="238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5648" y="4857760"/>
            <a:ext cx="4118352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เทคโนโลยี </a:t>
            </a:r>
            <a:r>
              <a:rPr lang="en-US" b="1" dirty="0" smtClean="0"/>
              <a:t>WLAN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ผู้ผลิตสามารถเลือกใช้เทคโนโลยีได้หลายประเภทโดยมีข้อดีข้อเสียแตกต่างกัน</a:t>
            </a:r>
          </a:p>
          <a:p>
            <a:pPr lvl="1"/>
            <a:r>
              <a:rPr lang="en-US" dirty="0" smtClean="0"/>
              <a:t>Narrowband</a:t>
            </a:r>
          </a:p>
          <a:p>
            <a:pPr lvl="1"/>
            <a:r>
              <a:rPr lang="en-US" dirty="0" smtClean="0"/>
              <a:t>Spread Spectrum</a:t>
            </a:r>
          </a:p>
          <a:p>
            <a:pPr lvl="1"/>
            <a:r>
              <a:rPr lang="en-US" dirty="0" smtClean="0"/>
              <a:t>Infrared</a:t>
            </a:r>
          </a:p>
          <a:p>
            <a:pPr lvl="1"/>
            <a:r>
              <a:rPr lang="en-US" dirty="0" smtClean="0"/>
              <a:t>Laser</a:t>
            </a:r>
            <a:endParaRPr lang="th-TH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มาตรฐาน </a:t>
            </a:r>
            <a:r>
              <a:rPr lang="en-US" b="1" dirty="0" smtClean="0"/>
              <a:t>IEEE 802.11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ในปี ค. ศ. 1997 คณะกรรมการของ </a:t>
            </a:r>
            <a:r>
              <a:rPr lang="en-US" dirty="0" smtClean="0"/>
              <a:t>IEEE </a:t>
            </a:r>
            <a:r>
              <a:rPr lang="th-TH" dirty="0" smtClean="0"/>
              <a:t>ได้ประกาศมาตรฐาน </a:t>
            </a:r>
            <a:r>
              <a:rPr lang="en-US" dirty="0" smtClean="0"/>
              <a:t>IEEE 802.11 WLAN </a:t>
            </a:r>
            <a:r>
              <a:rPr lang="th-TH" dirty="0" smtClean="0"/>
              <a:t>ในตอนนั้นความเร็วสูงสุด ของมาตรบานอยู่ที่ 2 </a:t>
            </a:r>
            <a:r>
              <a:rPr lang="en-US" dirty="0" smtClean="0"/>
              <a:t>Mbps </a:t>
            </a:r>
            <a:r>
              <a:rPr lang="th-TH" dirty="0" smtClean="0"/>
              <a:t>ซึ่งค่อนข้างช้าเมื่อเปรียบเทียบกับเครือข่ายแบบใช้สาย เนื่องจากเป็นมาตรฐานแรกเกี่ยวกับเครือข่าง </a:t>
            </a:r>
            <a:r>
              <a:rPr lang="en-US" dirty="0" smtClean="0"/>
              <a:t>WLAN </a:t>
            </a:r>
            <a:r>
              <a:rPr lang="th-TH" dirty="0" smtClean="0"/>
              <a:t>ดังนั้นจึงมีปัญหาหลายอย่าง และอาจเป็นผลให้ไม่สามารถรองรับการทำงานร่วมกันได้ของอุปกรณ์ที่ผลิตโดยต่าง บริษัท กัน ดังนั้น สถาบัน </a:t>
            </a:r>
            <a:r>
              <a:rPr lang="en-US" dirty="0" smtClean="0"/>
              <a:t>IEEE </a:t>
            </a:r>
            <a:r>
              <a:rPr lang="th-TH" dirty="0" smtClean="0"/>
              <a:t>จึงได้ตั้งทีมงานขึ้นมา 2 กลุ่ม เพื่อพัฒนามาตรฐาน </a:t>
            </a:r>
            <a:r>
              <a:rPr lang="en-US" dirty="0" smtClean="0"/>
              <a:t>WLAN </a:t>
            </a:r>
            <a:r>
              <a:rPr lang="th-TH" dirty="0" smtClean="0"/>
              <a:t>โดยกลุ่มแรก คือ </a:t>
            </a:r>
            <a:r>
              <a:rPr lang="en-US" dirty="0" err="1" smtClean="0"/>
              <a:t>Tga</a:t>
            </a:r>
            <a:r>
              <a:rPr lang="en-US" dirty="0" smtClean="0"/>
              <a:t> (</a:t>
            </a:r>
            <a:r>
              <a:rPr lang="en-US" dirty="0" err="1" smtClean="0"/>
              <a:t>Tfsak</a:t>
            </a:r>
            <a:r>
              <a:rPr lang="en-US" dirty="0" smtClean="0"/>
              <a:t> Group a) </a:t>
            </a:r>
            <a:r>
              <a:rPr lang="th-TH" dirty="0" smtClean="0"/>
              <a:t>พัฒนามาตรฐาน </a:t>
            </a:r>
            <a:r>
              <a:rPr lang="en-US" dirty="0" smtClean="0"/>
              <a:t>IEEE 802.11a </a:t>
            </a:r>
            <a:r>
              <a:rPr lang="th-TH" dirty="0" smtClean="0"/>
              <a:t>โดยใช้ความถี่ 5 </a:t>
            </a:r>
            <a:r>
              <a:rPr lang="en-US" dirty="0" smtClean="0"/>
              <a:t>GHz </a:t>
            </a:r>
            <a:r>
              <a:rPr lang="th-TH" dirty="0" smtClean="0"/>
              <a:t>และสามารถรองรับข้อมูลได้ 6, 9, 12, 18, 24, 36, 48 และ 54 </a:t>
            </a:r>
            <a:r>
              <a:rPr lang="en-US" dirty="0" smtClean="0"/>
              <a:t>Mbps </a:t>
            </a:r>
            <a:r>
              <a:rPr lang="th-TH" dirty="0" smtClean="0"/>
              <a:t>ส่วนทีม </a:t>
            </a:r>
            <a:r>
              <a:rPr lang="en-US" dirty="0" err="1" smtClean="0"/>
              <a:t>TGb</a:t>
            </a:r>
            <a:r>
              <a:rPr lang="en-US" dirty="0" smtClean="0"/>
              <a:t> </a:t>
            </a:r>
            <a:r>
              <a:rPr lang="th-TH" dirty="0" smtClean="0"/>
              <a:t>พัฒนามาตรฐาน </a:t>
            </a:r>
            <a:r>
              <a:rPr lang="en-US" dirty="0" smtClean="0"/>
              <a:t>IEEE 802.11b </a:t>
            </a:r>
            <a:r>
              <a:rPr lang="th-TH" dirty="0" smtClean="0"/>
              <a:t>โดยใช้ความถี่ 2.4 </a:t>
            </a:r>
            <a:r>
              <a:rPr lang="en-US" dirty="0" smtClean="0"/>
              <a:t>GHz </a:t>
            </a:r>
            <a:r>
              <a:rPr lang="th-TH" dirty="0" smtClean="0"/>
              <a:t>โดยสามารถรองรับอัตราข้อมูลอยู่ 4 อัตราคือ 1, 2, 5.5 และ 11 </a:t>
            </a:r>
            <a:r>
              <a:rPr lang="en-US" dirty="0" smtClean="0"/>
              <a:t>Mbps</a:t>
            </a:r>
            <a:endParaRPr lang="th-TH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มาตรฐาน </a:t>
            </a:r>
            <a:r>
              <a:rPr lang="en-US" b="1" dirty="0" smtClean="0"/>
              <a:t>IEEE 802.11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ข้อจำกัดของ </a:t>
            </a:r>
            <a:r>
              <a:rPr lang="en-US" dirty="0" smtClean="0"/>
              <a:t>IEEE 802.11b </a:t>
            </a:r>
            <a:r>
              <a:rPr lang="th-TH" dirty="0" smtClean="0"/>
              <a:t>คือ</a:t>
            </a:r>
            <a:r>
              <a:rPr lang="th-TH" dirty="0" err="1" smtClean="0"/>
              <a:t>แบนด์</a:t>
            </a:r>
            <a:r>
              <a:rPr lang="th-TH" dirty="0" smtClean="0"/>
              <a:t>วิธ เนื่องจากมาตรฐานนี้รองรับ</a:t>
            </a:r>
            <a:r>
              <a:rPr lang="th-TH" dirty="0" err="1" smtClean="0"/>
              <a:t>แบนด์</a:t>
            </a:r>
            <a:r>
              <a:rPr lang="th-TH" dirty="0" smtClean="0"/>
              <a:t>วิธได้สูงสุด 11 </a:t>
            </a:r>
            <a:r>
              <a:rPr lang="en-US" dirty="0" smtClean="0"/>
              <a:t>Mbps </a:t>
            </a:r>
            <a:r>
              <a:rPr lang="th-TH" dirty="0" smtClean="0"/>
              <a:t>ส่วน </a:t>
            </a:r>
            <a:r>
              <a:rPr lang="en-US" dirty="0" smtClean="0"/>
              <a:t>IEEE 802.11a </a:t>
            </a:r>
            <a:r>
              <a:rPr lang="th-TH" dirty="0" smtClean="0"/>
              <a:t>นั้นสามารถรองรับ</a:t>
            </a:r>
            <a:r>
              <a:rPr lang="th-TH" dirty="0" err="1" smtClean="0"/>
              <a:t>แบนด์</a:t>
            </a:r>
            <a:r>
              <a:rPr lang="th-TH" dirty="0" smtClean="0"/>
              <a:t>วิธที่สูงกว่า แต่ข้อจำกัดของมาตรฐานนี้คือ ความถี่ เนื่องจาก มาตรฐานนี้ใช้ความถี่ที่ 5 </a:t>
            </a:r>
            <a:r>
              <a:rPr lang="en-US" dirty="0" smtClean="0"/>
              <a:t>GHz </a:t>
            </a:r>
            <a:r>
              <a:rPr lang="th-TH" dirty="0" smtClean="0"/>
              <a:t>ซึ่งบาง ประเทศนั้นต้องขออนุญาตก่อนถึงจะใช้งานได้ ดังนั้นจึงได้ตั้งทีมขึ้นอีกหนึ่งกลุ่มเพื่อพัฒนามาตรฐานอีกมาตรฐานหนึ่ง นั้นคือ </a:t>
            </a:r>
            <a:r>
              <a:rPr lang="en-US" dirty="0" smtClean="0"/>
              <a:t>IEEE 802.11g </a:t>
            </a:r>
            <a:r>
              <a:rPr lang="th-TH" dirty="0" smtClean="0"/>
              <a:t>ซึ่งใช้ความถี่ 2.4 </a:t>
            </a:r>
            <a:r>
              <a:rPr lang="en-US" dirty="0" smtClean="0"/>
              <a:t>GHz </a:t>
            </a:r>
            <a:r>
              <a:rPr lang="th-TH" dirty="0" smtClean="0"/>
              <a:t>และสามารถรองรับ</a:t>
            </a:r>
            <a:r>
              <a:rPr lang="th-TH" dirty="0" err="1" smtClean="0"/>
              <a:t>แบนด์</a:t>
            </a:r>
            <a:r>
              <a:rPr lang="th-TH" dirty="0" smtClean="0"/>
              <a:t>วิธได้ถึง 54 </a:t>
            </a:r>
            <a:r>
              <a:rPr lang="en-US" dirty="0" smtClean="0"/>
              <a:t>Mbps 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857760"/>
            <a:ext cx="7929618" cy="173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แบบอ้างอิง </a:t>
            </a:r>
            <a:r>
              <a:rPr lang="en-US" b="1" dirty="0" smtClean="0"/>
              <a:t>WLAN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928802"/>
            <a:ext cx="455604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โทโปโลยี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การเชื่อมต่อคอมพิวเตอร์ โทโปโลยีที่ใช้ต้องสัมพันธ์กับสายสัญญาณ เน็ตเวิร์คการ์ด ระบบปฏิบัติการเครือข่าย และ อุปกรณ์ เครือข่ายอื่นๆ ที่จะเชื่อมกันเป็นเครือข่าย การเลือกโทโปโลยีของเครือข่ายต้องมีการวางแผนที่ดี เพราะโทโปโลยีจะมีผลต่อชนิดของสายสัญญาณที่ใช้ รวมถึงลักษณะการเดินสายสัญญาณด้วย โทโปโลยียังเป็นตัวกำหนดลักษณะการสื่อสารกัน ระหว่างคอมพิวเตอร์ด้วย ต่างโทโปโลยีกันต้องใช้วิธีการสื่อสารข้อมูลที่ต่างกัน และวิธีการนี้จะมีผลอย่างมากต่อประสิทธิภาพ ของเครือข่าย รูปแบบของโทโปโลยีของเครือข่ายหลักๆ มีดังต่อไปนี้ </a:t>
            </a:r>
            <a:endParaRPr lang="th-TH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สรุปท้ายบท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071678"/>
            <a:ext cx="8401080" cy="4502858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จากเนื้อหาทั้งหมดกล่าวถึงรูปแบบการเชื่อมต่อเครือข่ายหรือโทโปโลยี ซึ่งก็มีข้อดีข้อเสียแตกต่างกันไป โดยโทโปโลยีจะแตกต่างกันขึ้นอยู่กับเทคโนโลยีเครือข่าย ในส่วนของเทคโนโลยี </a:t>
            </a:r>
            <a:r>
              <a:rPr lang="en-US" dirty="0" smtClean="0"/>
              <a:t>LAN </a:t>
            </a:r>
            <a:r>
              <a:rPr lang="th-TH" dirty="0" smtClean="0"/>
              <a:t>ก็ได้แก่ 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 </a:t>
            </a:r>
            <a:r>
              <a:rPr lang="en-US" dirty="0" smtClean="0"/>
              <a:t>FDDI </a:t>
            </a:r>
            <a:r>
              <a:rPr lang="th-TH" dirty="0" smtClean="0"/>
              <a:t>โทเคน</a:t>
            </a:r>
            <a:r>
              <a:rPr lang="th-TH" dirty="0" err="1" smtClean="0"/>
              <a:t>ริง</a:t>
            </a:r>
            <a:r>
              <a:rPr lang="th-TH" dirty="0" smtClean="0"/>
              <a:t> ซึ่งต่างก็มีข้อดีข้อเสียต่างๆกัน โทเคน</a:t>
            </a:r>
            <a:r>
              <a:rPr lang="th-TH" dirty="0" err="1" smtClean="0"/>
              <a:t>ริง</a:t>
            </a:r>
            <a:r>
              <a:rPr lang="th-TH" dirty="0" smtClean="0"/>
              <a:t>และ </a:t>
            </a:r>
            <a:r>
              <a:rPr lang="en-US" dirty="0" smtClean="0"/>
              <a:t>FDDI </a:t>
            </a:r>
            <a:r>
              <a:rPr lang="th-TH" dirty="0" smtClean="0"/>
              <a:t>เป็นเทคโนโลยีที่ล้าสมัย ใช้ค่อนข้างน้อยในปัจจุบัน 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เป็นรูปแบบเครือข่ายหลักที่เราใช้ในปัจจุบัน แต่จากที่ศึกษาเป็นแนวทางเพื่อให้สามารถนำไปพัฒนาเทคโนโลยีเครือข่ายสมัยใหม่</a:t>
            </a:r>
          </a:p>
          <a:p>
            <a:r>
              <a:rPr lang="en-US" dirty="0" smtClean="0"/>
              <a:t>WLAN</a:t>
            </a:r>
            <a:r>
              <a:rPr lang="th-TH" dirty="0" smtClean="0"/>
              <a:t> หรือเครือข่ายไร้สาย ได้รับความนิยมมากขึ้นหลังจาก </a:t>
            </a:r>
            <a:r>
              <a:rPr lang="en-US" dirty="0" smtClean="0"/>
              <a:t>IEEE</a:t>
            </a:r>
            <a:r>
              <a:rPr lang="th-TH" dirty="0" smtClean="0"/>
              <a:t> ประกาศมาตรฐาน </a:t>
            </a:r>
            <a:r>
              <a:rPr lang="en-US" dirty="0" smtClean="0"/>
              <a:t>IEEE 802.11 </a:t>
            </a:r>
            <a:r>
              <a:rPr lang="th-TH" dirty="0" smtClean="0"/>
              <a:t> ทำให้อุปกรณ์เครือข่ายต่างบริษัทสามารถทำงานร่วมกันได้ ทำให้อุปกรณ์ถูกลงเนื่องจากกลไกทางการตลาด ข้อดีที่เห็นได้ชัดของ </a:t>
            </a:r>
            <a:r>
              <a:rPr lang="en-US" dirty="0" smtClean="0"/>
              <a:t>WLAN </a:t>
            </a:r>
            <a:r>
              <a:rPr lang="th-TH" dirty="0" smtClean="0"/>
              <a:t>ไม่ต้องกังวลเกี่ยวกับสานแต่ ยังต้องพัฒนาในส่วนของ</a:t>
            </a:r>
            <a:r>
              <a:rPr lang="th-TH" dirty="0" err="1" smtClean="0"/>
              <a:t>แบนด์</a:t>
            </a:r>
            <a:r>
              <a:rPr lang="th-TH" dirty="0" smtClean="0"/>
              <a:t>วิธ ความปลอดภัย และความเชื่อถือได้ของระบบ</a:t>
            </a:r>
            <a:endParaRPr lang="th-T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โทโปโลยีแบบบัส (</a:t>
            </a:r>
            <a:r>
              <a:rPr lang="en-US" b="1" dirty="0" smtClean="0"/>
              <a:t>Bus Topology)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โทโปโลยีแบบบัส บางทีก็เรียกว่า </a:t>
            </a:r>
            <a:r>
              <a:rPr lang="en-US" dirty="0" smtClean="0"/>
              <a:t>Linear bus </a:t>
            </a:r>
            <a:r>
              <a:rPr lang="th-TH" dirty="0" smtClean="0"/>
              <a:t>เพราะมีการเชื่อมต่อแบบเส้นตรงซึ่งเป็นลักษณะการเชื่อมต่อที่ง่ายที่สุด และเป็นโทโปโลยีที่นิยมกันมากที่สุดในสมัยแรกๆ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786190"/>
            <a:ext cx="68961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โทโปโลยีแบบบัส (</a:t>
            </a:r>
            <a:r>
              <a:rPr lang="en-US" b="1" dirty="0" smtClean="0"/>
              <a:t>Bus Topology)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ลักษณะการส่งข้อมูล</a:t>
            </a:r>
            <a:br>
              <a:rPr lang="th-TH" b="1" dirty="0" smtClean="0"/>
            </a:br>
            <a:r>
              <a:rPr lang="th-TH" dirty="0" smtClean="0"/>
              <a:t>การส่งข้อมูลบนเครือข่ายที่มีโทโปโลยีแบบบัสนั้นข้อมูลจะถูกส่งไปบนสาย สัญญาณในรูปแบบของสัญญาณอิเล็กทรอนิกส์ ซึ่งสัญญาณนี้จะเดินทางไปถึงคอมพิวเตอร์ทุกเครื่องที่เชื่อมต่อเข้ากับสื่อ กลางบัส แต่เฉพาะคอมพิวเตอร์เครื่องที่มีอยู่ตรงกับที่อยู่ของผู้รับที่อยู่ในข้อมูล เท่านั้น จึงจะนำข้อมูลนั้นไปทำการ</a:t>
            </a:r>
            <a:r>
              <a:rPr lang="th-TH" dirty="0" err="1" smtClean="0"/>
              <a:t>โพรเซสส์</a:t>
            </a:r>
            <a:r>
              <a:rPr lang="th-TH" dirty="0" smtClean="0"/>
              <a:t>ต่อไป ส่วนเครื่องอื่นๆ ก็จะไม่สนใจข้อมูลนั้น เนื่องจากสายสัญญาณเป็นสื่อกลางที่ใช้ร่วมกัน ดังนั้นคอมพิวเตอร์แค่เครื่องเดียวเท่านั้นที่จะส่งข้อมูลได้ในเวลาใดเวลา หนึ่ง 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โทโปโลยีแบบบัส (</a:t>
            </a:r>
            <a:r>
              <a:rPr lang="en-US" b="1" dirty="0" smtClean="0"/>
              <a:t>Bus Topology)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249424"/>
            <a:ext cx="8329642" cy="4325112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จำนวนคอมพิวเตอร์ที่พ่วงต่อเข้ากับสื่อกลางจะมีผลต่อประสิทธิภาพของเครือข่าย เพราะยิ่งจำนวนคอมพิวเตอร์มีมากเท่าไร ยิ่งทำให้คอมพิวเตอร์ต้องรอนานเพื่อที่จะส่งข้อมูล ซึ่งอาจมีผลทำให้เครือข่ายช้ามากขึ้นยังไม่มีวิธีการที่เป็นมาตรฐานในการวัดว่าจำนวนคอมพิวเตอร์ที่เชื่อมต่อเข้ากับเครือข่ายมีผลกระทบต่อ ประสิทธิภาพของเครือข่ายอย่างไร ปัจจัยที่ทำให้ประสิทธิภาพของเครือข่ายลดลงนั้นไม่ใช่เฉพาะจำนวนคอมพิวเตอร์ อย่างเดียว สิ่งต่อไปนี้เป็นปัจจัยอื่นที่อาจมีผลต่อประสิทธิภาพของเครือข่ายได้</a:t>
            </a:r>
          </a:p>
          <a:p>
            <a:pPr lvl="1"/>
            <a:r>
              <a:rPr lang="th-TH" b="1" dirty="0" smtClean="0"/>
              <a:t>ประสิทธิภาพของฮาร์ดแวร์ของคอมพิวเตอร์ในเครือข่าย </a:t>
            </a:r>
            <a:endParaRPr lang="th-TH" dirty="0" smtClean="0"/>
          </a:p>
          <a:p>
            <a:pPr lvl="1"/>
            <a:r>
              <a:rPr lang="th-TH" b="1" dirty="0" smtClean="0"/>
              <a:t>จำนวนของโปรแกรมที่กำลังรันบนเครื่องคอมพิวเตอร์ </a:t>
            </a:r>
            <a:endParaRPr lang="th-TH" dirty="0" smtClean="0"/>
          </a:p>
          <a:p>
            <a:pPr lvl="1"/>
            <a:r>
              <a:rPr lang="th-TH" b="1" dirty="0" smtClean="0"/>
              <a:t>ชนิดของ</a:t>
            </a:r>
            <a:r>
              <a:rPr lang="th-TH" b="1" dirty="0" err="1" smtClean="0"/>
              <a:t>แอพพลิเค</a:t>
            </a:r>
            <a:r>
              <a:rPr lang="th-TH" b="1" dirty="0" smtClean="0"/>
              <a:t>ชันที่ใช้เครือข่าย เช่น </a:t>
            </a:r>
            <a:r>
              <a:rPr lang="th-TH" b="1" dirty="0" err="1" smtClean="0"/>
              <a:t>แอพพลิเค</a:t>
            </a:r>
            <a:r>
              <a:rPr lang="th-TH" b="1" dirty="0" smtClean="0"/>
              <a:t>ชันแบบไคล</a:t>
            </a:r>
            <a:r>
              <a:rPr lang="th-TH" b="1" dirty="0" err="1" smtClean="0"/>
              <a:t>เอนท์</a:t>
            </a:r>
            <a:r>
              <a:rPr lang="th-TH" b="1" dirty="0" smtClean="0"/>
              <a:t>เซิร์ฟเวอร์ โปรแกรมถ่ายโดนไฟล์ผ่านเครือข่าย เป็นต้น </a:t>
            </a:r>
            <a:endParaRPr lang="th-TH" dirty="0" smtClean="0"/>
          </a:p>
          <a:p>
            <a:pPr lvl="1"/>
            <a:r>
              <a:rPr lang="th-TH" b="1" dirty="0" smtClean="0"/>
              <a:t>ระยะห่างระหว่างคอมพิวเตอร์ในเครือข่าย </a:t>
            </a:r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กำหนดเอง 3">
      <a:majorFont>
        <a:latin typeface="Cordia New"/>
        <a:ea typeface=""/>
        <a:cs typeface="Cordia New"/>
      </a:majorFont>
      <a:minorFont>
        <a:latin typeface="Cordia New"/>
        <a:ea typeface=""/>
        <a:cs typeface="Cordia New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5229</Words>
  <Application>Microsoft Office PowerPoint</Application>
  <PresentationFormat>นำเสนอทางหน้าจอ (4:3)</PresentationFormat>
  <Paragraphs>164</Paragraphs>
  <Slides>60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60</vt:i4>
      </vt:variant>
    </vt:vector>
  </HeadingPairs>
  <TitlesOfParts>
    <vt:vector size="61" baseType="lpstr">
      <vt:lpstr>Urban</vt:lpstr>
      <vt:lpstr>4132404 การสื่อสารข้อมูลและเครือข่ายคอมพิวเตอร์ บทที่ 4 เทคโนโลยี LAN</vt:lpstr>
      <vt:lpstr>เนื้อหา</vt:lpstr>
      <vt:lpstr>เทคโนโลยีเครือข่ายท้องถิ่น</vt:lpstr>
      <vt:lpstr>เทคโนโลยีเครือข่ายท้องถิ่น(ต่อ)</vt:lpstr>
      <vt:lpstr>โทโปโลยี</vt:lpstr>
      <vt:lpstr>โทโปโลยี</vt:lpstr>
      <vt:lpstr>โทโปโลยีแบบบัส (Bus Topology)</vt:lpstr>
      <vt:lpstr>โทโปโลยีแบบบัส (Bus Topology)</vt:lpstr>
      <vt:lpstr>โทโปโลยีแบบบัส (Bus Topology)</vt:lpstr>
      <vt:lpstr>การสะท้อนกลับของสัญญาณและเทอร์มิเนเตอร์</vt:lpstr>
      <vt:lpstr>การสะท้อนกลับของสัญญาณและเทอร์มิเนเตอร์</vt:lpstr>
      <vt:lpstr>การรบกวนการสื่อสารข้อมูลของเครือข่าย</vt:lpstr>
      <vt:lpstr>ความสามารถในการขยายเครือข่าย</vt:lpstr>
      <vt:lpstr>ความสามารถในการขยายเครือข่าย</vt:lpstr>
      <vt:lpstr>ความสามารถในการขยายเครือข่าย</vt:lpstr>
      <vt:lpstr>สำหรับโทโปโลยีแบบดาว (Star Topology)</vt:lpstr>
      <vt:lpstr>สำหรับโทโปโลยีแบบดาว (Star Topology)</vt:lpstr>
      <vt:lpstr>สำหรับโทโปโลยีแบบดาว (Star Topology)</vt:lpstr>
      <vt:lpstr>โทโปโลยีแบบวงแหวน</vt:lpstr>
      <vt:lpstr>การส่งต่อโทเคน (Token Passing) </vt:lpstr>
      <vt:lpstr>การส่งต่อโทเคน (Token Passing) </vt:lpstr>
      <vt:lpstr>โทโปโลยีแบบเมซ (Mesh Topology)</vt:lpstr>
      <vt:lpstr>โทโปโลยีแบบเมซ (Mesh Topology)</vt:lpstr>
      <vt:lpstr>อีเธอร์เน็ต</vt:lpstr>
      <vt:lpstr>อีเธอร์เน็ต</vt:lpstr>
      <vt:lpstr>อีเธอร์เน็ต</vt:lpstr>
      <vt:lpstr>อีเธอร์เน็ต</vt:lpstr>
      <vt:lpstr>เครือข่ายแบบโทเคนริง (Token Ring)</vt:lpstr>
      <vt:lpstr>เครือข่ายแบบโทเคนริง (Token Ring)</vt:lpstr>
      <vt:lpstr>เครือข่ายแบบโทเคนริง (Token Ring)</vt:lpstr>
      <vt:lpstr>รูปแบบการเชื่อมต่อของโทเคนริง</vt:lpstr>
      <vt:lpstr>เทคนิคการส่งข้อมูล</vt:lpstr>
      <vt:lpstr>ระบบการจัดลำดับความสำคัญ</vt:lpstr>
      <vt:lpstr>กลไกการจัดการข้อผิดพลาด</vt:lpstr>
      <vt:lpstr>FDDI ( Fiber Distribution Data Interface )</vt:lpstr>
      <vt:lpstr>FDDI ( Fiber Distribution Data Interface )</vt:lpstr>
      <vt:lpstr>ลักษณะของเครือข่าย FDDI</vt:lpstr>
      <vt:lpstr>สายสัญญาณของ FDDI</vt:lpstr>
      <vt:lpstr>มาตรฐาน FDDI </vt:lpstr>
      <vt:lpstr>มาตรฐาน FDDI </vt:lpstr>
      <vt:lpstr>มาตรฐาน FDDI </vt:lpstr>
      <vt:lpstr>ประเภทของสถานี </vt:lpstr>
      <vt:lpstr>ประเภทของสถานี </vt:lpstr>
      <vt:lpstr>ประเภทของสถานี </vt:lpstr>
      <vt:lpstr>กลไกการจัดการข้อผิดพลาด </vt:lpstr>
      <vt:lpstr>เส้นทางข้อมูลแบบวงแหวนคู่ ( Dual-Ring ) </vt:lpstr>
      <vt:lpstr>เส้นทางข้อมูลแบบวงแหวนคู่ ( Dual-Ring ) </vt:lpstr>
      <vt:lpstr>เส้นทางข้อมูลแบบวงแหวนคู่ ( Dual-Ring ) </vt:lpstr>
      <vt:lpstr>Optical Bypass Switch </vt:lpstr>
      <vt:lpstr>Dual Homing </vt:lpstr>
      <vt:lpstr>Wireless LAN</vt:lpstr>
      <vt:lpstr>ข้อดีของ Wireless LAN</vt:lpstr>
      <vt:lpstr>ข้อดีของ Wireless LAN</vt:lpstr>
      <vt:lpstr>ข้อเสียของ Wireless LAN</vt:lpstr>
      <vt:lpstr>โทโปโลยีของ WLAN</vt:lpstr>
      <vt:lpstr>เทคโนโลยี WLAN</vt:lpstr>
      <vt:lpstr>มาตรฐาน IEEE 802.11</vt:lpstr>
      <vt:lpstr>มาตรฐาน IEEE 802.11</vt:lpstr>
      <vt:lpstr>แบบอ้างอิง WLAN</vt:lpstr>
      <vt:lpstr>สรุปท้ายบท</vt:lpstr>
    </vt:vector>
  </TitlesOfParts>
  <Company>sKz Community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4132701 การสื่อสารข้อมูลและเครือข่ายคอมพิวเตอร์ บทที่ 2 สายสัญญาณและสื่อไร้สาย</dc:title>
  <dc:creator>lazeal</dc:creator>
  <cp:lastModifiedBy>user</cp:lastModifiedBy>
  <cp:revision>39</cp:revision>
  <cp:lastPrinted>2017-03-02T06:05:08Z</cp:lastPrinted>
  <dcterms:created xsi:type="dcterms:W3CDTF">2012-06-29T04:26:38Z</dcterms:created>
  <dcterms:modified xsi:type="dcterms:W3CDTF">2019-06-17T01:35:39Z</dcterms:modified>
</cp:coreProperties>
</file>