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60"/>
  </p:notesMasterIdLst>
  <p:sldIdLst>
    <p:sldId id="329" r:id="rId2"/>
    <p:sldId id="257" r:id="rId3"/>
    <p:sldId id="258" r:id="rId4"/>
    <p:sldId id="259" r:id="rId5"/>
    <p:sldId id="261" r:id="rId6"/>
    <p:sldId id="263" r:id="rId7"/>
    <p:sldId id="265" r:id="rId8"/>
    <p:sldId id="266" r:id="rId9"/>
    <p:sldId id="267" r:id="rId10"/>
    <p:sldId id="268" r:id="rId11"/>
    <p:sldId id="269" r:id="rId12"/>
    <p:sldId id="275" r:id="rId13"/>
    <p:sldId id="271" r:id="rId14"/>
    <p:sldId id="273" r:id="rId15"/>
    <p:sldId id="277" r:id="rId16"/>
    <p:sldId id="278" r:id="rId17"/>
    <p:sldId id="279" r:id="rId18"/>
    <p:sldId id="280" r:id="rId19"/>
    <p:sldId id="281" r:id="rId20"/>
    <p:sldId id="283" r:id="rId21"/>
    <p:sldId id="297" r:id="rId22"/>
    <p:sldId id="284" r:id="rId23"/>
    <p:sldId id="285" r:id="rId24"/>
    <p:sldId id="287" r:id="rId25"/>
    <p:sldId id="289" r:id="rId26"/>
    <p:sldId id="291" r:id="rId27"/>
    <p:sldId id="292" r:id="rId28"/>
    <p:sldId id="294" r:id="rId29"/>
    <p:sldId id="298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1" r:id="rId42"/>
    <p:sldId id="312" r:id="rId43"/>
    <p:sldId id="313" r:id="rId44"/>
    <p:sldId id="314" r:id="rId45"/>
    <p:sldId id="315" r:id="rId46"/>
    <p:sldId id="316" r:id="rId47"/>
    <p:sldId id="317" r:id="rId48"/>
    <p:sldId id="318" r:id="rId49"/>
    <p:sldId id="319" r:id="rId50"/>
    <p:sldId id="320" r:id="rId51"/>
    <p:sldId id="321" r:id="rId52"/>
    <p:sldId id="322" r:id="rId53"/>
    <p:sldId id="323" r:id="rId54"/>
    <p:sldId id="324" r:id="rId55"/>
    <p:sldId id="325" r:id="rId56"/>
    <p:sldId id="326" r:id="rId57"/>
    <p:sldId id="327" r:id="rId58"/>
    <p:sldId id="328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140" y="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7C638-5F0E-49FD-9B43-F00E149086C1}" type="datetimeFigureOut">
              <a:rPr lang="th-TH" smtClean="0"/>
              <a:pPr/>
              <a:t>01/07/62</a:t>
            </a:fld>
            <a:endParaRPr lang="th-TH"/>
          </a:p>
        </p:txBody>
      </p:sp>
      <p:sp>
        <p:nvSpPr>
          <p:cNvPr id="4" name="ตัวยึด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ยึด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8C59F-BCCC-42EC-9D31-5DDD0B878921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45114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19</a:t>
            </a:fld>
            <a:endParaRPr lang="th-T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20</a:t>
            </a:fld>
            <a:endParaRPr lang="th-T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22</a:t>
            </a:fld>
            <a:endParaRPr lang="th-T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23</a:t>
            </a:fld>
            <a:endParaRPr lang="th-T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24</a:t>
            </a:fld>
            <a:endParaRPr lang="th-T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25</a:t>
            </a:fld>
            <a:endParaRPr lang="th-T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26</a:t>
            </a:fld>
            <a:endParaRPr lang="th-TH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27</a:t>
            </a:fld>
            <a:endParaRPr lang="th-TH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28</a:t>
            </a:fld>
            <a:endParaRPr lang="th-TH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29</a:t>
            </a:fld>
            <a:endParaRPr lang="th-T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11</a:t>
            </a:fld>
            <a:endParaRPr lang="th-TH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30</a:t>
            </a:fld>
            <a:endParaRPr lang="th-TH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31</a:t>
            </a:fld>
            <a:endParaRPr lang="th-T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12</a:t>
            </a:fld>
            <a:endParaRPr lang="th-TH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13</a:t>
            </a:fld>
            <a:endParaRPr lang="th-TH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14</a:t>
            </a:fld>
            <a:endParaRPr lang="th-TH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15</a:t>
            </a:fld>
            <a:endParaRPr lang="th-TH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16</a:t>
            </a:fld>
            <a:endParaRPr lang="th-TH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17</a:t>
            </a:fld>
            <a:endParaRPr lang="th-T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68C59F-BCCC-42EC-9D31-5DDD0B878921}" type="slidenum">
              <a:rPr lang="th-TH" smtClean="0"/>
              <a:pPr/>
              <a:t>18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สี่เหลี่ยมผืนผ้า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สี่เหลี่ยมผืนผ้า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สี่เหลี่ยมผืนผ้า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สี่เหลี่ยมผืนผ้า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สี่เหลี่ยมผืนผ้า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สี่เหลี่ยมมุมมน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สี่เหลี่ยมมุมมน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สี่เหลี่ยมผืนผ้า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สี่เหลี่ยมผืนผ้า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สี่เหลี่ยมผืนผ้า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ชื่อเรื่อง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9" name="ชื่อเรื่องรอง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h-TH" smtClean="0"/>
              <a:t>คลิกเพื่อแก้ไขลักษณะชื่อเรื่องรองต้นแบบ</a:t>
            </a:r>
            <a:endParaRPr kumimoji="0" lang="en-US"/>
          </a:p>
        </p:txBody>
      </p:sp>
      <p:sp>
        <p:nvSpPr>
          <p:cNvPr id="28" name="ตัวยึดวันที่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17" name="ตัวยึดท้ายกระดาษ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29" name="ตัวยึดหมายเลขภาพนิ่ง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เนื้อหา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26" name="ตัวยึดวันที่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27" name="ตัวยึดหมายเลขภาพนิ่ง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8" name="ตัวยึดท้ายกระดาษ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lang="th-TH" smtClean="0"/>
              <a:t>ระดับที่สอง</a:t>
            </a:r>
          </a:p>
          <a:p>
            <a:pPr lvl="2" eaLnBrk="1" latinLnBrk="0" hangingPunct="1"/>
            <a:r>
              <a:rPr lang="th-TH" smtClean="0"/>
              <a:t>ระดับที่สาม</a:t>
            </a:r>
          </a:p>
          <a:p>
            <a:pPr lvl="3" eaLnBrk="1" latinLnBrk="0" hangingPunct="1"/>
            <a:r>
              <a:rPr lang="th-TH" smtClean="0"/>
              <a:t>ระดับที่สี่</a:t>
            </a:r>
          </a:p>
          <a:p>
            <a:pPr lvl="4" eaLnBrk="1" latinLnBrk="0" hangingPunct="1"/>
            <a:r>
              <a:rPr lang="th-TH" smtClean="0"/>
              <a:t>ระดับที่ห้า</a:t>
            </a:r>
            <a:endParaRPr kumimoji="0" lang="en-US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h-TH" smtClean="0"/>
              <a:t>คลิกไอคอนเพื่อเพิ่มรูปภาพ</a:t>
            </a:r>
            <a:endParaRPr kumimoji="0" lang="en-US" dirty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7/1/2019</a:t>
            </a:fld>
            <a:endParaRPr lang="en-US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สี่เหลี่ยมผืนผ้า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สี่เหลี่ยมผืนผ้า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สี่เหลี่ยมผืนผ้า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สี่เหลี่ยมผืนผ้า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สี่เหลี่ยมผืนผ้า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สี่เหลี่ยมมุมมน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สี่เหลี่ยมมุมมน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สี่เหลี่ยมผืนผ้า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สี่เหลี่ยมผืนผ้า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สี่เหลี่ยมผืนผ้า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สี่เหลี่ยมผืนผ้า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สี่เหลี่ยมผืนผ้า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สี่เหลี่ยมผืนผ้า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ตัวยึดชื่อเรื่อง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th-TH" smtClean="0"/>
              <a:t>คลิกเพื่อแก้ไขลักษณะชื่อเรื่องต้นแบบ</a:t>
            </a:r>
            <a:endParaRPr kumimoji="0" lang="en-US"/>
          </a:p>
        </p:txBody>
      </p:sp>
      <p:sp>
        <p:nvSpPr>
          <p:cNvPr id="13" name="ตัวยึดข้อความ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h-TH" smtClean="0"/>
              <a:t>คลิกเพื่อแก้ไขลักษณะของข้อความต้นแบบ</a:t>
            </a:r>
          </a:p>
          <a:p>
            <a:pPr lvl="1" eaLnBrk="1" latinLnBrk="0" hangingPunct="1"/>
            <a:r>
              <a:rPr kumimoji="0" lang="th-TH" smtClean="0"/>
              <a:t>ระดับที่สอง</a:t>
            </a:r>
          </a:p>
          <a:p>
            <a:pPr lvl="2" eaLnBrk="1" latinLnBrk="0" hangingPunct="1"/>
            <a:r>
              <a:rPr kumimoji="0" lang="th-TH" smtClean="0"/>
              <a:t>ระดับที่สาม</a:t>
            </a:r>
          </a:p>
          <a:p>
            <a:pPr lvl="3" eaLnBrk="1" latinLnBrk="0" hangingPunct="1"/>
            <a:r>
              <a:rPr kumimoji="0" lang="th-TH" smtClean="0"/>
              <a:t>ระดับที่สี่</a:t>
            </a:r>
          </a:p>
          <a:p>
            <a:pPr lvl="4" eaLnBrk="1" latinLnBrk="0" hangingPunct="1"/>
            <a:r>
              <a:rPr kumimoji="0" lang="th-TH" smtClean="0"/>
              <a:t>ระดับที่ห้า</a:t>
            </a:r>
            <a:endParaRPr kumimoji="0" lang="en-US"/>
          </a:p>
        </p:txBody>
      </p:sp>
      <p:sp>
        <p:nvSpPr>
          <p:cNvPr id="14" name="ตัวยึดวันที่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7/1/2019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3" name="ตัวยึดหมายเลขภาพนิ่ง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0" y="1500174"/>
            <a:ext cx="8929718" cy="1757386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4400" smtClean="0"/>
              <a:t>4132404 </a:t>
            </a:r>
            <a:r>
              <a:rPr lang="th-TH" sz="4400" smtClean="0"/>
              <a:t>การสื่อสารข้อมูลและเครือข่ายคอมพิวเตอร์</a:t>
            </a:r>
            <a:br>
              <a:rPr lang="th-TH" sz="4400" smtClean="0"/>
            </a:br>
            <a:r>
              <a:rPr lang="th-TH" sz="4400" smtClean="0"/>
              <a:t>บทที่ </a:t>
            </a:r>
            <a:r>
              <a:rPr lang="th-TH" smtClean="0"/>
              <a:t>3 สายสัญญาณและสื่อไร้สาย</a:t>
            </a:r>
            <a:endParaRPr lang="th-TH" sz="4400" dirty="0"/>
          </a:p>
        </p:txBody>
      </p:sp>
      <p:sp>
        <p:nvSpPr>
          <p:cNvPr id="5" name="ชื่อเรื่องรอง 2"/>
          <p:cNvSpPr txBox="1">
            <a:spLocks/>
          </p:cNvSpPr>
          <p:nvPr/>
        </p:nvSpPr>
        <p:spPr>
          <a:xfrm>
            <a:off x="1000100" y="5429264"/>
            <a:ext cx="7854696" cy="1214446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•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58368" indent="-246888" algn="l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Char char="▫"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23544" indent="-219456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179576" indent="-201168" algn="l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Char char=""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38988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1609344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182880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▫"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2029968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2240280" indent="-18288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Char char="◦"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th-TH" sz="3200" dirty="0" smtClean="0"/>
              <a:t>ผู้สอน   อ</a:t>
            </a:r>
            <a:r>
              <a:rPr lang="en-US" sz="3200" dirty="0" smtClean="0"/>
              <a:t>.</a:t>
            </a:r>
            <a:r>
              <a:rPr lang="th-TH" sz="3200" dirty="0" smtClean="0"/>
              <a:t>ปุริม ชฎา</a:t>
            </a:r>
            <a:r>
              <a:rPr lang="th-TH" sz="3200" dirty="0" err="1" smtClean="0"/>
              <a:t>รัตน</a:t>
            </a:r>
            <a:r>
              <a:rPr lang="th-TH" sz="3200" dirty="0" smtClean="0"/>
              <a:t>ฐิติ</a:t>
            </a:r>
          </a:p>
          <a:p>
            <a:pPr algn="r"/>
            <a:r>
              <a:rPr lang="en-US" dirty="0" smtClean="0">
                <a:latin typeface="AngsanaUPC" pitchFamily="18" charset="-34"/>
              </a:rPr>
              <a:t>E-mail: purim_it@hotmail.com</a:t>
            </a:r>
            <a:endParaRPr lang="th-TH" dirty="0" smtClean="0">
              <a:latin typeface="AngsanaUPC" pitchFamily="18" charset="-34"/>
            </a:endParaRPr>
          </a:p>
          <a:p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20362831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สายคู่เกลียวบิด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สายคู่บิดเกลียวที่ใช้ในเครือข่ายแบ่งออกได้เป็น 2 ประเภทคือ</a:t>
            </a:r>
          </a:p>
          <a:p>
            <a:pPr lvl="1"/>
            <a:r>
              <a:rPr lang="en-US" b="1" dirty="0" smtClean="0"/>
              <a:t>STP (Shielded Twisted Pairs)</a:t>
            </a:r>
            <a:r>
              <a:rPr lang="en-US" dirty="0" smtClean="0"/>
              <a:t> </a:t>
            </a:r>
            <a:r>
              <a:rPr lang="th-TH" dirty="0" smtClean="0"/>
              <a:t>หรือสายคู่บิดเกลียวหุ้มฉนวน</a:t>
            </a:r>
          </a:p>
          <a:p>
            <a:pPr lvl="1"/>
            <a:r>
              <a:rPr lang="en-US" b="1" dirty="0" smtClean="0"/>
              <a:t>UTP (Unshielded Twisted Pairs)</a:t>
            </a:r>
            <a:r>
              <a:rPr lang="en-US" dirty="0" smtClean="0"/>
              <a:t> </a:t>
            </a:r>
            <a:r>
              <a:rPr lang="th-TH" dirty="0" smtClean="0"/>
              <a:t>หรือสายคู่บิดเกลียวไม่หุ้มฉนวน</a:t>
            </a:r>
            <a:endParaRPr lang="th-TH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876"/>
            <a:ext cx="3643338" cy="3091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6" name="Picture 12" descr="http://4.bp.blogspot.com/-ZczTdjlitLc/TbkvDGU0ZvI/AAAAAAAAAAY/Dk5jvKEFOzM/s1600/kabel-utp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3500438"/>
            <a:ext cx="2806752" cy="30718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Shielded Twisted Pairs (STP)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สายคู่บิดเกลียวแบบมีส่วนป้องกันสัญญาณรบกวน หรือ </a:t>
            </a:r>
            <a:r>
              <a:rPr lang="en-US" dirty="0" smtClean="0"/>
              <a:t>STP (Shielded Twisted Pairs) </a:t>
            </a:r>
            <a:r>
              <a:rPr lang="th-TH" dirty="0" smtClean="0"/>
              <a:t>มีส่วนที่เพิ่มขึ้นมาคือ ส่วนที่ป้องกันสัญญาณรบกวนจากภายนอก ซึ่งชั้นป้องกันนี้อาจเป็นแผ่นโลหะบาง ๆ หรือใยโลหะที่ถักเปียเป็นตาข่าย ซึ่งชั้นป้องกันนี้จะห่อหุ้มสายคู่บิดเกลียวทั้งหมด ซึ่งจุดประสงค์ของการเพิ่มขั้นห่อหุ้มนี้เพื่อป้องกันการรบกวนจากคลื่นแม่ เหล็กไฟฟ้า เช่น คลื่นวิทยุจากแหล่งต่างๆ</a:t>
            </a:r>
            <a:br>
              <a:rPr lang="th-TH" dirty="0" smtClean="0"/>
            </a:br>
            <a:r>
              <a:rPr lang="th-TH" dirty="0" smtClean="0"/>
              <a:t/>
            </a:r>
            <a:br>
              <a:rPr lang="th-TH" dirty="0" smtClean="0"/>
            </a:br>
            <a:endParaRPr lang="th-TH" dirty="0" smtClean="0"/>
          </a:p>
        </p:txBody>
      </p:sp>
      <p:pic>
        <p:nvPicPr>
          <p:cNvPr id="39938" name="Picture 2" descr="STP Patch Cord, Patch Cords, RJ45 Patch Cor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4286230"/>
            <a:ext cx="2571768" cy="25717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Unshielded Twisted Pairs (UTP)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สายคู่บิดเกลียวแบบไม่มีส่วนป้องกันสัญญาณรบกวนหรือ </a:t>
            </a:r>
            <a:r>
              <a:rPr lang="en-US" dirty="0" smtClean="0"/>
              <a:t>UTP (Unshielded Twisted Pairs) </a:t>
            </a:r>
            <a:r>
              <a:rPr lang="th-TH" dirty="0" smtClean="0"/>
              <a:t>เป็นสายสัญญาณที่นิยมเรียกสั้น ๆ ว่าสาย </a:t>
            </a:r>
            <a:r>
              <a:rPr lang="en-US" dirty="0" smtClean="0"/>
              <a:t>UTP </a:t>
            </a:r>
            <a:r>
              <a:rPr lang="th-TH" dirty="0" smtClean="0"/>
              <a:t>เป็นสายสัญญาณที่นิยมใช้กันมากที่สุดในระบบเครือข่ายคอมพิวเตอร์ปัจจุบัน ซึ่งการใช้สายนี้ความยาวต้องไมเกิน 100 เมตร</a:t>
            </a:r>
            <a:endParaRPr lang="en-US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4000504"/>
            <a:ext cx="3357586" cy="2631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คุณสมบัติพิเศษของสายคู่บิดเกลียว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การใช้สายคู่บิดเกลียวในการรบส่งสัญญาณนั้นจำเป็นต้องใช้สายหนึ่งคู่ในการ ส่งสัญญาณ และอีกหนึ่งคู่ในการรับสัญญาณ ซึ่งในแต่ละคู่สายจะมีทั้งขั้วบวกและขั้วลบ ในการทำเช่นนี้เป็นเทคนิคอย่างหนึ่งในการรับส่งข้อมูลที่เรียกว่า "</a:t>
            </a:r>
            <a:r>
              <a:rPr lang="en-US" dirty="0" smtClean="0"/>
              <a:t>Differential Signaling" </a:t>
            </a:r>
            <a:r>
              <a:rPr lang="th-TH" dirty="0" smtClean="0"/>
              <a:t>ซึ่งเทคนิคนี้คิดค้นขึ้นมาเพื่อจะกำจัดคลื่นรบกวน (</a:t>
            </a:r>
            <a:r>
              <a:rPr lang="en-US" dirty="0" smtClean="0"/>
              <a:t>Electromagnetic Noise) </a:t>
            </a:r>
            <a:r>
              <a:rPr lang="th-TH" dirty="0" smtClean="0"/>
              <a:t>ที่เกิดกับสัญญาณข้อมูล ซึ่งคลื่นรบกวนนี้เกิดขึ้นได้ง่าย และเมื่อเกิดขึ้นกับสายสัญญาณแล้วจะทำให้สัญญาณข้อมูลยากต่อการอ่านหรือแปล ความหมาย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มาตรฐานสายสัญญาณ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สมาคม อุตสาหกรรมอิเล็กทรอนิกส์ หรือ </a:t>
            </a:r>
            <a:r>
              <a:rPr lang="en-US" dirty="0" smtClean="0"/>
              <a:t>EIA (Electronics Industries Association) </a:t>
            </a:r>
            <a:r>
              <a:rPr lang="th-TH" dirty="0" smtClean="0"/>
              <a:t>และสมาคมอุตสาหกรรมโทรคมนาคม หรือ </a:t>
            </a:r>
            <a:r>
              <a:rPr lang="en-US" dirty="0" smtClean="0"/>
              <a:t>TIA (Telecommunication Industries Association) </a:t>
            </a:r>
            <a:r>
              <a:rPr lang="th-TH" dirty="0" smtClean="0"/>
              <a:t>ได้ร่วมกันกำหนดมาตรฐาน </a:t>
            </a:r>
            <a:r>
              <a:rPr lang="en-US" dirty="0" smtClean="0"/>
              <a:t>EIA/TIA 568 </a:t>
            </a:r>
            <a:r>
              <a:rPr lang="th-TH" dirty="0" smtClean="0"/>
              <a:t>ซึ่งเป็นมาตรฐานที่ใช้ในการผลิตสาย </a:t>
            </a:r>
            <a:r>
              <a:rPr lang="en-US" dirty="0" smtClean="0"/>
              <a:t>UTP </a:t>
            </a:r>
            <a:r>
              <a:rPr lang="th-TH" dirty="0" smtClean="0"/>
              <a:t>โดยมาตรฐานนี้ได้แบ่งประเภทของสายออกเป็นหลายประเภทโดยแต่ละประเภทเรียกว่า </a:t>
            </a:r>
            <a:r>
              <a:rPr lang="en-US" dirty="0" smtClean="0"/>
              <a:t>Category N </a:t>
            </a:r>
            <a:r>
              <a:rPr lang="th-TH" dirty="0" smtClean="0"/>
              <a:t>โดย </a:t>
            </a:r>
            <a:r>
              <a:rPr lang="en-US" dirty="0" smtClean="0"/>
              <a:t>N </a:t>
            </a:r>
            <a:r>
              <a:rPr lang="th-TH" dirty="0" smtClean="0"/>
              <a:t>คือหมายเลขที่บอกประเภท</a:t>
            </a:r>
            <a:endParaRPr lang="th-TH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มาตรฐานสถาบันมาตรฐานนานาชาติ 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สถาบันมาตรฐานนานาชาติ (</a:t>
            </a:r>
            <a:r>
              <a:rPr lang="en-US" dirty="0" smtClean="0"/>
              <a:t>International Organization for Standardization) </a:t>
            </a:r>
            <a:r>
              <a:rPr lang="th-TH" dirty="0" smtClean="0"/>
              <a:t>ได้กำหนดมาตรฐานนี้เช่นกัน โดยจะเรียกสายแต่ละประเภทเป็น </a:t>
            </a:r>
            <a:r>
              <a:rPr lang="en-US" dirty="0" smtClean="0"/>
              <a:t>Class A-F </a:t>
            </a:r>
            <a:r>
              <a:rPr lang="th-TH" dirty="0" smtClean="0"/>
              <a:t>คุณสมบัติทั่วไปของสายแต่ละประเภทเป็นดังนี้</a:t>
            </a:r>
            <a:endParaRPr lang="en-US" dirty="0" smtClean="0"/>
          </a:p>
          <a:p>
            <a:pPr lvl="1"/>
            <a:r>
              <a:rPr lang="en-US" dirty="0" smtClean="0"/>
              <a:t>Category 1 / Class A : </a:t>
            </a:r>
            <a:r>
              <a:rPr lang="th-TH" dirty="0" smtClean="0"/>
              <a:t>เป็นสายที่ใช้ในระบบโทรศัพท์อย่างเดียว โดยสายนี้ไม่สามารถใช้ในการส่งข้อมูลแบบดิจิตอลได้ สายโทรศัพท์ที่ใช้ก่อนปี 1983 จะเป็นสายแบบ </a:t>
            </a:r>
            <a:r>
              <a:rPr lang="en-US" dirty="0" smtClean="0"/>
              <a:t>Cat 1</a:t>
            </a:r>
          </a:p>
          <a:p>
            <a:pPr lvl="1"/>
            <a:r>
              <a:rPr lang="en-US" dirty="0" smtClean="0"/>
              <a:t>Category 2 / Class B : </a:t>
            </a:r>
            <a:r>
              <a:rPr lang="th-TH" dirty="0" smtClean="0"/>
              <a:t>เป็นสายที่รองรับ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วิธได้ถึง 4 </a:t>
            </a:r>
            <a:r>
              <a:rPr lang="en-US" dirty="0" smtClean="0"/>
              <a:t>MHz </a:t>
            </a:r>
            <a:r>
              <a:rPr lang="th-TH" dirty="0" smtClean="0"/>
              <a:t>ซึ่งทำให้สามารถส่งข้อมูลแบบดิจิตอลได้ถึง 4 </a:t>
            </a:r>
            <a:r>
              <a:rPr lang="en-US" dirty="0" smtClean="0"/>
              <a:t>MHz </a:t>
            </a:r>
            <a:r>
              <a:rPr lang="th-TH" dirty="0" smtClean="0"/>
              <a:t>ซึ่งจะประกอบด้วยสายคู่บิดเกลียวอยู่ 4 คู่           </a:t>
            </a:r>
            <a:endParaRPr lang="en-US" dirty="0" smtClean="0"/>
          </a:p>
          <a:p>
            <a:pPr lvl="1"/>
            <a:r>
              <a:rPr lang="en-US" dirty="0" smtClean="0"/>
              <a:t>Category 3 / Class C : </a:t>
            </a:r>
            <a:r>
              <a:rPr lang="th-TH" dirty="0" smtClean="0"/>
              <a:t>เป็นสายที่สามารถส่งข้อมูลได้ถึง 16 </a:t>
            </a:r>
            <a:r>
              <a:rPr lang="en-US" dirty="0" smtClean="0"/>
              <a:t>Mbps </a:t>
            </a:r>
            <a:r>
              <a:rPr lang="th-TH" dirty="0" smtClean="0"/>
              <a:t>และมีสายคู่บิดเกลียวอยู่ 4 คู่</a:t>
            </a:r>
            <a:endParaRPr lang="th-TH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มาตรฐานสถาบันมาตรฐานนานาชาติ 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Category 4 : </a:t>
            </a:r>
            <a:r>
              <a:rPr lang="th-TH" dirty="0" smtClean="0"/>
              <a:t>ส่งข้อมูลได้ถึง 20 </a:t>
            </a:r>
            <a:r>
              <a:rPr lang="en-US" dirty="0" smtClean="0"/>
              <a:t>Mbps </a:t>
            </a:r>
            <a:r>
              <a:rPr lang="th-TH" dirty="0" smtClean="0"/>
              <a:t>และมีสายคู่บิดเกลียวอยู่ 4 คู่</a:t>
            </a:r>
            <a:endParaRPr lang="en-US" dirty="0" smtClean="0"/>
          </a:p>
          <a:p>
            <a:pPr lvl="1"/>
            <a:r>
              <a:rPr lang="en-US" dirty="0" smtClean="0"/>
              <a:t>Category 5 / Class D : </a:t>
            </a:r>
            <a:r>
              <a:rPr lang="th-TH" dirty="0" smtClean="0"/>
              <a:t>ส่งข้อมูลได้ถึง 100 </a:t>
            </a:r>
            <a:r>
              <a:rPr lang="en-US" dirty="0" smtClean="0"/>
              <a:t>Mbps </a:t>
            </a:r>
            <a:r>
              <a:rPr lang="th-TH" dirty="0" smtClean="0"/>
              <a:t>โดยใช้ 2 คู่สาย และรับส่งข้อมูลได้ถึง 1000 </a:t>
            </a:r>
            <a:r>
              <a:rPr lang="en-US" dirty="0" smtClean="0"/>
              <a:t>mbps</a:t>
            </a:r>
            <a:r>
              <a:rPr lang="th-TH" dirty="0" smtClean="0"/>
              <a:t>เมื่อใช้ 4 คู่สาย</a:t>
            </a:r>
            <a:endParaRPr lang="en-US" dirty="0" smtClean="0"/>
          </a:p>
          <a:p>
            <a:pPr lvl="1"/>
            <a:r>
              <a:rPr lang="en-US" dirty="0" smtClean="0"/>
              <a:t>Category 5 Enhanced (5e) : </a:t>
            </a:r>
            <a:r>
              <a:rPr lang="th-TH" dirty="0" smtClean="0"/>
              <a:t>เช่นเดียวกับ </a:t>
            </a:r>
            <a:r>
              <a:rPr lang="en-US" dirty="0" smtClean="0"/>
              <a:t>Cat 5 </a:t>
            </a:r>
            <a:r>
              <a:rPr lang="th-TH" dirty="0" smtClean="0"/>
              <a:t>แต่มีคุณภาพของสายที่ดีกว่า เพื่อรองรับการส่งข้อมูลแบบ</a:t>
            </a:r>
            <a:r>
              <a:rPr lang="th-TH" dirty="0" err="1" smtClean="0"/>
              <a:t>ฟูลล์</a:t>
            </a:r>
            <a:r>
              <a:rPr lang="th-TH" dirty="0" smtClean="0"/>
              <a:t>ดู</a:t>
            </a:r>
            <a:r>
              <a:rPr lang="th-TH" dirty="0" err="1" smtClean="0"/>
              <a:t>เพล็กซ์</a:t>
            </a:r>
            <a:r>
              <a:rPr lang="th-TH" dirty="0" smtClean="0"/>
              <a:t>ที่ 1000 </a:t>
            </a:r>
            <a:r>
              <a:rPr lang="en-US" dirty="0" smtClean="0"/>
              <a:t>Mbps </a:t>
            </a:r>
            <a:r>
              <a:rPr lang="th-TH" dirty="0" smtClean="0"/>
              <a:t>ซึ่งใช้4 คู่สาย</a:t>
            </a:r>
            <a:endParaRPr lang="en-US" dirty="0" smtClean="0"/>
          </a:p>
          <a:p>
            <a:pPr lvl="1"/>
            <a:r>
              <a:rPr lang="en-US" dirty="0" smtClean="0"/>
              <a:t>Category 6 / Class E : </a:t>
            </a:r>
            <a:r>
              <a:rPr lang="th-TH" dirty="0" smtClean="0"/>
              <a:t>รองรับ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วิธได้ถึง 250 </a:t>
            </a:r>
            <a:r>
              <a:rPr lang="en-US" dirty="0" smtClean="0"/>
              <a:t>MHz</a:t>
            </a:r>
          </a:p>
          <a:p>
            <a:pPr lvl="1"/>
            <a:r>
              <a:rPr lang="en-US" dirty="0" smtClean="0"/>
              <a:t>Category 7 / Class F : </a:t>
            </a:r>
            <a:r>
              <a:rPr lang="th-TH" dirty="0" smtClean="0"/>
              <a:t>รองรบ</a:t>
            </a:r>
            <a:r>
              <a:rPr lang="th-TH" dirty="0" err="1" smtClean="0"/>
              <a:t>แบนด์</a:t>
            </a:r>
            <a:r>
              <a:rPr lang="th-TH" dirty="0" smtClean="0"/>
              <a:t>วิธได้ถึง 600 </a:t>
            </a:r>
            <a:r>
              <a:rPr lang="en-US" dirty="0" smtClean="0"/>
              <a:t>MHz </a:t>
            </a:r>
            <a:r>
              <a:rPr lang="th-TH" dirty="0" smtClean="0"/>
              <a:t>และกำลังอยู่ในระหว่างการวิจัย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มาตรฐาน </a:t>
            </a:r>
            <a:r>
              <a:rPr lang="en-US" b="1" dirty="0" smtClean="0"/>
              <a:t>TIA/EIA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b="1" dirty="0" smtClean="0"/>
              <a:t>มาตรฐาน </a:t>
            </a:r>
            <a:r>
              <a:rPr lang="en-US" b="1" dirty="0" smtClean="0"/>
              <a:t>TIA/EIA </a:t>
            </a:r>
            <a:r>
              <a:rPr lang="th-TH" b="1" dirty="0" smtClean="0"/>
              <a:t>นั้นได้กำหนดคุณสมบัติต่าง ๆ ของสายสัญญาณ </a:t>
            </a:r>
            <a:r>
              <a:rPr lang="en-US" b="1" dirty="0" smtClean="0"/>
              <a:t>UTP </a:t>
            </a:r>
            <a:r>
              <a:rPr lang="th-TH" b="1" dirty="0" smtClean="0"/>
              <a:t>ดังนี้</a:t>
            </a:r>
          </a:p>
          <a:p>
            <a:pPr lvl="1"/>
            <a:r>
              <a:rPr lang="th-TH" dirty="0" smtClean="0"/>
              <a:t>ค่าความต้านทาน (</a:t>
            </a:r>
            <a:r>
              <a:rPr lang="en-US" dirty="0" smtClean="0"/>
              <a:t>Impedance)  :  </a:t>
            </a:r>
            <a:r>
              <a:rPr lang="th-TH" dirty="0" smtClean="0"/>
              <a:t>โดยทั่วไปจะกำหนดไว้ที่ 100 </a:t>
            </a:r>
            <a:r>
              <a:rPr lang="en-US" dirty="0" smtClean="0"/>
              <a:t>Ohm + 15%</a:t>
            </a:r>
            <a:endParaRPr lang="th-TH" dirty="0" smtClean="0"/>
          </a:p>
          <a:p>
            <a:pPr lvl="1"/>
            <a:r>
              <a:rPr lang="th-TH" dirty="0" smtClean="0"/>
              <a:t>ค่า สูญเสียสัญญาณ (</a:t>
            </a:r>
            <a:r>
              <a:rPr lang="en-US" dirty="0" smtClean="0"/>
              <a:t>Attenuation) : </a:t>
            </a:r>
            <a:r>
              <a:rPr lang="th-TH" dirty="0" smtClean="0"/>
              <a:t>ของสายที่ความยาว 100 เมตร หรือ อัตราส่วนระหว่างกำลังสัญญาณที่ส่งต่อกำลังสัญญาณที่วัดได้ที่ปลายสาย โดยมีหน่วยเป็นเดซิ</a:t>
            </a:r>
            <a:r>
              <a:rPr lang="th-TH" dirty="0" err="1" smtClean="0"/>
              <a:t>เบล</a:t>
            </a:r>
            <a:r>
              <a:rPr lang="th-TH" dirty="0" smtClean="0"/>
              <a:t> (</a:t>
            </a:r>
            <a:r>
              <a:rPr lang="en-US" dirty="0" smtClean="0"/>
              <a:t>dB)</a:t>
            </a:r>
          </a:p>
          <a:p>
            <a:pPr lvl="1"/>
            <a:r>
              <a:rPr lang="en-US" dirty="0" smtClean="0"/>
              <a:t>NEXT (Near-End Cross Talk) : </a:t>
            </a:r>
            <a:r>
              <a:rPr lang="th-TH" dirty="0" smtClean="0"/>
              <a:t>เป็นค่าของสัญญาณรบกวนของสายคู่ส่งต่อสายคู่รับที่ฝั่งส่งสัญญาณ โดยวัดเป็นเดซิ</a:t>
            </a:r>
            <a:r>
              <a:rPr lang="th-TH" dirty="0" err="1" smtClean="0"/>
              <a:t>เบล</a:t>
            </a:r>
            <a:r>
              <a:rPr lang="th-TH" dirty="0" smtClean="0"/>
              <a:t>เช่นกัน</a:t>
            </a:r>
            <a:endParaRPr lang="en-US" dirty="0" smtClean="0"/>
          </a:p>
          <a:p>
            <a:pPr lvl="1"/>
            <a:r>
              <a:rPr lang="en-US" dirty="0" smtClean="0"/>
              <a:t>PS-NEXT (Power-Sum NEXT) : </a:t>
            </a:r>
            <a:r>
              <a:rPr lang="th-TH" dirty="0" smtClean="0"/>
              <a:t>เป็นค่าที่คำนวณได้จากสัญญาณรบกวน </a:t>
            </a:r>
            <a:r>
              <a:rPr lang="en-US" dirty="0" smtClean="0"/>
              <a:t>NEXT </a:t>
            </a:r>
            <a:r>
              <a:rPr lang="th-TH" dirty="0" smtClean="0"/>
              <a:t>ของสายอีก 3 คู่ที่มีผลต่อสายคู่ที่วัด ค่านี้จะมีผลเมื่อใช้สายสัญญาณทั้งคู่ในการรับส่งสัญญาณ เช่นกิกะบิตอี </a:t>
            </a:r>
            <a:r>
              <a:rPr lang="th-TH" dirty="0" err="1" smtClean="0"/>
              <a:t>เธอร์เน็ต</a:t>
            </a:r>
            <a:r>
              <a:rPr lang="th-TH" dirty="0" smtClean="0"/>
              <a:t> 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มาตรฐาน </a:t>
            </a:r>
            <a:r>
              <a:rPr lang="en-US" b="1" dirty="0" smtClean="0"/>
              <a:t>TIA/EIA(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FEXT (Far-End Cross Talk) : </a:t>
            </a:r>
            <a:r>
              <a:rPr lang="th-TH" dirty="0" smtClean="0"/>
              <a:t>จะคล้ายกับ </a:t>
            </a:r>
            <a:r>
              <a:rPr lang="en-US" dirty="0" smtClean="0"/>
              <a:t>NEXT </a:t>
            </a:r>
            <a:r>
              <a:rPr lang="th-TH" dirty="0" smtClean="0"/>
              <a:t>แต่เป็นการวัดค่าสัญญาณรบกวนที่ปลายสาย</a:t>
            </a:r>
            <a:endParaRPr lang="en-US" dirty="0" smtClean="0"/>
          </a:p>
          <a:p>
            <a:pPr lvl="1"/>
            <a:r>
              <a:rPr lang="en-US" dirty="0" smtClean="0"/>
              <a:t>EFEXT (Equal-Level Far-End Cross Talk) : </a:t>
            </a:r>
            <a:r>
              <a:rPr lang="th-TH" dirty="0" smtClean="0"/>
              <a:t>เป็นค่าที่คำนวณได้จากค่าสูญเสียของสัญญาณ (</a:t>
            </a:r>
            <a:r>
              <a:rPr lang="en-US" dirty="0" smtClean="0"/>
              <a:t>Attenuation) </a:t>
            </a:r>
            <a:r>
              <a:rPr lang="th-TH" dirty="0" smtClean="0"/>
              <a:t>ลบด้วยค่า </a:t>
            </a:r>
            <a:r>
              <a:rPr lang="en-US" dirty="0" smtClean="0"/>
              <a:t>FEXT </a:t>
            </a:r>
            <a:r>
              <a:rPr lang="th-TH" dirty="0" smtClean="0"/>
              <a:t>ดังนั้น </a:t>
            </a:r>
            <a:r>
              <a:rPr lang="en-US" dirty="0" smtClean="0"/>
              <a:t>ELFEXT </a:t>
            </a:r>
            <a:r>
              <a:rPr lang="th-TH" dirty="0" smtClean="0"/>
              <a:t>ยิ่งแสดงว่าค่าสูญเสียยิ่งสูงด้วย</a:t>
            </a:r>
            <a:endParaRPr lang="en-US" dirty="0" smtClean="0"/>
          </a:p>
          <a:p>
            <a:pPr lvl="1"/>
            <a:r>
              <a:rPr lang="en-US" dirty="0" smtClean="0"/>
              <a:t>PS-ELFEXT (Power-Sum ELFEXT): </a:t>
            </a:r>
            <a:r>
              <a:rPr lang="th-TH" dirty="0" smtClean="0"/>
              <a:t>เป็นค่าที่คำนวณคล้าย ๆ กับค่า </a:t>
            </a:r>
            <a:r>
              <a:rPr lang="en-US" dirty="0" smtClean="0"/>
              <a:t>PS-NEXT </a:t>
            </a:r>
            <a:r>
              <a:rPr lang="th-TH" dirty="0" smtClean="0"/>
              <a:t>คือเป็นค่าที่คำนวณได้จากการรวม </a:t>
            </a:r>
            <a:r>
              <a:rPr lang="en-US" dirty="0" smtClean="0"/>
              <a:t>ELFEXT </a:t>
            </a:r>
            <a:r>
              <a:rPr lang="th-TH" dirty="0" smtClean="0"/>
              <a:t>ที่เกิดจากสายสามคู่ที่เหลือ</a:t>
            </a:r>
            <a:endParaRPr lang="en-US" dirty="0" smtClean="0"/>
          </a:p>
          <a:p>
            <a:pPr lvl="1"/>
            <a:r>
              <a:rPr lang="en-US" dirty="0" smtClean="0"/>
              <a:t>Return Loss : </a:t>
            </a:r>
            <a:r>
              <a:rPr lang="th-TH" dirty="0" smtClean="0"/>
              <a:t>เป็นค่าที่วัดได้จากอัตราส่วนระหว่างกำลังสัญญาณที่ส่งไปต่อกำลังสัญญาณที่สะท้อนกลับมายังต้นสาย</a:t>
            </a:r>
            <a:endParaRPr lang="en-US" dirty="0" smtClean="0"/>
          </a:p>
          <a:p>
            <a:pPr lvl="1"/>
            <a:r>
              <a:rPr lang="en-US" dirty="0" smtClean="0"/>
              <a:t>Delay Skew : </a:t>
            </a:r>
            <a:r>
              <a:rPr lang="th-TH" dirty="0" smtClean="0"/>
              <a:t>เนื่องจากสัญญาณเดินทางบนสายสัญญาณแต่ละคู่ด้วยเวลาที่ต่างกันค่า</a:t>
            </a:r>
            <a:r>
              <a:rPr lang="th-TH" dirty="0" err="1" smtClean="0"/>
              <a:t>ดีเลย์สกิว</a:t>
            </a:r>
            <a:r>
              <a:rPr lang="th-TH" dirty="0" smtClean="0"/>
              <a:t> คือ ค่าแตกต่างระหว่างคู่ที่เร็วที่สุดกับคู่ที่ช้าที่สุด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มาตรฐาน </a:t>
            </a:r>
            <a:r>
              <a:rPr lang="en-US" b="1" dirty="0" smtClean="0"/>
              <a:t>TIA/EIA</a:t>
            </a:r>
            <a:r>
              <a:rPr lang="th-TH" b="1" dirty="0" smtClean="0"/>
              <a:t> 568และ </a:t>
            </a:r>
            <a:r>
              <a:rPr lang="en-US" b="1" dirty="0" smtClean="0"/>
              <a:t>ISO/IEC 11801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th-TH" dirty="0" smtClean="0"/>
              <a:t> </a:t>
            </a:r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428868"/>
            <a:ext cx="8315506" cy="35004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เนื้อหา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สายโค</a:t>
            </a:r>
            <a:r>
              <a:rPr lang="th-TH" dirty="0" err="1" smtClean="0"/>
              <a:t>แอ็กซ์</a:t>
            </a:r>
            <a:endParaRPr lang="th-TH" dirty="0" smtClean="0"/>
          </a:p>
          <a:p>
            <a:r>
              <a:rPr lang="th-TH" dirty="0" smtClean="0"/>
              <a:t>สายคู่เกลียวบิด</a:t>
            </a:r>
          </a:p>
          <a:p>
            <a:r>
              <a:rPr lang="th-TH" dirty="0" smtClean="0"/>
              <a:t>สายใยแก้วนำแสง</a:t>
            </a:r>
          </a:p>
          <a:p>
            <a:r>
              <a:rPr lang="th-TH" dirty="0" smtClean="0"/>
              <a:t>สื่อไร้สาย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หัวเชื่อมต่อ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สายคู่บิดเกลียวจะใช้หัวเชื่อมต่อแบบ </a:t>
            </a:r>
            <a:r>
              <a:rPr lang="en-US" dirty="0" smtClean="0"/>
              <a:t>RJ-45 </a:t>
            </a:r>
            <a:r>
              <a:rPr lang="th-TH" dirty="0" smtClean="0"/>
              <a:t>ซึ่งจะมีลักษณะคล้ายกับหัวเชื่อมต่อแบบ </a:t>
            </a:r>
            <a:r>
              <a:rPr lang="en-US" dirty="0" smtClean="0"/>
              <a:t>RJ-11 </a:t>
            </a:r>
            <a:r>
              <a:rPr lang="th-TH" dirty="0" smtClean="0"/>
              <a:t>ซึ่งเป็นหัวที่ใช้กับสายโทรศัพท์ทั่ว ๆ ไป ข้อแตกต่างระหว่างหัวเชื่อมต่อสองประเภทนี้คือ หัว </a:t>
            </a:r>
            <a:r>
              <a:rPr lang="en-US" dirty="0" smtClean="0"/>
              <a:t>RJ-45 </a:t>
            </a:r>
            <a:r>
              <a:rPr lang="th-TH" dirty="0" smtClean="0"/>
              <a:t>จะมีขนาดใหญ่กว่าเล็กน้อยและไม่สามารถเสียบเข้ากับปลั๊กโทรศัพท์ได้ และอีกอย่างหัว </a:t>
            </a:r>
            <a:r>
              <a:rPr lang="en-US" dirty="0" smtClean="0"/>
              <a:t>RJ-45 </a:t>
            </a:r>
            <a:r>
              <a:rPr lang="th-TH" dirty="0" smtClean="0"/>
              <a:t>จะเชื่อมสายคู่บิดเลียว 4 คู่ในขณะที่หัว </a:t>
            </a:r>
            <a:r>
              <a:rPr lang="en-US" dirty="0" smtClean="0"/>
              <a:t>RJ-11 </a:t>
            </a:r>
            <a:r>
              <a:rPr lang="th-TH" dirty="0" smtClean="0"/>
              <a:t>ใช้ได้กับสายเพียง 2 คู่เท่านั้น </a:t>
            </a:r>
            <a:endParaRPr lang="en-US" dirty="0"/>
          </a:p>
        </p:txBody>
      </p:sp>
      <p:pic>
        <p:nvPicPr>
          <p:cNvPr id="2252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429132"/>
            <a:ext cx="2928958" cy="219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 descr="https://encrypted-tbn1.google.com/images?q=tbn:ANd9GcRu4NQ0h-XUEXWnvdZpEEG28eaYbi_djmmMv1WLn_PIX9QAdqGlsQ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5143504" y="4357670"/>
            <a:ext cx="2500330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h-TH" dirty="0" smtClean="0"/>
              <a:t> </a:t>
            </a:r>
            <a:endParaRPr lang="th-TH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5981" y="2357430"/>
            <a:ext cx="8898019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หัวเชื่อมต่อ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การทำสาย</a:t>
            </a:r>
            <a:r>
              <a:rPr lang="th-TH" dirty="0" err="1" smtClean="0"/>
              <a:t>แพทช์</a:t>
            </a:r>
            <a:r>
              <a:rPr lang="th-TH" dirty="0" smtClean="0"/>
              <a:t>คอร์ด หรือสายที่เชื่อมระหว่าง</a:t>
            </a:r>
            <a:r>
              <a:rPr lang="th-TH" dirty="0" err="1" smtClean="0"/>
              <a:t>ฮับ</a:t>
            </a:r>
            <a:r>
              <a:rPr lang="th-TH" dirty="0" smtClean="0"/>
              <a:t>กับเครื่องคอมพิวเตอร์นั้นปลายสายทั้งสองข้างจะต้องเข้าตามมาตรฐาน </a:t>
            </a:r>
            <a:br>
              <a:rPr lang="th-TH" dirty="0" smtClean="0"/>
            </a:br>
            <a:r>
              <a:rPr lang="en-US" dirty="0" smtClean="0"/>
              <a:t>EIA/TIA 568B </a:t>
            </a:r>
            <a:r>
              <a:rPr lang="th-TH" dirty="0" smtClean="0"/>
              <a:t>ส่วน</a:t>
            </a:r>
            <a:r>
              <a:rPr lang="th-TH" dirty="0" err="1" smtClean="0"/>
              <a:t>สายครอสส์</a:t>
            </a:r>
            <a:r>
              <a:rPr lang="th-TH" dirty="0" smtClean="0"/>
              <a:t>โอ</a:t>
            </a:r>
            <a:r>
              <a:rPr lang="th-TH" dirty="0" err="1" smtClean="0"/>
              <a:t>เวอร์</a:t>
            </a:r>
            <a:r>
              <a:rPr lang="th-TH" dirty="0" smtClean="0"/>
              <a:t> หรือสายที่ใช้เชื่อมต่อระหว่าง</a:t>
            </a:r>
            <a:r>
              <a:rPr lang="th-TH" dirty="0" err="1" smtClean="0"/>
              <a:t>ฮับกับฮับ</a:t>
            </a:r>
            <a:r>
              <a:rPr lang="th-TH" dirty="0" smtClean="0"/>
              <a:t> หรือระหว่างคอมพิวเตอร์กับคอมพิวเตอร์นั้นปลายสายด้านหนึ่งต้องเข้าแบบ </a:t>
            </a:r>
            <a:r>
              <a:rPr lang="en-US" dirty="0" smtClean="0"/>
              <a:t>EIA/TIA 568A </a:t>
            </a:r>
            <a:r>
              <a:rPr lang="th-TH" dirty="0" smtClean="0"/>
              <a:t>ส่วนปลายสายอีกด้านต้องเข้าแบบ </a:t>
            </a:r>
            <a:r>
              <a:rPr lang="en-US" dirty="0" smtClean="0"/>
              <a:t>EIA/TIA 568B</a:t>
            </a:r>
            <a:endParaRPr lang="th-TH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การทดสอบสาย </a:t>
            </a:r>
            <a:r>
              <a:rPr lang="en-US" b="1" dirty="0" smtClean="0"/>
              <a:t>UTP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เมื่อ ติดตั้งสาย </a:t>
            </a:r>
            <a:r>
              <a:rPr lang="en-US" dirty="0" smtClean="0"/>
              <a:t>UTP </a:t>
            </a:r>
            <a:r>
              <a:rPr lang="th-TH" dirty="0" smtClean="0"/>
              <a:t>เสร็จแล้ว ขั้นตอนต่อไปคือ การทดสอบสายสัญญาณดังกล่าวให้เป็นไปตามมาตรฐาน ซึ่งเครื่องมือที่ใช้ในการทดสอบสาย </a:t>
            </a:r>
            <a:r>
              <a:rPr lang="en-US" dirty="0" smtClean="0"/>
              <a:t>UTP </a:t>
            </a:r>
            <a:r>
              <a:rPr lang="th-TH" dirty="0" smtClean="0"/>
              <a:t>จะเรียกว่าเคเบิลแอ</a:t>
            </a:r>
            <a:r>
              <a:rPr lang="th-TH" dirty="0" err="1" smtClean="0"/>
              <a:t>นาไลเซอร์</a:t>
            </a:r>
            <a:r>
              <a:rPr lang="th-TH" dirty="0" smtClean="0"/>
              <a:t> (</a:t>
            </a:r>
            <a:r>
              <a:rPr lang="en-US" dirty="0" smtClean="0"/>
              <a:t>Cable Analyzer) </a:t>
            </a:r>
            <a:br>
              <a:rPr lang="en-US" dirty="0" smtClean="0"/>
            </a:br>
            <a:endParaRPr lang="th-TH" dirty="0"/>
          </a:p>
        </p:txBody>
      </p:sp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43042" y="3643314"/>
            <a:ext cx="1714512" cy="2988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41" name="Picture 9" descr="http://www.shoppantip.com/media/catalog/product/cache/1/image/300x/9df78eab33525d08d6e5fb8d27136e95/l/a/lan_test.jp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4286248" y="3571876"/>
            <a:ext cx="3143272" cy="31432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การทดสอบสาย </a:t>
            </a:r>
            <a:r>
              <a:rPr lang="en-US" b="1" dirty="0" smtClean="0"/>
              <a:t>UTP(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472518" cy="4325112"/>
          </a:xfrm>
        </p:spPr>
        <p:txBody>
          <a:bodyPr>
            <a:normAutofit/>
          </a:bodyPr>
          <a:lstStyle/>
          <a:p>
            <a:r>
              <a:rPr lang="th-TH" dirty="0" smtClean="0"/>
              <a:t>สิ่งที่ทดสอบสายสัญญาณนั้นมีดังต่อไปนี้ </a:t>
            </a:r>
            <a:endParaRPr lang="en-US" dirty="0" smtClean="0"/>
          </a:p>
          <a:p>
            <a:pPr lvl="1"/>
            <a:r>
              <a:rPr lang="en-US" b="1" dirty="0" smtClean="0"/>
              <a:t>Wire map</a:t>
            </a:r>
            <a:r>
              <a:rPr lang="en-US" dirty="0" smtClean="0"/>
              <a:t>: </a:t>
            </a:r>
            <a:r>
              <a:rPr lang="th-TH" dirty="0" smtClean="0"/>
              <a:t>คือการทดสอบสายสัญญาณว่าติดตั้งถูกต้องหรือไม่ซึ่งสิ่งที่ต้องทดสอบคือ</a:t>
            </a:r>
            <a:br>
              <a:rPr lang="th-TH" dirty="0" smtClean="0"/>
            </a:br>
            <a:r>
              <a:rPr lang="th-TH" dirty="0" smtClean="0"/>
              <a:t>   • ทดสอบการสิ้นสุดสายที่ปลายทั้งสองด้าน</a:t>
            </a:r>
            <a:br>
              <a:rPr lang="th-TH" dirty="0" smtClean="0"/>
            </a:br>
            <a:r>
              <a:rPr lang="th-TH" dirty="0" smtClean="0"/>
              <a:t>   • ทดสอบความต่อเนื่องของสาย หรือสายขาดระหว่างปลายทั้งสองด้านหรือไม่</a:t>
            </a:r>
            <a:br>
              <a:rPr lang="th-TH" dirty="0" smtClean="0"/>
            </a:br>
            <a:r>
              <a:rPr lang="th-TH" dirty="0" smtClean="0"/>
              <a:t>   • ทดสอบว่าสายสัญญาณวงจรแต่ละคู่วงจรปิดหรือไม่</a:t>
            </a:r>
            <a:br>
              <a:rPr lang="th-TH" dirty="0" smtClean="0"/>
            </a:br>
            <a:r>
              <a:rPr lang="th-TH" dirty="0" smtClean="0"/>
              <a:t>   • การทดสอบ</a:t>
            </a:r>
            <a:r>
              <a:rPr lang="th-TH" dirty="0" err="1" smtClean="0"/>
              <a:t>การครอสส์</a:t>
            </a:r>
            <a:r>
              <a:rPr lang="th-TH" dirty="0" smtClean="0"/>
              <a:t>โอ</a:t>
            </a:r>
            <a:r>
              <a:rPr lang="th-TH" dirty="0" err="1" smtClean="0"/>
              <a:t>เวอร์</a:t>
            </a:r>
            <a:r>
              <a:rPr lang="th-TH" dirty="0" smtClean="0"/>
              <a:t>สาย</a:t>
            </a:r>
          </a:p>
          <a:p>
            <a:pPr lvl="1"/>
            <a:r>
              <a:rPr lang="th-TH" b="1" dirty="0" smtClean="0"/>
              <a:t>ความยาวสาย (</a:t>
            </a:r>
            <a:r>
              <a:rPr lang="en-US" b="1" dirty="0" smtClean="0"/>
              <a:t>length)</a:t>
            </a:r>
            <a:r>
              <a:rPr lang="en-US" dirty="0" smtClean="0"/>
              <a:t>: </a:t>
            </a:r>
            <a:r>
              <a:rPr lang="th-TH" dirty="0" smtClean="0"/>
              <a:t>ซึ่งสาย </a:t>
            </a:r>
            <a:r>
              <a:rPr lang="en-US" dirty="0" smtClean="0"/>
              <a:t>UTP </a:t>
            </a:r>
            <a:r>
              <a:rPr lang="th-TH" dirty="0" smtClean="0"/>
              <a:t>ที่ใช้กับระบบอี</a:t>
            </a:r>
            <a:r>
              <a:rPr lang="th-TH" dirty="0" err="1" smtClean="0"/>
              <a:t>เธอร์เน็ต</a:t>
            </a:r>
            <a:r>
              <a:rPr lang="th-TH" dirty="0" smtClean="0"/>
              <a:t>ต้องไม่เกิน 100 เมตร</a:t>
            </a:r>
          </a:p>
          <a:p>
            <a:pPr lvl="1"/>
            <a:r>
              <a:rPr lang="th-TH" b="1" dirty="0" smtClean="0"/>
              <a:t>ค่าคุณสมบัติของสาย</a:t>
            </a:r>
            <a:r>
              <a:rPr lang="th-TH" dirty="0" smtClean="0"/>
              <a:t> ดังที่ได้กำหนดตามมาตรฐาน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สายใยแก้วนำแสง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ส่วนประกอบของใยแก้วนำแสงประกอบด้วยส่วนสำคัญคือ ส่วนที่เป็นแกน(</a:t>
            </a:r>
            <a:r>
              <a:rPr lang="en-US" dirty="0" smtClean="0"/>
              <a:t>Core) </a:t>
            </a:r>
            <a:r>
              <a:rPr lang="th-TH" dirty="0" smtClean="0"/>
              <a:t>ซึ่งจะอยู่ตรงกลางหรือชั้นในแล้ว หุ้มด้วยส่วนห่อหุ้ม (</a:t>
            </a:r>
            <a:r>
              <a:rPr lang="en-US" dirty="0" smtClean="0"/>
              <a:t>Cladding) </a:t>
            </a:r>
            <a:r>
              <a:rPr lang="th-TH" dirty="0" smtClean="0"/>
              <a:t>แล้วถูกหุ้มด้วยส่วนป้องกัน (</a:t>
            </a:r>
            <a:r>
              <a:rPr lang="en-US" dirty="0" smtClean="0"/>
              <a:t>Coating) </a:t>
            </a:r>
            <a:r>
              <a:rPr lang="th-TH" dirty="0" smtClean="0"/>
              <a:t>อีกชั้นหนึ่ง โดยที่แต่ละส่วนนั้นทำด้วยวัสดุที่มีค่าดัชนีหักเหของแสงต่างกัน ทั้งนี้ก็เพราะต้องคำนึงถึงหลักการหักเหและสะท้อนกลับหมดของแสง ส่วนที่เหลือก็จะเป็นส่วนที่ช่วยในการติดตั้งสายสัญญาณได้ง่ายขึ้น เช่น </a:t>
            </a:r>
            <a:r>
              <a:rPr lang="en-US" dirty="0" smtClean="0"/>
              <a:t>Strengthening Fiber</a:t>
            </a:r>
            <a:r>
              <a:rPr lang="th-TH" dirty="0" smtClean="0"/>
              <a:t>ก็เป็นส่วนที่ป้องกันไม่ให้สายไฟเบอร์ขาดเมื่อมีการดึงสายในตอนที่ติดตั้งสายสัญญาณ</a:t>
            </a:r>
          </a:p>
        </p:txBody>
      </p:sp>
      <p:pic>
        <p:nvPicPr>
          <p:cNvPr id="12289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28860" y="5214926"/>
            <a:ext cx="5086777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โครงสร้างของใยแก้วนำแสง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2249424"/>
            <a:ext cx="8229600" cy="4608576"/>
          </a:xfrm>
        </p:spPr>
        <p:txBody>
          <a:bodyPr>
            <a:normAutofit fontScale="92500"/>
          </a:bodyPr>
          <a:lstStyle/>
          <a:p>
            <a:pPr lvl="1"/>
            <a:r>
              <a:rPr lang="th-TH" b="1" dirty="0" smtClean="0"/>
              <a:t>แกน (</a:t>
            </a:r>
            <a:r>
              <a:rPr lang="en-US" b="1" dirty="0" smtClean="0"/>
              <a:t>Core)</a:t>
            </a:r>
            <a:r>
              <a:rPr lang="en-US" dirty="0" smtClean="0"/>
              <a:t> </a:t>
            </a:r>
            <a:r>
              <a:rPr lang="th-TH" dirty="0" smtClean="0"/>
              <a:t>เป็นส่วนตรงกลางของเส้นใยแก้วนำแสง และเป็นส่วนนำแสง โดยดัชนีหักเหของแสงส่วนนี้ต้องมาก กว่าส่วนของแคลดลำแสง ที่ผ่านไปในแกนจะถูกขังหรือเคลื่อนที่ไปตามแกนของเส้นใยแก้วนำแสงด้วยกระบวน การสะท้อน กลับหมดภายใน </a:t>
            </a:r>
          </a:p>
          <a:p>
            <a:pPr lvl="1"/>
            <a:r>
              <a:rPr lang="th-TH" b="1" dirty="0" smtClean="0"/>
              <a:t>ส่วนห่อหุ้ม (</a:t>
            </a:r>
            <a:r>
              <a:rPr lang="en-US" b="1" dirty="0" smtClean="0"/>
              <a:t>Cladding)</a:t>
            </a:r>
            <a:r>
              <a:rPr lang="en-US" dirty="0" smtClean="0"/>
              <a:t> </a:t>
            </a:r>
            <a:r>
              <a:rPr lang="th-TH" dirty="0" smtClean="0"/>
              <a:t>เป็นส่วนที่ห่อหุ้มส่วนของแกนเอาไว้ โดยส่วนนี้จะมีดัชนีหักเหน้อยกว่าส่วนของแกน เพื่อ ให้แสงที่เดินทางภายในแกนสะท้อนอยู่ภายในแกนตามกฎของการสะท้อนด้วยการสะท้อน กลับหมด โดยใช้หลักของมุมวิกฤติ </a:t>
            </a:r>
          </a:p>
          <a:p>
            <a:pPr lvl="1"/>
            <a:r>
              <a:rPr lang="th-TH" b="1" dirty="0" smtClean="0"/>
              <a:t>ส่วนป้องกัน (</a:t>
            </a:r>
            <a:r>
              <a:rPr lang="en-US" b="1" dirty="0" smtClean="0"/>
              <a:t>Coating/Buffer)</a:t>
            </a:r>
            <a:r>
              <a:rPr lang="en-US" dirty="0" smtClean="0"/>
              <a:t> </a:t>
            </a:r>
            <a:r>
              <a:rPr lang="th-TH" dirty="0" smtClean="0"/>
              <a:t>เป็นชั้นที่ต่อจากแคลดเป็นที่กันแสงจากภายนอกเข้าเส้นใยแก้วนำแสงและยังใช้เมื่อมีการเชื่อมต่อเส้นใยแก้วนำแสงโครงสร้างอาจจะประกอบไปด้วยชั้นของ พลาสติกหลายๆ ชั้น นอกจากนั้นส่วนป้อง กันยังทำหน้าที่เป็นตัวป้องกันจากแรงกระทำภายนอกอีกแล้ว ตัวอย่างของค่าดัชนีหักเห เช่น แกนมีค่า ดัชนีหักเหประมาณ 1.48 ส่วนของแคลดและส่วนป้องกันซึ่งทำหน้าที่ป้องกันแสงจากแกนออกไปภายนอกและป้องกันแสงภายนอกรบกวน จะมีค่าดัชนีหักเหเป็น 1.46 และ 1.52 ตามลำดับ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th-TH" b="1" dirty="0" smtClean="0"/>
              <a:t>ประเภทของใยแก้วนำแสง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ภายในใยแก้วนำแสงนั้นจำนวนลำแสงที่เดินทางหรือเกิดขึ้นจะเป็นตัวบอกโหมด</a:t>
            </a:r>
            <a:br>
              <a:rPr lang="th-TH" dirty="0" smtClean="0"/>
            </a:br>
            <a:r>
              <a:rPr lang="th-TH" dirty="0" smtClean="0"/>
              <a:t>ของแสงที่เดินทางภายในเส้นใยแก้วนำแสงนั้นกล่าวคือ ถ้ามีแนวลำแสงอยู่แนวเดียวเรียกว่า เส้นใยแก้วนำแสงโหมดเดียว (</a:t>
            </a:r>
            <a:r>
              <a:rPr lang="en-US" dirty="0" err="1" smtClean="0"/>
              <a:t>Singlemode</a:t>
            </a:r>
            <a:r>
              <a:rPr lang="en-US" dirty="0" smtClean="0"/>
              <a:t> Fiber) </a:t>
            </a:r>
            <a:r>
              <a:rPr lang="th-TH" dirty="0" smtClean="0"/>
              <a:t>แต่ถ้าภายในเส้นใยแก้วนำแสงนั้นมีแนวลำแสงอยู่จำนวนหลายลำแสงเรียกว่าเส้นใยแก้วนำแสงหลายโหมด(</a:t>
            </a:r>
            <a:r>
              <a:rPr lang="en-US" dirty="0" smtClean="0"/>
              <a:t>Multimode Fiber)</a:t>
            </a:r>
            <a:r>
              <a:rPr lang="th-TH" dirty="0" smtClean="0"/>
              <a:t>สายใยแก้วนำแสงหนึ่งเส้นจะประกอบด้วยใยแก้วนำแสงหลายเส้น สายใยแก้วแต่ละเส้นจะเรียกว่า </a:t>
            </a:r>
            <a:r>
              <a:rPr lang="th-TH" dirty="0" err="1" smtClean="0"/>
              <a:t>คอร์</a:t>
            </a:r>
            <a:r>
              <a:rPr lang="th-TH" dirty="0" smtClean="0"/>
              <a:t> (</a:t>
            </a:r>
            <a:r>
              <a:rPr lang="en-US" dirty="0" smtClean="0"/>
              <a:t>Core) </a:t>
            </a:r>
            <a:r>
              <a:rPr lang="th-TH" dirty="0" smtClean="0"/>
              <a:t>สายใยแก้วนำแสงจะมีขนาดตั้งแต่ 4, 8, 12 </a:t>
            </a:r>
            <a:r>
              <a:rPr lang="th-TH" dirty="0" err="1" smtClean="0"/>
              <a:t>คอร์</a:t>
            </a:r>
            <a:r>
              <a:rPr lang="th-TH" dirty="0" smtClean="0"/>
              <a:t> โดยแต่ละ</a:t>
            </a:r>
            <a:r>
              <a:rPr lang="th-TH" dirty="0" err="1" smtClean="0"/>
              <a:t>คอร์</a:t>
            </a:r>
            <a:r>
              <a:rPr lang="th-TH" dirty="0" smtClean="0"/>
              <a:t> จะส่งข้อมูลทิศทางเดียว เมื่อต้องการส่งข้อมูลไป และกลับ จึงใช้สายใยแก้วนำแสง 1 คู่ นอกจากการแบ่งชนิดใยแก้วนำแสงตามลักษณะของโหมดแล้วก็ยังมีวิธีอื่นที่แบ่งโดยวัสดุที่ทำเช่น เส้นใยที่ทำจากแก้ว พลาสติก หรือโพลิ</a:t>
            </a:r>
            <a:r>
              <a:rPr lang="th-TH" dirty="0" err="1" smtClean="0"/>
              <a:t>เมอร์</a:t>
            </a:r>
            <a:endParaRPr lang="th-TH" dirty="0" smtClean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 smtClean="0"/>
              <a:t>Singlemode</a:t>
            </a:r>
            <a:r>
              <a:rPr lang="en-US" b="1" dirty="0" smtClean="0"/>
              <a:t> Fiber Optic (SMF)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สายไฟเบอร์</a:t>
            </a:r>
            <a:r>
              <a:rPr lang="th-TH" dirty="0" err="1" smtClean="0"/>
              <a:t>ออฟติค</a:t>
            </a:r>
            <a:r>
              <a:rPr lang="th-TH" dirty="0" smtClean="0"/>
              <a:t>แบบ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 (</a:t>
            </a:r>
            <a:r>
              <a:rPr lang="en-US" dirty="0" err="1" smtClean="0"/>
              <a:t>Singlemode</a:t>
            </a:r>
            <a:r>
              <a:rPr lang="en-US" dirty="0" smtClean="0"/>
              <a:t> Fiber Optic </a:t>
            </a:r>
            <a:r>
              <a:rPr lang="th-TH" dirty="0" smtClean="0"/>
              <a:t>หรือ </a:t>
            </a:r>
            <a:r>
              <a:rPr lang="en-US" dirty="0" smtClean="0"/>
              <a:t>SMF) </a:t>
            </a:r>
            <a:br>
              <a:rPr lang="en-US" dirty="0" smtClean="0"/>
            </a:br>
            <a:r>
              <a:rPr lang="th-TH" dirty="0" smtClean="0"/>
              <a:t>มีเส้นใยแก้วส่วนแกนขนาดเล็กกว่า</a:t>
            </a:r>
            <a:r>
              <a:rPr lang="th-TH" dirty="0" err="1" smtClean="0"/>
              <a:t>สายมัล</a:t>
            </a:r>
            <a:r>
              <a:rPr lang="th-TH" dirty="0" smtClean="0"/>
              <a:t>ติโหมด โดยจะมีขนาดเส้นผ่านศูนย์กลางของแกนประมาณ 8-10 ไมครอน และส่วนที่เป็นแคลดประมาณ 125 ไมครอนสายแบบนี้จะอนุญาตให้แสงเดินทางเพียงแนวเดียว ซึ่งเป็นที่มาของคำว่า 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 (</a:t>
            </a:r>
            <a:r>
              <a:rPr lang="en-US" dirty="0" smtClean="0"/>
              <a:t>Single mode)</a:t>
            </a:r>
          </a:p>
          <a:p>
            <a:endParaRPr lang="en-US" dirty="0" smtClean="0"/>
          </a:p>
          <a:p>
            <a:endParaRPr lang="th-TH" dirty="0" smtClean="0"/>
          </a:p>
          <a:p>
            <a:r>
              <a:rPr lang="th-TH" dirty="0" smtClean="0"/>
              <a:t>ข้อดีของเส้นใยแก้วนำแสงชนิดโหมดเดียวคือ แสงจะไม่เกิดการแตกกระจาย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Model Dispersion) </a:t>
            </a:r>
            <a:r>
              <a:rPr lang="th-TH" dirty="0" smtClean="0"/>
              <a:t>ซึ่งเกิดขึ้นกับเส้นใยแสงชนิดหลายโหมด ดังนั้นจึงทำให้การรับสัญญาณที่ปลายสายดีกว่า ทำให้ส่งสัญญาณได้ไกลกว่า</a:t>
            </a:r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3714744" y="3857628"/>
            <a:ext cx="3143272" cy="1160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Multimode Fiber Optic (MMF)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สายไฟเบอร์</a:t>
            </a:r>
            <a:r>
              <a:rPr lang="th-TH" dirty="0" err="1" smtClean="0"/>
              <a:t>แบบมัล</a:t>
            </a:r>
            <a:r>
              <a:rPr lang="th-TH" dirty="0" smtClean="0"/>
              <a:t>ติโหมด (</a:t>
            </a:r>
            <a:r>
              <a:rPr lang="en-US" dirty="0" smtClean="0"/>
              <a:t>Multimode Fiber Optic </a:t>
            </a:r>
            <a:r>
              <a:rPr lang="th-TH" dirty="0" smtClean="0"/>
              <a:t>หรือ </a:t>
            </a:r>
            <a:r>
              <a:rPr lang="en-US" dirty="0" smtClean="0"/>
              <a:t>MMF) </a:t>
            </a:r>
            <a:r>
              <a:rPr lang="th-TH" dirty="0" smtClean="0"/>
              <a:t>เป็นสายไฟเบอร์ที่นิยมใช้งานในระบบ </a:t>
            </a:r>
            <a:r>
              <a:rPr lang="en-US" dirty="0" smtClean="0"/>
              <a:t>LAN</a:t>
            </a:r>
            <a:r>
              <a:rPr lang="th-TH" dirty="0" smtClean="0"/>
              <a:t>มากที่สุด โครงสร้างภายในของเส้นใยแก้วนำแสง จะประกอบด้วยแกนและแคลดดังได้กล่าวมาแล้วข้างต้นสำหรับเส้นใยแก้วนำแสงหลายโหมดประเภทที่นิยมกันมากที่สุดมีขนาดเส้นผ่านศูนย์กลางของแกนที่ 62.8 ไมครอน (1 </a:t>
            </a:r>
            <a:r>
              <a:rPr lang="en-US" dirty="0" smtClean="0"/>
              <a:t>micron = 10-6m =mm)</a:t>
            </a:r>
            <a:r>
              <a:rPr lang="th-TH" dirty="0" smtClean="0"/>
              <a:t>และส่วนที่เป็นแคลดมีเส้นผ่านศูนย์กลางที่ 125 ไมครอน ซึ่งส่วนใหญ่จะเรียกสายไฟเบอร์ประเภทนี้สั้นๆเป็น 62.5/125</a:t>
            </a:r>
            <a:r>
              <a:rPr lang="en-US" dirty="0" smtClean="0"/>
              <a:t> MMF</a:t>
            </a:r>
            <a:r>
              <a:rPr lang="th-TH" dirty="0" smtClean="0"/>
              <a:t>ส่วนสายไฟเบอร์ขนาดอื่นที่นิยมรองลงมาคือ 50/125 </a:t>
            </a:r>
            <a:r>
              <a:rPr lang="en-US" dirty="0" smtClean="0"/>
              <a:t>MMF</a:t>
            </a:r>
            <a:endParaRPr lang="en-US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5257206"/>
            <a:ext cx="4500594" cy="1600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เป็นสายสัญญาณประเภทแรกที่ใช้และเป็นที่นิยมมากในระบบเครือข่ายสมัยแรกๆ </a:t>
            </a:r>
          </a:p>
          <a:p>
            <a:r>
              <a:rPr lang="th-TH" dirty="0" smtClean="0"/>
              <a:t>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จะมีตัวนำไฟฟ้าอยู่ 2 ส่วน ประกอบด้วยสายทองแดงที่เป็นแกนกลางซึ่งห่อหุ้มด้วยวัสดุที่เป็นฉนวน ชั้นถัดมาก็จะเป็นตัวนำไฟฟ้าอีกชั้นหนึ่ง เป็นแผ่นโลหะบางๆหรือเป็นใยโลหะถักหุ้มอีกชั้น สุดท้ายก็เป็นฉนวนหุ้มชั้นนอก</a:t>
            </a:r>
          </a:p>
          <a:p>
            <a:endParaRPr lang="th-TH" dirty="0" smtClean="0"/>
          </a:p>
          <a:p>
            <a:endParaRPr lang="th-TH" dirty="0" smtClean="0"/>
          </a:p>
          <a:p>
            <a:endParaRPr lang="th-TH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4493700"/>
            <a:ext cx="3929090" cy="236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Multimode Fiber Optic (MMF)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ขนาดของแกนของ</a:t>
            </a:r>
            <a:r>
              <a:rPr lang="th-TH" dirty="0" err="1" smtClean="0"/>
              <a:t>สายมัล</a:t>
            </a:r>
            <a:r>
              <a:rPr lang="th-TH" dirty="0" smtClean="0"/>
              <a:t>ติโหมดจะมีขนาดใหญ่กว่าสายแบบ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 สายไฟเบอร์</a:t>
            </a:r>
            <a:r>
              <a:rPr lang="th-TH" dirty="0" err="1" smtClean="0"/>
              <a:t>แบบมัล</a:t>
            </a:r>
            <a:r>
              <a:rPr lang="th-TH" dirty="0" smtClean="0"/>
              <a:t>ติโหมดนี้ยังแบ่งย่อยได้อีกตามลักษณะของดัชนีหักเหของส่วนที่แกนและแคลด เช่น ใยแก้วนำแสงชนิดดัชนีขั้นบันได (</a:t>
            </a:r>
            <a:r>
              <a:rPr lang="en-US" dirty="0" smtClean="0"/>
              <a:t>Step Index) </a:t>
            </a:r>
            <a:r>
              <a:rPr lang="th-TH" dirty="0" smtClean="0"/>
              <a:t>และดัชนีรูปมน (</a:t>
            </a:r>
            <a:r>
              <a:rPr lang="en-US" dirty="0" smtClean="0"/>
              <a:t>Graded Index) </a:t>
            </a:r>
            <a:r>
              <a:rPr lang="th-TH" dirty="0" smtClean="0"/>
              <a:t>เป็นต้น</a:t>
            </a:r>
            <a:endParaRPr lang="en-US" dirty="0"/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4214818"/>
            <a:ext cx="7277100" cy="151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smtClean="0"/>
              <a:t>Multimode Fiber Optic (MMF)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ขนาดเส้นผ่านศูนย์กลางของแกนของเส้นใยแก้วนำแสงหลายโหมดนั้นมีขนาดใหญ่ ทำให้แสงที่ตกกระทบที่ปลายส่งของเส้นใยแก้วนำแสงมีมุมตกกระทบที่ต่างกันหลายค่า จากหลักการสะท้อนกลับหมดของแสงที่เกิดขึ้นภายในส่วนของแกนทำให้มีแนวลำแสงที่เกิดขึ้นหลายแนว ซึ่งแนวการเดินทางของแสงจะนิยมเรียกว่า โหมด ดังนั้นคำว่า "</a:t>
            </a:r>
            <a:r>
              <a:rPr lang="th-TH" dirty="0" err="1" smtClean="0"/>
              <a:t>มัล</a:t>
            </a:r>
            <a:r>
              <a:rPr lang="th-TH" dirty="0" smtClean="0"/>
              <a:t>ติโหมด(</a:t>
            </a:r>
            <a:r>
              <a:rPr lang="en-US" dirty="0" smtClean="0"/>
              <a:t>Multimode)"</a:t>
            </a:r>
            <a:r>
              <a:rPr lang="th-TH" dirty="0" smtClean="0"/>
              <a:t>จึงหมายถึงสายใยแก้วที่อนุญาตให้แสงเดินทางผ่านหลายแนวนั่นเอง</a:t>
            </a:r>
            <a:endParaRPr lang="en-US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Multimode Fiber Optic (MMF)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ุมตกกระทบของโหมดแสงบนผิวระหว่างแกนและแคลดนั้นไม่เท่ากันทำให้ระยะทางการเดินทางของแสงแต่ละโหมดจากต้นสายไปยังปลายสายไม่เท่ากันซึ่งเหตุการณ์นี้จะเรียกว่าการแตกกระจายของโหมดแสง(</a:t>
            </a:r>
            <a:r>
              <a:rPr lang="en-US" dirty="0" smtClean="0"/>
              <a:t>Modal Dispersion)</a:t>
            </a:r>
            <a:r>
              <a:rPr lang="th-TH" dirty="0" smtClean="0"/>
              <a:t>ซึ่งเหตุการณ์นี้จะมีผลกระทบต่อประสิทธิภาพในการรับสัญญาณที่ปลายสาย ด้วยเหตุนี้จึงได้มีการพัฒนาใยแก้วนำแสงแบบดัชนีรูปมล (</a:t>
            </a:r>
            <a:r>
              <a:rPr lang="en-US" dirty="0" smtClean="0"/>
              <a:t>Graded Index) </a:t>
            </a:r>
            <a:r>
              <a:rPr lang="th-TH" dirty="0" smtClean="0"/>
              <a:t>ขึ้นมาเพื่อแก้ปัญหานี้สายไฟเบอร์แบบเกรดอิน</a:t>
            </a:r>
            <a:r>
              <a:rPr lang="th-TH" dirty="0" err="1" smtClean="0"/>
              <a:t>เดกส์</a:t>
            </a:r>
            <a:r>
              <a:rPr lang="th-TH" dirty="0" smtClean="0"/>
              <a:t>นี้จะสร้างโดยให้ดัชนีอิน</a:t>
            </a:r>
            <a:r>
              <a:rPr lang="th-TH" dirty="0" err="1" smtClean="0"/>
              <a:t>เดกส์</a:t>
            </a:r>
            <a:r>
              <a:rPr lang="th-TH" dirty="0" smtClean="0"/>
              <a:t>ของแสงในส่วนแกนนี้มีค่าเปลี่ยนแปลงตามระยะทางจากจุดศูนย์กลาง ทำให้ระยะเดินทางของแสงแต่ละโหมดมีค่าใกล้เคียงกันมากขึ้น</a:t>
            </a:r>
            <a:endParaRPr lang="th-TH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Multimode Fiber Optic (MMF)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ุมตกกระทบของโหมดแสงบนผิวระหว่างแกนและแคลดนั้นไม่เท่ากันทำให้ระยะทางการเดินทางของแสงแต่ละโหมดจากต้นสายไปยังปลายสายไม่เท่ากันซึ่งเหตุการณ์นี้จะเรียกว่าการแตกกระจายของโหมดแสง(</a:t>
            </a:r>
            <a:r>
              <a:rPr lang="en-US" dirty="0" smtClean="0"/>
              <a:t>Modal Dispersion)</a:t>
            </a:r>
            <a:r>
              <a:rPr lang="th-TH" dirty="0" smtClean="0"/>
              <a:t>ซึ่งเหตุการณ์นี้จะมีผลกระทบต่อประสิทธิภาพในการรับสัญญาณที่ปลายสาย ด้วยเหตุนี้จึงได้มีการพัฒนาใยแก้วนำแสงแบบดัชนีรูปมล (</a:t>
            </a:r>
            <a:r>
              <a:rPr lang="en-US" dirty="0" smtClean="0"/>
              <a:t>Graded Index) </a:t>
            </a:r>
            <a:r>
              <a:rPr lang="th-TH" dirty="0" smtClean="0"/>
              <a:t>ขึ้นมาเพื่อแก้ปัญหานี้สายไฟเบอร์แบบเกรดอิน</a:t>
            </a:r>
            <a:r>
              <a:rPr lang="th-TH" dirty="0" err="1" smtClean="0"/>
              <a:t>เดกส์</a:t>
            </a:r>
            <a:r>
              <a:rPr lang="th-TH" dirty="0" smtClean="0"/>
              <a:t>นี้จะสร้างโดยให้ดัชนีอิน</a:t>
            </a:r>
            <a:r>
              <a:rPr lang="th-TH" dirty="0" err="1" smtClean="0"/>
              <a:t>เดกส์</a:t>
            </a:r>
            <a:r>
              <a:rPr lang="th-TH" dirty="0" smtClean="0"/>
              <a:t>ของแสงในส่วนแกนนี้มีค่าเปลี่ยนแปลงตามระยะทางจากจุดศูนย์กลาง ทำให้ระยะเดินทางของแสงแต่ละโหมดมีค่าใกล้เคียงกันมากขึ้น</a:t>
            </a:r>
            <a:endParaRPr lang="th-TH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การเชื่อมต่อสายไฟเบอร์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การส่งสัญญาณแสงไปในสายใยแก้วนำแสงจะต้องทำการแปลงสัญญาณไฟฟ้าจากอุปกรณ์กำเนิดสัญญาณให้เป็นสัญญาณแสงก่อนจึงจะสามารถส่งสัญญาณผ่านไปในสายใยแก้วนำแสงได้ ระบบสื่อสารใยแก้วนำแสงโดยทั่วไปจะต้องมีการเชื่อมต่อในส่วนของใยแก้วนำแสงเสมอ โดยการเชื่อมต่อสายใยแก้วนำแสงนี้อาจมีการคลาดเคลื่อน </a:t>
            </a:r>
            <a:br>
              <a:rPr lang="th-TH" dirty="0" smtClean="0"/>
            </a:br>
            <a:r>
              <a:rPr lang="th-TH" dirty="0" smtClean="0"/>
              <a:t>ซึ่งทำให้เกิดการสูญเสียสัญญาณได้จากลักษณะต่างๆ ของใยแก้ว เช่น จากการที่ตำแหน่งของแกนวางไม่ตรงกันหรือการมีระยะห่างระหว่างแกนเป็นต้นจึงได้มีการคิดค้นวิธีการต่างๆที่นำมาใช้เชื่อมต่อเส้นใยแก้วนำแสงเพื่อให้มีการสูญเสียที่น้อยที่สุด</a:t>
            </a:r>
          </a:p>
          <a:p>
            <a:r>
              <a:rPr lang="th-TH" dirty="0" smtClean="0"/>
              <a:t>การเชื่อมต่อใยแก้วนำแสงมีหลายวิธี ซึ่งการที่จะเลือกใช้วิธีใดก็แล้วแต่ความเหมาะสมกับงานต่างๆ ที่ต้องการติดตั้งในระบบสื่อสาร หรือเครือข่ายสื่อสารดังรายละเอียดต่อไปนี้</a:t>
            </a:r>
            <a:endParaRPr lang="th-TH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การเชื่อมต่อเชิงกล (</a:t>
            </a:r>
            <a:r>
              <a:rPr lang="en-US" b="1" dirty="0" smtClean="0"/>
              <a:t>Mechanical Splice)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หลักการทั่วๆ ไปของการเชื่อมต่อเชิงกลก็คือ การวางเส้นใยแก้วนำแสงให้อยู่ในแนวแกนเดียวกัน โดยใช้อุปกรณ์ที่เหมาะสม และพยายามทำให้ปลายทั้งสองของเส้นใยแก้วนำแสงอยู่ชิดกันมากที่สุด ซึ่งการออกแบบอุปกรณ์ต่างๆ ในการเชื่อมต่อนี้ จะช่วยลดสูญเสียแสงเนื่องจากการติดตั้งจากการเบี่ยงเบนในแนวต่างๆ ลง ตัวอย่างเช่น การที่จะส่งผ่านสัญญาณแสงจากเส้นใยแก้วเส้นหนึ่งไปยังอีกเส้นหนึ่ง ให้มีการสูญเสียน้อยที่สุด ตรงรอยต่อระหว่างเส้นใยแก้วทั้งสองอาจมีการใช้เจ</a:t>
            </a:r>
            <a:r>
              <a:rPr lang="th-TH" dirty="0" err="1" smtClean="0"/>
              <a:t>ลเชื่อม</a:t>
            </a:r>
            <a:r>
              <a:rPr lang="th-TH" dirty="0" smtClean="0"/>
              <a:t>ต่อด้วย ( </a:t>
            </a:r>
            <a:r>
              <a:rPr lang="en-US" dirty="0" smtClean="0"/>
              <a:t>Index Matching Gel ) </a:t>
            </a:r>
            <a:r>
              <a:rPr lang="th-TH" dirty="0" smtClean="0"/>
              <a:t>เป็นของเหลวใสที่มีค่าดัชนีหักเหใกล้เคียงกับค่าดัชนีหักเหของเส้นใยแก้วนำแสง การเชื่อมต่อวิธีนี้อาจทำให้เกิดการสูญเสียอยู่ในช่วง 0.1-0.5 </a:t>
            </a:r>
            <a:r>
              <a:rPr lang="en-US" dirty="0" smtClean="0"/>
              <a:t>dB</a:t>
            </a:r>
            <a:endParaRPr lang="th-TH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การเชื่อมต่อด้วยวิธีหลอมรวม (</a:t>
            </a:r>
            <a:r>
              <a:rPr lang="en-US" b="1" dirty="0" smtClean="0"/>
              <a:t>Fusion Splice)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การเชื่อมต่อด้วยวิธีการหลอมรวม เป็นวิธีการเชื่อมต่อเส้นใยแก้วนำแสงสองเส้น</a:t>
            </a:r>
            <a:br>
              <a:rPr lang="th-TH" dirty="0" smtClean="0"/>
            </a:br>
            <a:r>
              <a:rPr lang="th-TH" dirty="0" smtClean="0"/>
              <a:t>ด้วยการใช้ความร้อนปลายเส้นใยแก้วจากนั้นปลายเส้นใยแก้วก็จะถูกดันมาเชื่อมต่อกันการเชื่อมต่อในลักษณะนี้เป็นการเชื่อมต่อแบบถาวร เส้นใยแก้วนำแสงที่เชื่อมต่อกันแล้วดูเสมอว่าเป็นเส้นเดียวกัน การสูญเสียที่เกิดจากการเชื่อมต่อด้วยวิธีนี้มีค่าอยู่ระหว่าง 0.01-0.2 </a:t>
            </a:r>
            <a:r>
              <a:rPr lang="en-US" dirty="0" smtClean="0"/>
              <a:t>dB</a:t>
            </a:r>
            <a:r>
              <a:rPr lang="th-TH" dirty="0" smtClean="0"/>
              <a:t>ในขั้นตอนของการเชื่อมต่อนั้นความร้อนที่ทำให้ปลายเส้นใยแก้วนำแสงอ่อนตัวนั้นมาจากประกายไฟที่เกิดจากการ</a:t>
            </a:r>
            <a:r>
              <a:rPr lang="th-TH" dirty="0" err="1" smtClean="0"/>
              <a:t>อาร์กระหว่างขั้วอิ</a:t>
            </a:r>
            <a:r>
              <a:rPr lang="th-TH" dirty="0" smtClean="0"/>
              <a:t>เล็กโหมดในการหลอมรวม</a:t>
            </a:r>
            <a:endParaRPr lang="th-TH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4786285"/>
            <a:ext cx="2170368" cy="2071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นอกจากการเชื่อมต่อเส้นใยแก้วนำแสงเข้าด้วยกันตามวิธีการหลอมรวมดังที่กล่าวมาแล้วการเชื่อมต่อเส้นใยแก้วนำแสงยังสามารถทำได้โดยใช้หัวเชื่อมต่ออีกด้วยการเชื่อมต่อเส้นใยแก้วนำแสงด้วยหัวเชื่อมต่อทำให้ผู้ใช้มีความสะดวกสามารถถอดเปลี่ยนได้ตามความจำเป็นในปัจจุบันมีการผลิตหัวเชื่อมต่อสำหรับเส้นใยแก้วนำแสงออกมาหลายแบบ ซึ่งการเลือกใช้แบบใดก็ขึ้นอยู่กับสภาพการใช้งานเป็นหลักโดยทั่วไปแล้วหัวเชื่อมต่อได้ถูกออกแบบมาเพื่อช่วยให้ปลายเส้นใยแก้วนำแสงอยู่ใกล้กันมากที่สุดเท่าที่จะทำได้นอกจากนี้หัวเชื่อมต่อยังต้องมีคุณสมบัติอื่นๆ อีก เช่น แข็งแรงทนทาน เมื่อใช้งานทำให้เกิดการสูญเสียของแสงต่ำและมีราคาถูก เป็นต้น ซึ่งในเอกสารนี้จะนำเสนอถึงวิธีการเชื่อมต่อสายใยแก้วนำแสงด้วยวิธีนี้</a:t>
            </a:r>
            <a:endParaRPr lang="th-TH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หัวเชื่อมต่อแบบ </a:t>
            </a:r>
            <a:r>
              <a:rPr lang="en-US" b="1" dirty="0" smtClean="0"/>
              <a:t>ST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หัวต่อแบบ </a:t>
            </a:r>
            <a:r>
              <a:rPr lang="en-US" dirty="0" smtClean="0"/>
              <a:t>ST </a:t>
            </a:r>
            <a:r>
              <a:rPr lang="th-TH" dirty="0" smtClean="0"/>
              <a:t>นี้ได้รับการออกแบบโดยบริษัท </a:t>
            </a:r>
            <a:r>
              <a:rPr lang="en-US" dirty="0" smtClean="0"/>
              <a:t>AT&amp;T </a:t>
            </a:r>
            <a:r>
              <a:rPr lang="th-TH" dirty="0" smtClean="0"/>
              <a:t>ซึ่งเป็นหัวเชื่อมต่อที่นิยม</a:t>
            </a:r>
            <a:br>
              <a:rPr lang="th-TH" dirty="0" smtClean="0"/>
            </a:br>
            <a:r>
              <a:rPr lang="th-TH" dirty="0" smtClean="0"/>
              <a:t>มากที่สุดสำหรับสายไฟเบอร์</a:t>
            </a:r>
            <a:r>
              <a:rPr lang="th-TH" dirty="0" err="1" smtClean="0"/>
              <a:t>แบบมัล</a:t>
            </a:r>
            <a:r>
              <a:rPr lang="th-TH" dirty="0" smtClean="0"/>
              <a:t>ติโหมด   </a:t>
            </a:r>
            <a:endParaRPr lang="th-TH" dirty="0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714752"/>
            <a:ext cx="49149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2" name="Picture 4" descr="http://www.technologylan.site40.net/Fiber%20Optics/FIBER%20OPTICS/Link%20up_clip_image001_0000.jpg"/>
          <p:cNvPicPr>
            <a:picLocks noChangeAspect="1" noChangeArrowheads="1"/>
          </p:cNvPicPr>
          <p:nvPr/>
        </p:nvPicPr>
        <p:blipFill>
          <a:blip r:embed="rId3"/>
          <a:srcRect t="6000" r="1290" b="14000"/>
          <a:stretch>
            <a:fillRect/>
          </a:stretch>
        </p:blipFill>
        <p:spPr bwMode="auto">
          <a:xfrm>
            <a:off x="5286380" y="3071810"/>
            <a:ext cx="3675485" cy="35004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หัวเชื่อมต่อแบบ </a:t>
            </a:r>
            <a:r>
              <a:rPr lang="en-US" b="1" dirty="0" smtClean="0"/>
              <a:t>FC/PC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หัวเชื่อมต่อแบบ </a:t>
            </a:r>
            <a:r>
              <a:rPr lang="en-US" dirty="0" smtClean="0"/>
              <a:t>FC/PC </a:t>
            </a:r>
            <a:r>
              <a:rPr lang="th-TH" dirty="0" smtClean="0"/>
              <a:t>จะมีลักษณะคล้ายๆ กับหัวเชื่อมต่อแบบ </a:t>
            </a:r>
            <a:r>
              <a:rPr lang="en-US" dirty="0" smtClean="0"/>
              <a:t>ST</a:t>
            </a:r>
            <a:r>
              <a:rPr lang="th-TH" dirty="0" smtClean="0"/>
              <a:t>และเป็นหัวเชื่อมต่อที่เคยเป็นที่นิยมใช้กับสาย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โหมดมาก</a:t>
            </a:r>
            <a:endParaRPr lang="th-TH" dirty="0"/>
          </a:p>
        </p:txBody>
      </p:sp>
      <p:pic>
        <p:nvPicPr>
          <p:cNvPr id="6963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1" y="3714752"/>
            <a:ext cx="4214842" cy="19314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9635" name="Picture 3" descr="http://www.technologylan.site40.net/Fiber%20Optics/FIBER%20OPTICS/Link%20up_clip_image001_0001.jpg"/>
          <p:cNvPicPr>
            <a:picLocks noChangeAspect="1" noChangeArrowheads="1"/>
          </p:cNvPicPr>
          <p:nvPr/>
        </p:nvPicPr>
        <p:blipFill>
          <a:blip r:embed="rId3"/>
          <a:srcRect b="20212"/>
          <a:stretch>
            <a:fillRect/>
          </a:stretch>
        </p:blipFill>
        <p:spPr bwMode="auto">
          <a:xfrm>
            <a:off x="4500562" y="3285697"/>
            <a:ext cx="4494534" cy="30008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ส่วนแกนทองแดงทำหน้าที่เป็นส่วนนำสัญญาณข้อมูล</a:t>
            </a:r>
          </a:p>
          <a:p>
            <a:r>
              <a:rPr lang="th-TH" dirty="0" smtClean="0"/>
              <a:t>ส่วนใยโลหะถักใช้ป้องกันสัญญาณรบกวนและเป็นสายดินในตัว</a:t>
            </a:r>
          </a:p>
          <a:p>
            <a:r>
              <a:rPr lang="th-TH" dirty="0" smtClean="0"/>
              <a:t>เวลาใช้งานไม่ควรให้ทั้งสองส่วนเชื่อมต่อกันเพราะไฟ</a:t>
            </a:r>
            <a:r>
              <a:rPr lang="th-TH" dirty="0" err="1" smtClean="0"/>
              <a:t>จะช๊อต</a:t>
            </a:r>
            <a:endParaRPr lang="th-TH" dirty="0" smtClean="0"/>
          </a:p>
          <a:p>
            <a:r>
              <a:rPr lang="th-TH" dirty="0" smtClean="0"/>
              <a:t>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แบ่งได้เป็น2ประเภทคือ</a:t>
            </a:r>
          </a:p>
          <a:p>
            <a:pPr lvl="1"/>
            <a:r>
              <a:rPr lang="th-TH" dirty="0" smtClean="0"/>
              <a:t>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แบบบาง</a:t>
            </a:r>
          </a:p>
          <a:p>
            <a:pPr lvl="1"/>
            <a:r>
              <a:rPr lang="th-TH" dirty="0" smtClean="0"/>
              <a:t>สายโค</a:t>
            </a:r>
            <a:r>
              <a:rPr lang="th-TH" dirty="0" err="1" smtClean="0"/>
              <a:t>แอ็กซ์</a:t>
            </a:r>
            <a:r>
              <a:rPr lang="th-TH" dirty="0" smtClean="0"/>
              <a:t>แบบหนา</a:t>
            </a:r>
          </a:p>
          <a:p>
            <a:pPr>
              <a:buNone/>
            </a:pPr>
            <a:endParaRPr lang="th-TH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หัวเชื่อมต่อแบบ </a:t>
            </a:r>
            <a:r>
              <a:rPr lang="en-US" b="1" dirty="0" smtClean="0"/>
              <a:t>SC 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เป็นหัวเชื่อมต่อที่กำลังเป็นที่นิยมใช้กับสายไฟเบอร์ในปัจจุบัน</a:t>
            </a:r>
            <a:endParaRPr lang="th-TH" dirty="0"/>
          </a:p>
        </p:txBody>
      </p:sp>
      <p:pic>
        <p:nvPicPr>
          <p:cNvPr id="79876" name="Picture 4" descr="https://encrypted-tbn1.google.com/images?q=tbn:ANd9GcSmAta1qZg5baSju-H4BBku5__wehDSewEwNFt9j4XpzEQtk6bCLg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642910" y="4357694"/>
            <a:ext cx="7715296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หัวเชื่อมต่อแบบ </a:t>
            </a:r>
            <a:r>
              <a:rPr lang="en-US" b="1" dirty="0" smtClean="0"/>
              <a:t>SMF (Small Form Factor)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เนื่องจากหัวเชื่อมต่อที่กล่าวมาข้างต้นเป็นหัวเชื่อมต่อที่มีขนาดใหญ่ทำให้เปลือง</a:t>
            </a:r>
            <a:br>
              <a:rPr lang="th-TH" dirty="0" smtClean="0"/>
            </a:br>
            <a:r>
              <a:rPr lang="th-TH" dirty="0" smtClean="0"/>
              <a:t>พื้นที่บนอุปกรณ์เครือข่าย เช่น สวิตซ์ดังนั้นจึงได้มีการออกแบบหัวเชื่อมต่อใหม่ที่มีขนาดเล็ก เช่น หัวเชื่อมต่อแบบ</a:t>
            </a:r>
            <a:r>
              <a:rPr lang="en-US" dirty="0" smtClean="0"/>
              <a:t>MTRJ</a:t>
            </a:r>
            <a:r>
              <a:rPr lang="th-TH" dirty="0" smtClean="0"/>
              <a:t>ออกแบบโดยบริษัท </a:t>
            </a:r>
            <a:r>
              <a:rPr lang="en-US" dirty="0" smtClean="0"/>
              <a:t>AMP </a:t>
            </a:r>
            <a:r>
              <a:rPr lang="th-TH" dirty="0" smtClean="0"/>
              <a:t>ซึ่งปัจจุบันเปลี่ยนชื่อเป็น </a:t>
            </a:r>
            <a:r>
              <a:rPr lang="en-US" dirty="0" smtClean="0"/>
              <a:t>Tyco </a:t>
            </a:r>
            <a:r>
              <a:rPr lang="th-TH" dirty="0" smtClean="0"/>
              <a:t>เป็นหัวเชื่อมต่อประเภท </a:t>
            </a:r>
            <a:r>
              <a:rPr lang="en-US" dirty="0" smtClean="0"/>
              <a:t>Small Form Factor </a:t>
            </a:r>
            <a:r>
              <a:rPr lang="th-TH" dirty="0" smtClean="0"/>
              <a:t>ที่ออกแบบให้มีขนาดเล็กและใช้งานได้ง่าย</a:t>
            </a:r>
            <a:endParaRPr lang="th-TH" dirty="0"/>
          </a:p>
        </p:txBody>
      </p:sp>
      <p:pic>
        <p:nvPicPr>
          <p:cNvPr id="80898" name="Picture 2" descr="https://encrypted-tbn3.google.com/images?q=tbn:ANd9GcQeoaOoZSQyp2e1SotixQrlPfXxOfAfzGeNunvbfxM3SQ16ptlT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5286380" y="4071942"/>
            <a:ext cx="3429024" cy="2525962"/>
          </a:xfrm>
          <a:prstGeom prst="rect">
            <a:avLst/>
          </a:prstGeom>
          <a:noFill/>
        </p:spPr>
      </p:pic>
      <p:pic>
        <p:nvPicPr>
          <p:cNvPr id="808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4500570"/>
            <a:ext cx="470535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การทดสอบสายไฟเบอร์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th-TH" dirty="0" smtClean="0"/>
              <a:t>เมื่อติดตั้งสายไฟเบอร์เสร็จเรียบร้อยแล้วก่อนที่จะใช้งานสายไฟเบอร์นั้นจำเป็นที่ต้องทำการทดสอบสายก่อน เพื่อให้แน่ใจได้ว่าสายไฟเบอร์นั้นใช้รับส่งข้อมูลได้ตามต้องการ ซึ่งการทดสอบด้านต่างๆ มีดังนี้</a:t>
            </a:r>
          </a:p>
          <a:p>
            <a:pPr lvl="1"/>
            <a:r>
              <a:rPr lang="th-TH" dirty="0" smtClean="0"/>
              <a:t>การทดสอบด้านเมคา</a:t>
            </a:r>
            <a:r>
              <a:rPr lang="th-TH" dirty="0" err="1" smtClean="0"/>
              <a:t>นิก</a:t>
            </a:r>
            <a:r>
              <a:rPr lang="th-TH" dirty="0" smtClean="0"/>
              <a:t> (</a:t>
            </a:r>
            <a:r>
              <a:rPr lang="en-US" dirty="0" smtClean="0"/>
              <a:t>Mechanical Tests) </a:t>
            </a:r>
          </a:p>
          <a:p>
            <a:pPr lvl="1"/>
            <a:r>
              <a:rPr lang="th-TH" dirty="0" smtClean="0"/>
              <a:t>การทดสอบด้านกายภาพ (</a:t>
            </a:r>
            <a:r>
              <a:rPr lang="en-US" dirty="0" smtClean="0"/>
              <a:t>Geometrical Tests) </a:t>
            </a:r>
          </a:p>
          <a:p>
            <a:pPr lvl="1"/>
            <a:r>
              <a:rPr lang="th-TH" dirty="0" smtClean="0"/>
              <a:t>การทดสอบเกี่ยวกับคุณสมบัติของสาย (</a:t>
            </a:r>
            <a:r>
              <a:rPr lang="en-US" dirty="0" smtClean="0"/>
              <a:t>Optical Tests) </a:t>
            </a:r>
          </a:p>
          <a:p>
            <a:pPr lvl="1"/>
            <a:r>
              <a:rPr lang="th-TH" dirty="0" smtClean="0"/>
              <a:t>การทดสอบเกี่ยวกับการรับส่งสัญญาณ (</a:t>
            </a:r>
            <a:r>
              <a:rPr lang="en-US" dirty="0" smtClean="0"/>
              <a:t>Transmission Tests) </a:t>
            </a:r>
          </a:p>
          <a:p>
            <a:r>
              <a:rPr lang="th-TH" dirty="0" smtClean="0"/>
              <a:t>สำหรับการทดสอบ 3 ประเภทแรก จะทดสอบแค่ครั้งเดียว เพราะค่าพารามิเตอร์มีการเปลี่ยนแปลงน้อยมากในระหว่างการใช้งานก่อนที่จะมีการใช้งานสายไฟเบอร์นั้นต้องมีการตรวจวัดค่าคุณสมบัติต่างๆ ของสายก่อน ซึ่งการวัดค่าต่างๆ นี้จะถูกอธิบายใน </a:t>
            </a:r>
            <a:r>
              <a:rPr lang="en-US" dirty="0" smtClean="0"/>
              <a:t>FOTP (Fiber Optic Test Procedure) </a:t>
            </a:r>
            <a:r>
              <a:rPr lang="th-TH" dirty="0" smtClean="0"/>
              <a:t>ซึ่งเป็นขั้นตอนการทดสอบที่เสนอโดยสมาคม </a:t>
            </a:r>
            <a:r>
              <a:rPr lang="en-US" dirty="0" smtClean="0"/>
              <a:t>EIA (Electronic Industries Association) </a:t>
            </a:r>
            <a:r>
              <a:rPr lang="th-TH" dirty="0" smtClean="0"/>
              <a:t>และได้ถูกกำหนดใน </a:t>
            </a:r>
            <a:r>
              <a:rPr lang="en-US" dirty="0" smtClean="0"/>
              <a:t>ITU-T G650 </a:t>
            </a:r>
            <a:r>
              <a:rPr lang="th-TH" dirty="0" smtClean="0"/>
              <a:t>หรือในเอกสาร </a:t>
            </a:r>
            <a:r>
              <a:rPr lang="en-US" dirty="0" smtClean="0"/>
              <a:t>EN 188 000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การทดสอบการรับส่งข้อมูล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th-TH" dirty="0" smtClean="0"/>
              <a:t>การทดสอบหลักๆ ของสายไฟเบอร์ที่ติดตั้งแล้ว เพื่อให้แน่ใจได้ว่าสายไฟเบอร์สามารถ</a:t>
            </a:r>
            <a:br>
              <a:rPr lang="th-TH" dirty="0" smtClean="0"/>
            </a:br>
            <a:r>
              <a:rPr lang="th-TH" dirty="0" smtClean="0"/>
              <a:t>รับส่งข้อมูลได้ตามที่ต้องการมีดังนี้</a:t>
            </a:r>
          </a:p>
          <a:p>
            <a:pPr lvl="1"/>
            <a:r>
              <a:rPr lang="th-TH" b="1" dirty="0" smtClean="0"/>
              <a:t>การทดสอบการสูญเสียของสัญญาณของลิงค์ (</a:t>
            </a:r>
            <a:r>
              <a:rPr lang="en-US" b="1" dirty="0" smtClean="0"/>
              <a:t>End-to-End Optical Link Loss)</a:t>
            </a:r>
            <a:r>
              <a:rPr lang="en-US" dirty="0" smtClean="0"/>
              <a:t>   </a:t>
            </a:r>
            <a:endParaRPr lang="th-TH" dirty="0" smtClean="0"/>
          </a:p>
          <a:p>
            <a:pPr lvl="1"/>
            <a:r>
              <a:rPr lang="th-TH" b="1" dirty="0" smtClean="0"/>
              <a:t>อัตราการสูญเสียต่อหน่วยความยาว (</a:t>
            </a:r>
            <a:r>
              <a:rPr lang="en-US" b="1" dirty="0" smtClean="0"/>
              <a:t>Attenuation)</a:t>
            </a:r>
            <a:endParaRPr lang="th-TH" dirty="0" smtClean="0"/>
          </a:p>
          <a:p>
            <a:pPr lvl="1"/>
            <a:r>
              <a:rPr lang="th-TH" b="1" dirty="0" smtClean="0"/>
              <a:t>การสูญเสียเนื่องจากการเชื่อมต่อแบบต่างๆ (</a:t>
            </a:r>
            <a:r>
              <a:rPr lang="en-US" b="1" dirty="0" smtClean="0"/>
              <a:t>Splice, Connectors)</a:t>
            </a:r>
            <a:endParaRPr lang="th-TH" dirty="0" smtClean="0"/>
          </a:p>
          <a:p>
            <a:pPr lvl="1"/>
            <a:r>
              <a:rPr lang="th-TH" b="1" dirty="0" smtClean="0"/>
              <a:t>ความยาวของสายไฟเบอร์</a:t>
            </a:r>
            <a:r>
              <a:rPr lang="th-TH" dirty="0" smtClean="0"/>
              <a:t>  </a:t>
            </a:r>
          </a:p>
          <a:p>
            <a:r>
              <a:rPr lang="th-TH" dirty="0" smtClean="0"/>
              <a:t>การทดสอบแบบอื่นๆ เช่น </a:t>
            </a:r>
            <a:r>
              <a:rPr lang="th-TH" dirty="0" err="1" smtClean="0"/>
              <a:t>แบนด์</a:t>
            </a:r>
            <a:r>
              <a:rPr lang="th-TH" dirty="0" smtClean="0"/>
              <a:t>วิธ หรือการสูญเสียเนื่องจากการแตกกระจายของแสง</a:t>
            </a:r>
            <a:br>
              <a:rPr lang="th-TH" dirty="0" smtClean="0"/>
            </a:br>
            <a:r>
              <a:rPr lang="th-TH" dirty="0" smtClean="0"/>
              <a:t>(</a:t>
            </a:r>
            <a:r>
              <a:rPr lang="en-US" dirty="0" smtClean="0"/>
              <a:t>Modal Dispersion) </a:t>
            </a:r>
            <a:r>
              <a:rPr lang="th-TH" dirty="0" smtClean="0"/>
              <a:t>การสูญเสียเนื่องจากการสะท้อนกลับของแสงการเดินทางของแสงไปตามกฎการส่งสัญญาณของแสง (</a:t>
            </a:r>
            <a:r>
              <a:rPr lang="en-US" dirty="0" err="1" smtClean="0"/>
              <a:t>Principla</a:t>
            </a:r>
            <a:r>
              <a:rPr lang="en-US" dirty="0" smtClean="0"/>
              <a:t> of the transmission) </a:t>
            </a:r>
            <a:r>
              <a:rPr lang="th-TH" dirty="0" smtClean="0"/>
              <a:t>ซึ่งสรุปคร่าวๆ</a:t>
            </a:r>
            <a:endParaRPr lang="th-TH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ค่าการสูญเสียของสัญญาณแสง(</a:t>
            </a:r>
            <a:r>
              <a:rPr lang="en-US" b="1" dirty="0" smtClean="0"/>
              <a:t>Optical Loss Budget)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dirty="0" smtClean="0"/>
              <a:t>ค่าการสูญเสียของสัญญาณแสงที่เดินทางผ่านสายไฟเบอร์ออ</a:t>
            </a:r>
            <a:r>
              <a:rPr lang="th-TH" dirty="0" err="1" smtClean="0"/>
              <a:t>ฟติก</a:t>
            </a:r>
            <a:r>
              <a:rPr lang="th-TH" dirty="0" smtClean="0"/>
              <a:t>นั้นจะมีข้อจำกัดอยู่เพื่อให้การรับส่งข้อมูลเป็นไปได้อย่างถูกต้องซึ่งค่านี้จะขึ้นอยู่กับหลายอย่าง เช่น กำลังแสงที่ใช้ส่ง ความสามารถในการรับสัญญาณของตัวรับสัญญาณการเชื่อมต่อสายสัญญาณไม่ว่าจะเป็นการส</a:t>
            </a:r>
            <a:r>
              <a:rPr lang="th-TH" dirty="0" err="1" smtClean="0"/>
              <a:t>ไปลซ์</a:t>
            </a:r>
            <a:r>
              <a:rPr lang="th-TH" dirty="0" smtClean="0"/>
              <a:t> หรือ การใช้หัวเชื่อมต่อเพื่อให้</a:t>
            </a:r>
            <a:br>
              <a:rPr lang="th-TH" dirty="0" smtClean="0"/>
            </a:br>
            <a:r>
              <a:rPr lang="th-TH" dirty="0" smtClean="0"/>
              <a:t>สามารถคำนวณค่าสูญเสียของสายสัญญาณได้ ต่อไปนี้เป็นค่าสูญเสียที่นิยมใช้ในการคำนวณ</a:t>
            </a:r>
            <a:br>
              <a:rPr lang="th-TH" dirty="0" smtClean="0"/>
            </a:br>
            <a:r>
              <a:rPr lang="th-TH" dirty="0" smtClean="0"/>
              <a:t> </a:t>
            </a:r>
            <a:endParaRPr lang="th-TH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ค่าการสูญเสียของสัญญาณแสง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th-TH" dirty="0" smtClean="0"/>
              <a:t>0.2 </a:t>
            </a:r>
            <a:r>
              <a:rPr lang="en-US" dirty="0" smtClean="0"/>
              <a:t>dB/km </a:t>
            </a:r>
            <a:r>
              <a:rPr lang="th-TH" dirty="0" smtClean="0"/>
              <a:t>สำหรับสาย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โหมดที่ความยาวคลื่น 1550 </a:t>
            </a:r>
            <a:r>
              <a:rPr lang="en-US" dirty="0" smtClean="0"/>
              <a:t>nm</a:t>
            </a:r>
          </a:p>
          <a:p>
            <a:pPr lvl="1"/>
            <a:r>
              <a:rPr lang="en-US" dirty="0" smtClean="0"/>
              <a:t>0.35 dB/km </a:t>
            </a:r>
            <a:r>
              <a:rPr lang="th-TH" dirty="0" smtClean="0"/>
              <a:t>สำหรับสาย</a:t>
            </a:r>
            <a:r>
              <a:rPr lang="th-TH" dirty="0" err="1" smtClean="0"/>
              <a:t>ซิงเกิล</a:t>
            </a:r>
            <a:r>
              <a:rPr lang="th-TH" dirty="0" smtClean="0"/>
              <a:t>โหมดที่ความยาวคลื่น 1310 </a:t>
            </a:r>
            <a:r>
              <a:rPr lang="en-US" dirty="0" smtClean="0"/>
              <a:t>nm</a:t>
            </a:r>
          </a:p>
          <a:p>
            <a:pPr lvl="1"/>
            <a:r>
              <a:rPr lang="en-US" dirty="0" smtClean="0"/>
              <a:t>1.0 dB/km </a:t>
            </a:r>
            <a:r>
              <a:rPr lang="th-TH" dirty="0" smtClean="0"/>
              <a:t>สำหรับ</a:t>
            </a:r>
            <a:r>
              <a:rPr lang="th-TH" dirty="0" err="1" smtClean="0"/>
              <a:t>สายมัล</a:t>
            </a:r>
            <a:r>
              <a:rPr lang="th-TH" dirty="0" smtClean="0"/>
              <a:t>ติโหมดที่มีความยาวคลื่น 1300 </a:t>
            </a:r>
            <a:r>
              <a:rPr lang="en-US" dirty="0" smtClean="0"/>
              <a:t>nm</a:t>
            </a:r>
          </a:p>
          <a:p>
            <a:pPr lvl="1"/>
            <a:r>
              <a:rPr lang="en-US" dirty="0" smtClean="0"/>
              <a:t>3.0 dB/km </a:t>
            </a:r>
            <a:r>
              <a:rPr lang="th-TH" dirty="0" smtClean="0"/>
              <a:t>สำหรับ</a:t>
            </a:r>
            <a:r>
              <a:rPr lang="th-TH" dirty="0" err="1" smtClean="0"/>
              <a:t>สายมัล</a:t>
            </a:r>
            <a:r>
              <a:rPr lang="th-TH" dirty="0" smtClean="0"/>
              <a:t>ติโหมดที่มีความยาวคลื่น 850 </a:t>
            </a:r>
            <a:r>
              <a:rPr lang="en-US" dirty="0" smtClean="0"/>
              <a:t>nm</a:t>
            </a:r>
          </a:p>
          <a:p>
            <a:pPr lvl="1"/>
            <a:r>
              <a:rPr lang="en-US" dirty="0" smtClean="0"/>
              <a:t>0.05 dB </a:t>
            </a:r>
            <a:r>
              <a:rPr lang="th-TH" dirty="0" smtClean="0"/>
              <a:t>สำหรับการส</a:t>
            </a:r>
            <a:r>
              <a:rPr lang="th-TH" dirty="0" err="1" smtClean="0"/>
              <a:t>ไปลซ์</a:t>
            </a:r>
            <a:r>
              <a:rPr lang="th-TH" dirty="0" smtClean="0"/>
              <a:t>แบบหลอมละลาย (</a:t>
            </a:r>
            <a:r>
              <a:rPr lang="en-US" dirty="0" smtClean="0"/>
              <a:t>Fusion Splice)</a:t>
            </a:r>
          </a:p>
          <a:p>
            <a:pPr lvl="1"/>
            <a:r>
              <a:rPr lang="en-US" dirty="0" smtClean="0"/>
              <a:t>0.1 dB </a:t>
            </a:r>
            <a:r>
              <a:rPr lang="th-TH" dirty="0" smtClean="0"/>
              <a:t>สำหรับการส</a:t>
            </a:r>
            <a:r>
              <a:rPr lang="th-TH" dirty="0" err="1" smtClean="0"/>
              <a:t>ไปลซ์</a:t>
            </a:r>
            <a:r>
              <a:rPr lang="th-TH" dirty="0" smtClean="0"/>
              <a:t>เชิงกล (</a:t>
            </a:r>
            <a:r>
              <a:rPr lang="en-US" dirty="0" smtClean="0"/>
              <a:t>Mechanical Splice)</a:t>
            </a:r>
          </a:p>
          <a:p>
            <a:pPr lvl="1"/>
            <a:r>
              <a:rPr lang="en-US" dirty="0" smtClean="0"/>
              <a:t>0.2-0.5 dB </a:t>
            </a:r>
            <a:r>
              <a:rPr lang="th-TH" dirty="0" smtClean="0"/>
              <a:t>สำหรับการเชื่อมต่อโดยใช้หัวเชื่อมต่อ (</a:t>
            </a:r>
            <a:r>
              <a:rPr lang="en-US" dirty="0" smtClean="0"/>
              <a:t>Connector)</a:t>
            </a:r>
          </a:p>
          <a:p>
            <a:pPr lvl="1"/>
            <a:r>
              <a:rPr lang="en-US" dirty="0" smtClean="0"/>
              <a:t>3.5 dB </a:t>
            </a:r>
            <a:r>
              <a:rPr lang="th-TH" dirty="0" smtClean="0"/>
              <a:t>สำหรับการใช้ตัวแยกสัญญาณจาก 1 ไป 2 (</a:t>
            </a:r>
            <a:r>
              <a:rPr lang="en-US" dirty="0" smtClean="0"/>
              <a:t>Splitter)</a:t>
            </a:r>
            <a:endParaRPr lang="th-TH" dirty="0" smtClean="0"/>
          </a:p>
          <a:p>
            <a:r>
              <a:rPr lang="th-TH" dirty="0" smtClean="0"/>
              <a:t>หลังจากที่ทราบค่าโดยประมาณของการสูญเสียอันเนื่องมาจากสาเหตุต่างๆแล้วค่าสูญเสียของสัญญาณแสงของลิงค์ก็สามารถคำนวณได้</a:t>
            </a:r>
            <a:endParaRPr lang="th-TH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OTDR ( Optical Time Domain </a:t>
            </a:r>
            <a:r>
              <a:rPr lang="en-US" b="1" dirty="0" err="1" smtClean="0"/>
              <a:t>Reflectometer</a:t>
            </a:r>
            <a:r>
              <a:rPr lang="en-US" b="1" dirty="0" smtClean="0"/>
              <a:t> 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ือเครื่องมือที่ใช้ทดสอบคุณสมบัติของสายไฟเบอร์จุดประสงค์ของเครื่องมือนี้ก็เพื่อตรวจวัดและค้นหาเหตุการณ์ต่างๆ ที่เกิดขึ้นบนสายไฟเบอร์ เช่น ความยาวของสาย ตำแหน่งที่มีการเชื่อมต่อ (</a:t>
            </a:r>
            <a:r>
              <a:rPr lang="en-US" dirty="0" smtClean="0"/>
              <a:t>Splice) </a:t>
            </a:r>
            <a:r>
              <a:rPr lang="th-TH" dirty="0" smtClean="0"/>
              <a:t>หรือหัวเชื่อมต่อ (</a:t>
            </a:r>
            <a:r>
              <a:rPr lang="en-US" dirty="0" smtClean="0"/>
              <a:t>Connector) </a:t>
            </a:r>
            <a:r>
              <a:rPr lang="th-TH" dirty="0" smtClean="0"/>
              <a:t>และ อัตราการสูญเสียของสัญญาณ (</a:t>
            </a:r>
            <a:r>
              <a:rPr lang="en-US" dirty="0" smtClean="0"/>
              <a:t>Attenuation) </a:t>
            </a:r>
            <a:r>
              <a:rPr lang="th-TH" dirty="0" smtClean="0"/>
              <a:t>ข้อดีของ </a:t>
            </a:r>
            <a:r>
              <a:rPr lang="en-US" dirty="0" smtClean="0"/>
              <a:t>OTDR</a:t>
            </a:r>
            <a:r>
              <a:rPr lang="th-TH" dirty="0" smtClean="0"/>
              <a:t>ก็คือเราสามารถใช้ทดสอบสายไฟเบอร์จากปลายข้างเดียวเท่านั้น </a:t>
            </a:r>
            <a:r>
              <a:rPr lang="en-US" dirty="0" smtClean="0"/>
              <a:t>OTDR </a:t>
            </a:r>
            <a:r>
              <a:rPr lang="th-TH" dirty="0" smtClean="0"/>
              <a:t>จะแสดงผลเป็นกราฟที่แสดงการสูญเสียของสัญญาณในระหว่างการส่งข้อมูล ดังนั้น </a:t>
            </a:r>
            <a:r>
              <a:rPr lang="en-US" dirty="0" smtClean="0"/>
              <a:t>OTDR </a:t>
            </a:r>
            <a:r>
              <a:rPr lang="th-TH" dirty="0" smtClean="0"/>
              <a:t>จึงเป็นเครื่องวัดที่นิยมมากที่สุดสำหรับทดสอบสายไฟเบอร์</a:t>
            </a:r>
            <a:endParaRPr lang="th-TH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OTDR ( Optical Time Domain </a:t>
            </a:r>
            <a:r>
              <a:rPr lang="en-US" b="1" dirty="0" err="1" smtClean="0"/>
              <a:t>Reflectometer</a:t>
            </a:r>
            <a:r>
              <a:rPr lang="en-US" b="1" dirty="0" smtClean="0"/>
              <a:t> 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OTDR </a:t>
            </a:r>
            <a:r>
              <a:rPr lang="th-TH" dirty="0" smtClean="0"/>
              <a:t>สามารถตรวจวัดคุณสมบัติของสายไฟเบอร์ได้หลายประเภท ซึ่งสิ่งที่ </a:t>
            </a:r>
            <a:r>
              <a:rPr lang="en-US" dirty="0" smtClean="0"/>
              <a:t>OTDR </a:t>
            </a:r>
            <a:r>
              <a:rPr lang="th-TH" dirty="0" smtClean="0"/>
              <a:t>รายงานให้ทราบนั้นจะเรียกว่าเหตุการณ์ (</a:t>
            </a:r>
            <a:r>
              <a:rPr lang="en-US" dirty="0" smtClean="0"/>
              <a:t>Event) </a:t>
            </a:r>
            <a:r>
              <a:rPr lang="th-TH" dirty="0" smtClean="0"/>
              <a:t>ซึ่งจะมีอยู่ 2 ประเภท คือ</a:t>
            </a:r>
            <a:endParaRPr lang="th-TH" dirty="0"/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928802"/>
            <a:ext cx="3795799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OTDR ( Optical Time Domain </a:t>
            </a:r>
            <a:r>
              <a:rPr lang="en-US" b="1" dirty="0" err="1" smtClean="0"/>
              <a:t>Reflectometer</a:t>
            </a:r>
            <a:r>
              <a:rPr lang="en-US" b="1" dirty="0" smtClean="0"/>
              <a:t> 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b="1" dirty="0" smtClean="0"/>
              <a:t>เหตุการณ์ที่มีการสะท้อนกลับของแสง ( </a:t>
            </a:r>
            <a:r>
              <a:rPr lang="en-US" b="1" dirty="0" smtClean="0"/>
              <a:t>Reflective Event ) </a:t>
            </a:r>
            <a:r>
              <a:rPr lang="th-TH" dirty="0" smtClean="0"/>
              <a:t>คือเหตุการณ์ที่ค่าสะท้อนกลับของแสงมีการเปลี่ยนแปลงในสายไฟเบอร์ซึ่งอาจเกิดได้เนื่องจากสายแตกหัก การเชื่อมต่อสายไม่ว่าจะเป็นแบบใช้หัวเชื่อมต่อ การส</a:t>
            </a:r>
            <a:r>
              <a:rPr lang="th-TH" dirty="0" err="1" smtClean="0"/>
              <a:t>ไปลซ์แบบแม</a:t>
            </a:r>
            <a:r>
              <a:rPr lang="th-TH" dirty="0" smtClean="0"/>
              <a:t>คา</a:t>
            </a:r>
            <a:r>
              <a:rPr lang="th-TH" dirty="0" err="1" smtClean="0"/>
              <a:t>นิก</a:t>
            </a:r>
            <a:r>
              <a:rPr lang="th-TH" dirty="0" smtClean="0"/>
              <a:t> หรือสุดปลายสาย การเชื่อมต่อแบบใช้หัวเชื่อมต่อจะสูญเสียสัญญาณประมาณ 0.5 </a:t>
            </a:r>
            <a:r>
              <a:rPr lang="en-US" dirty="0" smtClean="0"/>
              <a:t>dB </a:t>
            </a:r>
            <a:r>
              <a:rPr lang="th-TH" dirty="0" smtClean="0"/>
              <a:t>และการส</a:t>
            </a:r>
            <a:r>
              <a:rPr lang="th-TH" dirty="0" err="1" smtClean="0"/>
              <a:t>ไปลซ์แบบแม</a:t>
            </a:r>
            <a:r>
              <a:rPr lang="th-TH" dirty="0" smtClean="0"/>
              <a:t>คา</a:t>
            </a:r>
            <a:r>
              <a:rPr lang="th-TH" dirty="0" err="1" smtClean="0"/>
              <a:t>นิก</a:t>
            </a:r>
            <a:r>
              <a:rPr lang="th-TH" dirty="0" smtClean="0"/>
              <a:t> จะสูญเสียสัญญาณประมาณ 0.2 </a:t>
            </a:r>
            <a:r>
              <a:rPr lang="en-US" dirty="0" smtClean="0"/>
              <a:t>dB </a:t>
            </a:r>
          </a:p>
          <a:p>
            <a:r>
              <a:rPr lang="th-TH" b="1" dirty="0" smtClean="0"/>
              <a:t>เหตุการณ์ที่ไม่มีการสะท้อนกลับของแสง (</a:t>
            </a:r>
            <a:r>
              <a:rPr lang="en-US" b="1" dirty="0" smtClean="0"/>
              <a:t>Non-reflective Event) </a:t>
            </a:r>
            <a:r>
              <a:rPr lang="th-TH" dirty="0" smtClean="0"/>
              <a:t>เป็นเหตุการณ์ที่แสงจะไม่สะท้อนกลับ เช่น การส</a:t>
            </a:r>
            <a:r>
              <a:rPr lang="th-TH" dirty="0" err="1" smtClean="0"/>
              <a:t>ไปลซ์</a:t>
            </a:r>
            <a:r>
              <a:rPr lang="th-TH" dirty="0" smtClean="0"/>
              <a:t>แบบหลอมละลาย (</a:t>
            </a:r>
            <a:r>
              <a:rPr lang="en-US" dirty="0" smtClean="0"/>
              <a:t>Fusion Slice) </a:t>
            </a:r>
            <a:r>
              <a:rPr lang="th-TH" dirty="0" smtClean="0"/>
              <a:t>เป็นต้น</a:t>
            </a:r>
            <a:endParaRPr lang="th-TH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สื่อไร้สาย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altLang="zh-CN" dirty="0" smtClean="0"/>
              <a:t>นอกจากการใช้สายสัญญาณเป็นสื่อกลางนำสัญญาณแล้ว   อากาศก็เป็นสื่อนำสัญญาณได้เช่นกัน โดยจะเรียกว่า เครือข่ายแบบไร้สาย (</a:t>
            </a:r>
            <a:r>
              <a:rPr lang="en-US" altLang="zh-CN" dirty="0" smtClean="0">
                <a:ea typeface="宋体" charset="-122"/>
              </a:rPr>
              <a:t>Wireless)</a:t>
            </a:r>
            <a:r>
              <a:rPr lang="th-TH" altLang="zh-CN" dirty="0" smtClean="0"/>
              <a:t>  </a:t>
            </a:r>
          </a:p>
          <a:p>
            <a:r>
              <a:rPr lang="th-TH" dirty="0" smtClean="0"/>
              <a:t>ข้อมูลจะแปลงให้เป็นคลื่นแม่เหล็กไฟฟ้า และส่งไปพร้อมกับแถบความถี่ของคลื่นแม่เหล็กไฟฟ้า(</a:t>
            </a:r>
            <a:r>
              <a:rPr lang="en-US" dirty="0" smtClean="0"/>
              <a:t>Electromagnetic Spectrum)</a:t>
            </a:r>
            <a:r>
              <a:rPr lang="th-TH" dirty="0" smtClean="0"/>
              <a:t>คลื่นแม่เหล็กไฟฟ้าเป็นสัญญาณที่ใช้ส่งข้อมูลในทุกๆ การสื่อสาร ไม่ว่าจะเป็นแบบมีสายหรือไร้สาย 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th-TH" b="1" dirty="0" smtClean="0"/>
              <a:t>แบบบาง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มีขนาดเล็กเส้นผ่านศูนย์กลาง 0.64 </a:t>
            </a:r>
            <a:r>
              <a:rPr lang="en-US" dirty="0" smtClean="0"/>
              <a:t>cm</a:t>
            </a:r>
            <a:r>
              <a:rPr lang="th-TH" dirty="0" smtClean="0"/>
              <a:t> </a:t>
            </a:r>
          </a:p>
          <a:p>
            <a:r>
              <a:rPr lang="th-TH" dirty="0" smtClean="0"/>
              <a:t>ใช้กับเครือข่ายได้เกือบทุกประเภท</a:t>
            </a:r>
          </a:p>
          <a:p>
            <a:r>
              <a:rPr lang="th-TH" dirty="0" smtClean="0"/>
              <a:t>ส่งสัญญาณได้ไกล 185 เมตร</a:t>
            </a:r>
            <a:endParaRPr lang="en-US" dirty="0" smtClean="0"/>
          </a:p>
          <a:p>
            <a:r>
              <a:rPr lang="th-TH" dirty="0" smtClean="0"/>
              <a:t>นำสัญญาณได้ช้ากว่าแบบหนาแต่ถูกและติดตั้งง่าย</a:t>
            </a:r>
          </a:p>
        </p:txBody>
      </p:sp>
      <p:pic>
        <p:nvPicPr>
          <p:cNvPr id="6" name="Picture 8" descr="Coaxial cable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5857884" y="2071678"/>
            <a:ext cx="2859207" cy="2071702"/>
          </a:xfrm>
          <a:prstGeom prst="rect">
            <a:avLst/>
          </a:prstGeom>
          <a:noFill/>
          <a:ln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4286256"/>
            <a:ext cx="7286676" cy="24426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แถบคลื่นแม่เหล็กไฟฟ้า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แถบคลื่นแม่เหล็กไฟฟ้าเริ่มต้นที่ความถี่ศูนย์</a:t>
            </a:r>
            <a:r>
              <a:rPr lang="th-TH" dirty="0" err="1" smtClean="0"/>
              <a:t>เฮิร์ตซ์</a:t>
            </a:r>
            <a:r>
              <a:rPr lang="th-TH" dirty="0" smtClean="0"/>
              <a:t> (</a:t>
            </a:r>
            <a:r>
              <a:rPr lang="en-US" dirty="0" smtClean="0"/>
              <a:t>Hz) </a:t>
            </a:r>
            <a:r>
              <a:rPr lang="th-TH" dirty="0" smtClean="0"/>
              <a:t>ไปจนถึง 10ยกกำลัง24 </a:t>
            </a:r>
            <a:r>
              <a:rPr lang="en-US" dirty="0" smtClean="0"/>
              <a:t>Hz</a:t>
            </a:r>
            <a:r>
              <a:rPr lang="th-TH" dirty="0" smtClean="0"/>
              <a:t>ความถี่ จะเริ่มจากเสียง มีความถี่ประมาณ 0 - 10 </a:t>
            </a:r>
            <a:r>
              <a:rPr lang="en-US" dirty="0" smtClean="0"/>
              <a:t>kHz </a:t>
            </a:r>
            <a:r>
              <a:rPr lang="th-TH" dirty="0" smtClean="0"/>
              <a:t>โดยการได้ยินเสียงของคนส่วนใหญ่ได้ยินจะอยู่ในช่วงความถี่ประมาณ 3 - 4 </a:t>
            </a:r>
            <a:r>
              <a:rPr lang="en-US" dirty="0" smtClean="0"/>
              <a:t>kHz </a:t>
            </a:r>
            <a:r>
              <a:rPr lang="th-TH" dirty="0" smtClean="0"/>
              <a:t>คลื่นความถี่ที่สูงขึ้นจะเป็นคลื่นวิทยุ(</a:t>
            </a:r>
            <a:r>
              <a:rPr lang="en-US" dirty="0" smtClean="0"/>
              <a:t>Radio Frequency) </a:t>
            </a:r>
            <a:r>
              <a:rPr lang="th-TH" dirty="0" smtClean="0"/>
              <a:t>มีช่วงความถี่ประมาณ500 </a:t>
            </a:r>
            <a:r>
              <a:rPr lang="en-US" dirty="0" smtClean="0"/>
              <a:t>kHZ-300 GHz </a:t>
            </a:r>
            <a:r>
              <a:rPr lang="th-TH" dirty="0" smtClean="0"/>
              <a:t>โดยความถี่ของเครื่องไมโครเวฟที่ใช้ตามบ้านจะอยู่ในช่วงนี้ด้วย </a:t>
            </a:r>
            <a:br>
              <a:rPr lang="th-TH" dirty="0" smtClean="0"/>
            </a:br>
            <a:endParaRPr lang="th-TH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คุณสมบัติของคลื่นแม่เหล็กไฟฟ้า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ความสามารถในการเดินทางผ่านวัตถุของคลื่นแม่เหล็กไฟฟ้าจะแปรผกผันกับความถี่ กล่าวคือความถี่คลื่นยิ่งสูงความสามารถในการเดินทางผ่านวัตถุใดๆยิ่งน้อยลง โดยคุณสมบัติของคลื่นแม่เล็กไฟฟ้ามี 3 ประเภทคือ</a:t>
            </a:r>
          </a:p>
          <a:p>
            <a:pPr lvl="1"/>
            <a:r>
              <a:rPr lang="th-TH" b="1" dirty="0" smtClean="0"/>
              <a:t>ความเปราะบาง</a:t>
            </a:r>
            <a:r>
              <a:rPr lang="en-US" b="1" dirty="0" smtClean="0"/>
              <a:t>(Fragility)</a:t>
            </a:r>
            <a:r>
              <a:rPr lang="th-TH" dirty="0" smtClean="0"/>
              <a:t> เป็นความสามารถในการเดินทางของคลื่นผ่านวัตถุใดๆ</a:t>
            </a:r>
            <a:endParaRPr lang="en-US" b="1" dirty="0" smtClean="0"/>
          </a:p>
          <a:p>
            <a:pPr lvl="1"/>
            <a:r>
              <a:rPr lang="th-TH" b="1" dirty="0" smtClean="0"/>
              <a:t>ทิศทางของการเดินทาง</a:t>
            </a:r>
            <a:r>
              <a:rPr lang="en-US" b="1" dirty="0" smtClean="0"/>
              <a:t>(Directionality) </a:t>
            </a:r>
            <a:r>
              <a:rPr lang="th-TH" dirty="0" smtClean="0"/>
              <a:t>คลื่นแต่ละช่วงความถี่มีคุณสมบัติเกี่ยวกับทิศทางการเดินทางไม่เหมือนกัน คลื่นวิทยุเป็นแบบแผ่กระจายทุกทิศทางยิ่งคลื่นที่มีความถี่สูงทิศทางจะยิ่งแคบลง</a:t>
            </a:r>
            <a:endParaRPr lang="en-US" dirty="0" smtClean="0"/>
          </a:p>
          <a:p>
            <a:pPr lvl="1"/>
            <a:r>
              <a:rPr lang="th-TH" b="1" dirty="0" smtClean="0"/>
              <a:t>ช่องความถี่</a:t>
            </a:r>
            <a:r>
              <a:rPr lang="en-US" b="1" dirty="0" smtClean="0"/>
              <a:t>(Bandwidth) </a:t>
            </a:r>
            <a:r>
              <a:rPr lang="th-TH" dirty="0" smtClean="0"/>
              <a:t>ความกว้างของช่องสัญญาณ ค่าความแตกต่างระหว่างความถี่ต่ำสุดและสูงสุด</a:t>
            </a:r>
            <a:endParaRPr lang="th-TH" b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1" algn="ctr" rtl="0">
              <a:spcBef>
                <a:spcPct val="0"/>
              </a:spcBef>
            </a:pPr>
            <a:r>
              <a:rPr lang="th-TH" sz="4000" b="1" dirty="0" smtClean="0">
                <a:latin typeface="+mj-lt"/>
              </a:rPr>
              <a:t>เทคโนโลยีการสื่อสารไร้สาย</a:t>
            </a:r>
            <a:endParaRPr lang="th-TH" sz="4000" b="1" dirty="0">
              <a:latin typeface="+mj-lt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65760" lvl="1" indent="-256032">
              <a:buClr>
                <a:schemeClr val="accent3"/>
              </a:buClr>
              <a:buFont typeface="Georgia"/>
              <a:buChar char="•"/>
            </a:pPr>
            <a:r>
              <a:rPr lang="th-TH" dirty="0" smtClean="0"/>
              <a:t>เทคโนโลยีการสื่อสารไร้สายแบ่งออกเป็น 4 ประเภท โดยแต่ละประเภทจะใช้ช่วงความถี่ของคลื่นแม่เหล็กไฟฟ้าที่ต่างกัน ดังนี้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th-TH" b="1" dirty="0" smtClean="0"/>
              <a:t>ช่วงครอบคลื่นวิทยุ</a:t>
            </a:r>
            <a:r>
              <a:rPr lang="en-US" b="1" dirty="0" smtClean="0"/>
              <a:t>(Spread Spectrum Radio)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th-TH" b="1" dirty="0" smtClean="0"/>
              <a:t>ช่วงความถี่แคบหรือช่วงความถี่เดี่ยวของคลื่นวิทยุ</a:t>
            </a:r>
            <a:r>
              <a:rPr lang="en-US" b="1" dirty="0" smtClean="0"/>
              <a:t>(Narrowband or </a:t>
            </a:r>
            <a:r>
              <a:rPr lang="en-US" b="1" dirty="0" err="1" smtClean="0"/>
              <a:t>singleband</a:t>
            </a:r>
            <a:r>
              <a:rPr lang="en-US" b="1" dirty="0" smtClean="0"/>
              <a:t> radio)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th-TH" b="1" dirty="0" smtClean="0"/>
              <a:t>อินฟราเรด</a:t>
            </a:r>
            <a:r>
              <a:rPr lang="en-US" b="1" dirty="0" smtClean="0"/>
              <a:t>(Infrared)</a:t>
            </a:r>
          </a:p>
          <a:p>
            <a:pPr marL="630936" lvl="2" indent="-256032">
              <a:buClr>
                <a:schemeClr val="accent3"/>
              </a:buClr>
              <a:buFont typeface="Georgia"/>
              <a:buChar char="•"/>
            </a:pPr>
            <a:r>
              <a:rPr lang="th-TH" b="1" dirty="0" smtClean="0"/>
              <a:t>เลเซอร์</a:t>
            </a:r>
            <a:r>
              <a:rPr lang="en-US" b="1" dirty="0" smtClean="0"/>
              <a:t>(Laser)</a:t>
            </a:r>
            <a:endParaRPr lang="th-TH" b="1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2" algn="ctr" rtl="0">
              <a:spcBef>
                <a:spcPct val="0"/>
              </a:spcBef>
            </a:pPr>
            <a:r>
              <a:rPr lang="th-TH" sz="4000" b="1" dirty="0" smtClean="0">
                <a:latin typeface="+mj-lt"/>
                <a:cs typeface="+mj-cs"/>
              </a:rPr>
              <a:t>ช่วงครอบคลื่นวิทยุ</a:t>
            </a:r>
            <a:r>
              <a:rPr lang="en-US" sz="4000" b="1" dirty="0" smtClean="0">
                <a:latin typeface="+mj-lt"/>
                <a:cs typeface="+mj-cs"/>
              </a:rPr>
              <a:t>(Spread Spectrum Radio)</a:t>
            </a:r>
            <a:endParaRPr lang="th-TH" sz="4000" dirty="0">
              <a:latin typeface="+mj-lt"/>
              <a:cs typeface="+mj-cs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ถูกควบคุมมาตรฐานโดยองค์กร </a:t>
            </a:r>
            <a:r>
              <a:rPr lang="en-US" dirty="0" smtClean="0"/>
              <a:t>FCC</a:t>
            </a:r>
            <a:r>
              <a:rPr lang="th-TH" dirty="0" smtClean="0"/>
              <a:t> </a:t>
            </a:r>
            <a:r>
              <a:rPr lang="en-US" dirty="0" smtClean="0"/>
              <a:t>(Federal Communications Commission) </a:t>
            </a:r>
            <a:r>
              <a:rPr lang="th-TH" dirty="0" smtClean="0"/>
              <a:t>โดยกำหนดความถี่ 902-928 </a:t>
            </a:r>
            <a:r>
              <a:rPr lang="en-US" dirty="0" smtClean="0"/>
              <a:t>MHz </a:t>
            </a:r>
            <a:r>
              <a:rPr lang="th-TH" dirty="0" smtClean="0"/>
              <a:t>2400-2483.5 </a:t>
            </a:r>
            <a:r>
              <a:rPr lang="en-US" dirty="0" smtClean="0"/>
              <a:t>MHz </a:t>
            </a:r>
            <a:r>
              <a:rPr lang="th-TH" dirty="0" smtClean="0"/>
              <a:t>และ5725-5850 </a:t>
            </a:r>
            <a:r>
              <a:rPr lang="en-US" dirty="0" smtClean="0"/>
              <a:t>MHz </a:t>
            </a:r>
            <a:r>
              <a:rPr lang="th-TH" dirty="0" smtClean="0"/>
              <a:t>เพื่อใช้ในงานอุตสาหกรรม วิทยาศาสตร์ และเครื่องกล ช่วงความถี่นี้จึงถูกเรียกว่างช่องสัญญาณ </a:t>
            </a:r>
            <a:r>
              <a:rPr lang="en-US" dirty="0" smtClean="0"/>
              <a:t>ISM (Industrial, Science, Medical)</a:t>
            </a:r>
          </a:p>
          <a:p>
            <a:r>
              <a:rPr lang="th-TH" dirty="0" smtClean="0"/>
              <a:t>ช่วงความถี่นี้ไม่จำเป็นต้องขออนุญาต ไม่มีกี่กำหนดสิทธิ์ ไม่เหมือนช่วงความถี่อื่น เช่น สถานีวิทยุ ที่ต้องของอนุญาตก่อน</a:t>
            </a:r>
            <a:endParaRPr lang="th-TH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ช่วงครอบคลื่นวิทยุ</a:t>
            </a:r>
            <a:r>
              <a:rPr lang="en-US" b="1" dirty="0" smtClean="0"/>
              <a:t>(Spread Spectrum Radio)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dirty="0" smtClean="0"/>
              <a:t>เทคนิคที่ใช้กับการสื่อสารแบบนี้มีอยู่ 2 ประเภทหลักคือ</a:t>
            </a:r>
          </a:p>
          <a:p>
            <a:r>
              <a:rPr lang="en-US" b="1" dirty="0" smtClean="0"/>
              <a:t>Frequency Hopping </a:t>
            </a:r>
            <a:r>
              <a:rPr lang="th-TH" dirty="0" smtClean="0"/>
              <a:t>เป็นวิธีการแบ่ง</a:t>
            </a:r>
            <a:r>
              <a:rPr lang="th-TH" dirty="0" err="1" smtClean="0"/>
              <a:t>แบนด์</a:t>
            </a:r>
            <a:r>
              <a:rPr lang="th-TH" dirty="0" smtClean="0"/>
              <a:t>วิธออกเป็นหลายช่องสัญญาณย่อย ในการส่งข้อมูลจะใช้ทีละช่อง ดังนั้นจึงมีการกระโดดของสัญญาณจากช่องหนึ่งยังอีกช่องตามอัตราการเปลี่ยนช่องสัญญาณซึ่งลำดับเป็นแบบสุ่ม มีข้อดีคือ ช่วยลดผลกระทบจากสัญญาณรบกวน สามารซ้อนพื้นที่อุปกรณ์ส่งสัญญาณได้ สามารถเพิ่มจำนวนสถานีส่งโดยไม่ลดประสิทธิภาพ และปลอดภัย</a:t>
            </a:r>
          </a:p>
          <a:p>
            <a:r>
              <a:rPr lang="en-US" b="1" dirty="0" smtClean="0"/>
              <a:t>Direct Sequence </a:t>
            </a:r>
            <a:r>
              <a:rPr lang="th-TH" dirty="0" smtClean="0"/>
              <a:t>คล้ายกันในเรื่องการแบ่ง</a:t>
            </a:r>
            <a:r>
              <a:rPr lang="th-TH" dirty="0" err="1" smtClean="0"/>
              <a:t>แบนด์</a:t>
            </a:r>
            <a:r>
              <a:rPr lang="th-TH" dirty="0" smtClean="0"/>
              <a:t>วิธและเปลี่ยนช่องสัญญาณแต่การเปลี่ยนช่องสัญญาณจะเป็นไปตามที่กำหนดไว้ ความปลอดภัยจึงลดลง เทคนิคนี้เรียกว่า </a:t>
            </a:r>
            <a:r>
              <a:rPr lang="en-US" dirty="0" smtClean="0"/>
              <a:t>DSSS (Direct Sequence Spread Spectrum) </a:t>
            </a:r>
            <a:r>
              <a:rPr lang="th-TH" dirty="0" smtClean="0"/>
              <a:t>ซึ่งสามารถกู้ข้อมูลได้</a:t>
            </a:r>
            <a:endParaRPr lang="th-TH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คลื่นวิทยุความถี่เดี่ยว</a:t>
            </a:r>
            <a:endParaRPr lang="th-TH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สื่อสารแบบช่องสัญญาณเดียว ใช้ช่วงความถี่ในช่วงไมโครเวฟ ส่วนใหญ่จะใช้กับลิงค์ที่เป็น</a:t>
            </a:r>
            <a:r>
              <a:rPr lang="th-TH" dirty="0" err="1" smtClean="0"/>
              <a:t>แบ็คโบน</a:t>
            </a:r>
            <a:r>
              <a:rPr lang="th-TH" dirty="0" smtClean="0"/>
              <a:t> หรือใช้ระหว่าง</a:t>
            </a:r>
            <a:r>
              <a:rPr lang="th-TH" dirty="0" err="1" smtClean="0"/>
              <a:t>ฮับกับฮับ</a:t>
            </a:r>
            <a:r>
              <a:rPr lang="th-TH" dirty="0" smtClean="0"/>
              <a:t> กำลังส่งอยู่ที่ประมาณ 25 </a:t>
            </a:r>
            <a:r>
              <a:rPr lang="th-TH" dirty="0" err="1" smtClean="0"/>
              <a:t>มิลลิ</a:t>
            </a:r>
            <a:r>
              <a:rPr lang="th-TH" dirty="0" smtClean="0"/>
              <a:t>วัตต์ ซึ่งไม่เป็นอันตรายกับมนุษย์ ส่งสัญญาณได้เต็มที่ 140 ฟุต ถ้ามีสิ่งกีดขวางหรือปัญหาทางสภาพอากาศจะเหลือเพียง 40 ฟุต ด้วย</a:t>
            </a:r>
            <a:r>
              <a:rPr lang="th-TH" dirty="0" err="1" smtClean="0"/>
              <a:t>แบนด์</a:t>
            </a:r>
            <a:r>
              <a:rPr lang="th-TH" dirty="0" smtClean="0"/>
              <a:t>วิธเต็มที่ที่ 15 </a:t>
            </a:r>
            <a:r>
              <a:rPr lang="en-US" dirty="0" smtClean="0"/>
              <a:t>Mbps</a:t>
            </a:r>
            <a:endParaRPr lang="th-TH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อินฟราเรด</a:t>
            </a:r>
            <a:r>
              <a:rPr lang="en-US" b="1" dirty="0" smtClean="0"/>
              <a:t>(Infrared)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มีความถี่ระหว่างไมโครเวฟและแสงมองเห็น เนื่องจากอินฟราเรดถือว่าเป็นแสงจึงไม่สามารถส่งสัญญาณผ่านวัตถุทึบแสงได้ แต่มีความสามารถในการสะท้อน ส่วนใหญ่จะใช้ในอุปกรณ์ทั่วๆไป แต่ยังไม่นิยมในระบบเครือข่ายเพราะข้อจำกัดของแสงนั่นเอง</a:t>
            </a:r>
            <a:endParaRPr lang="th-TH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เลเซอร์</a:t>
            </a:r>
            <a:r>
              <a:rPr lang="en-US" b="1" dirty="0" smtClean="0"/>
              <a:t>(Laser)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การใช้เลเซอร์นั้นเปรียบเสมือนการส่งแบบใยแก้วนำแสงแบบไม่ต้องใช้สาย แต่เนื่องจากเลเซอร์เป็นแสงที่มองเห็น ซึ่งมีปัญหาในการถูกลดทอนสัญญาณได้ง่าย อีกทั้งยังทำอันตรายต่อแก้วตาและระบบประสาทของมนุษย์ได้ ในการใช้งานจะนำมาใช้ส่งข้ามอุปกรณ์ในระยะที่มองเห็นกันได้ที่เรียกว่า </a:t>
            </a:r>
            <a:r>
              <a:rPr lang="th-TH" dirty="0" err="1" smtClean="0"/>
              <a:t>ไลน์ออฟไซต์</a:t>
            </a:r>
            <a:r>
              <a:rPr lang="en-US" dirty="0" smtClean="0"/>
              <a:t>(Line of Sight Device)</a:t>
            </a:r>
            <a:endParaRPr lang="th-TH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สรุปท้ายบท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dirty="0" smtClean="0"/>
              <a:t>บทนี้กล่าวถึงสื่อกลางที่ใช้ส่งข้อมูลในเครือข่าย แบ่งเป็น 2 ประเภทคือ แบบใช้สายและแบบไร้สาย แบบมีสายก็ได้แก่ โค</a:t>
            </a:r>
            <a:r>
              <a:rPr lang="th-TH" dirty="0" err="1" smtClean="0"/>
              <a:t>แอ็กซ์</a:t>
            </a:r>
            <a:r>
              <a:rPr lang="th-TH" dirty="0" smtClean="0"/>
              <a:t> สายคู่บิดเกลียว สายไฟเบอร์ ในปัจจุบันใช้สายคู่บิดเกลียวแทนโค</a:t>
            </a:r>
            <a:r>
              <a:rPr lang="th-TH" dirty="0" err="1" smtClean="0"/>
              <a:t>แอ็กซ์</a:t>
            </a:r>
            <a:r>
              <a:rPr lang="th-TH" dirty="0" smtClean="0"/>
              <a:t> ซึ่งที่นิยมใช้ก็คือสาย</a:t>
            </a:r>
            <a:r>
              <a:rPr lang="en-US" dirty="0" smtClean="0"/>
              <a:t> UTP</a:t>
            </a:r>
            <a:r>
              <a:rPr lang="th-TH" dirty="0" smtClean="0"/>
              <a:t> </a:t>
            </a:r>
            <a:r>
              <a:rPr lang="en-US" dirty="0" smtClean="0"/>
              <a:t>Cat 5e </a:t>
            </a:r>
            <a:r>
              <a:rPr lang="th-TH" dirty="0" smtClean="0"/>
              <a:t>และ </a:t>
            </a:r>
            <a:r>
              <a:rPr lang="en-US" dirty="0" smtClean="0"/>
              <a:t>UTP Cat 6 </a:t>
            </a:r>
            <a:r>
              <a:rPr lang="th-TH" dirty="0" smtClean="0"/>
              <a:t>แต่ติดปัญหาที่ส่งได้ไกลสุดเพียง 100 เมตร จึงนิยมใช้เชื่อมต่อเครื่องเข้ากับอุปกรณ์เครือข่ายในระยะใกล้ๆเท่านั้น  ในส่วนของสายไฟเบอร์เนื่องจากสงสัญญาณแสงจึงไม่ถูกรบกวนจากคลื่นแม่เหล็กไฟฟ้าเหมือนสายอื่นๆ แต่สายและอุปกรณ์ต่างๆมีราคาแพงจึงใช้กับเครือข่าย</a:t>
            </a:r>
            <a:r>
              <a:rPr lang="th-TH" dirty="0" err="1" smtClean="0"/>
              <a:t>แบ็คโบน</a:t>
            </a:r>
            <a:r>
              <a:rPr lang="th-TH" dirty="0" smtClean="0"/>
              <a:t>เป็นหลัก</a:t>
            </a:r>
          </a:p>
          <a:p>
            <a:r>
              <a:rPr lang="th-TH" dirty="0" smtClean="0"/>
              <a:t>นอกจากแบบมีสายก็ยังมีแบบไร้สายที่เรียกว่า </a:t>
            </a:r>
            <a:r>
              <a:rPr lang="en-US" dirty="0" smtClean="0"/>
              <a:t>wireless</a:t>
            </a:r>
            <a:r>
              <a:rPr lang="th-TH" dirty="0" smtClean="0"/>
              <a:t> มีข้อได้เปรียบที่ติดตั้งง่าย</a:t>
            </a:r>
          </a:p>
          <a:p>
            <a:endParaRPr lang="th-TH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th-TH" b="1" dirty="0" smtClean="0"/>
              <a:t>แบบหนา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ค่อนข้างแข็ง มีเส้นผ่านศูนย์กลาง 1.27</a:t>
            </a:r>
            <a:r>
              <a:rPr lang="en-US" dirty="0" smtClean="0"/>
              <a:t> cm</a:t>
            </a:r>
          </a:p>
          <a:p>
            <a:r>
              <a:rPr lang="th-TH" dirty="0" smtClean="0"/>
              <a:t>ใช้บนเครือข่ายอี</a:t>
            </a:r>
            <a:r>
              <a:rPr lang="th-TH" dirty="0" err="1" smtClean="0"/>
              <a:t>เธอร์เน็ตและแบ็คโบน</a:t>
            </a:r>
            <a:r>
              <a:rPr lang="th-TH" dirty="0" smtClean="0"/>
              <a:t>ในสมัยแรกๆ ปัจจุบันใช้ใยแก้วนำแสงแทน</a:t>
            </a:r>
          </a:p>
          <a:p>
            <a:r>
              <a:rPr lang="th-TH" dirty="0" smtClean="0"/>
              <a:t>ส่งสัญญาณได้ไกล 500 เมตร</a:t>
            </a:r>
          </a:p>
          <a:p>
            <a:r>
              <a:rPr lang="th-TH" dirty="0" smtClean="0"/>
              <a:t>นำสัญญาณได้ดีกว่าแบบบางแต่ติดตั้งยากเพราะสายแข็ง</a:t>
            </a:r>
            <a:endParaRPr lang="en-US" dirty="0" smtClean="0"/>
          </a:p>
        </p:txBody>
      </p:sp>
      <p:pic>
        <p:nvPicPr>
          <p:cNvPr id="4" name="Picture 5" descr="F04-06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3500430" y="4429132"/>
            <a:ext cx="5267039" cy="2071702"/>
          </a:xfrm>
          <a:prstGeom prst="rect">
            <a:avLst/>
          </a:prstGeom>
          <a:noFill/>
          <a:ln/>
        </p:spPr>
      </p:pic>
      <p:pic>
        <p:nvPicPr>
          <p:cNvPr id="5" name="Picture 13" descr="10base5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857224" y="4429132"/>
            <a:ext cx="1949837" cy="20717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หัวเชื่อมต่อที่ใช้กับสายโค</a:t>
            </a:r>
            <a:r>
              <a:rPr lang="th-TH" b="1" dirty="0" err="1" smtClean="0"/>
              <a:t>แอ็กซ์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หัวเชื่อมสาย</a:t>
            </a:r>
            <a:r>
              <a:rPr lang="en-US" b="1" dirty="0" smtClean="0"/>
              <a:t> BNC </a:t>
            </a:r>
            <a:r>
              <a:rPr lang="th-TH" dirty="0" smtClean="0"/>
              <a:t>เอาไว้เชื่อมเข้ากับปลายสาย</a:t>
            </a:r>
          </a:p>
          <a:p>
            <a:r>
              <a:rPr lang="th-TH" b="1" dirty="0" smtClean="0"/>
              <a:t>หัวเชื่อมสายรูปตัว</a:t>
            </a:r>
            <a:r>
              <a:rPr lang="en-US" b="1" dirty="0" smtClean="0"/>
              <a:t> T</a:t>
            </a:r>
            <a:r>
              <a:rPr lang="th-TH" b="1" dirty="0" smtClean="0"/>
              <a:t> </a:t>
            </a:r>
            <a:r>
              <a:rPr lang="th-TH" dirty="0" smtClean="0"/>
              <a:t>ใช้เชื่อมสายเข้ากับเน็ตเวิร์คการ์ด</a:t>
            </a:r>
          </a:p>
          <a:p>
            <a:r>
              <a:rPr lang="th-TH" b="1" dirty="0" smtClean="0"/>
              <a:t>หัวเชื่อมสายแบบ </a:t>
            </a:r>
            <a:r>
              <a:rPr lang="en-US" b="1" dirty="0" smtClean="0"/>
              <a:t>Barrel</a:t>
            </a:r>
            <a:r>
              <a:rPr lang="th-TH" b="1" dirty="0" smtClean="0"/>
              <a:t> </a:t>
            </a:r>
            <a:r>
              <a:rPr lang="th-TH" dirty="0" smtClean="0"/>
              <a:t>ใช้เชื่อมต่อเพื่อให้สายสัญญาณยาวขึ้น</a:t>
            </a:r>
          </a:p>
          <a:p>
            <a:r>
              <a:rPr lang="th-TH" b="1" dirty="0" smtClean="0"/>
              <a:t>ตัวสิ้นสุดสัญญาณ </a:t>
            </a:r>
            <a:r>
              <a:rPr lang="th-TH" dirty="0" smtClean="0"/>
              <a:t>ใช้บอกสายว่าเป็นจุดสิ้นสุดสัญญาณเพื่อป้องกันการสะท้อนกลับซึ่งอาจทำให้เครือข่ายล้มเหลว</a:t>
            </a:r>
            <a:endParaRPr lang="th-TH" b="1" dirty="0" smtClean="0"/>
          </a:p>
          <a:p>
            <a:pPr>
              <a:buNone/>
            </a:pPr>
            <a:endParaRPr lang="th-TH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500570"/>
            <a:ext cx="2339219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929198"/>
            <a:ext cx="2143140" cy="1705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 descr="https://encrypted-tbn0.google.com/images?q=tbn:ANd9GcQJ42sOFiwU0TWKQYMber1shUw0KPvzm6AdL_desoSRJtF12fLudg"/>
          <p:cNvPicPr>
            <a:picLocks noChangeAspect="1" noChangeArrowheads="1"/>
          </p:cNvPicPr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>
            <a:off x="6143636" y="5000636"/>
            <a:ext cx="1571636" cy="15716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en-US" b="1" dirty="0" smtClean="0"/>
              <a:t>(</a:t>
            </a:r>
            <a:r>
              <a:rPr lang="th-TH" b="1" dirty="0" smtClean="0"/>
              <a:t>ต่อ</a:t>
            </a:r>
            <a:r>
              <a:rPr lang="en-US" b="1" dirty="0" smtClean="0"/>
              <a:t>)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th-TH" b="1" dirty="0" smtClean="0"/>
              <a:t>ยังแบ่งออกเป็น 2 เกรดแล้วแต่การใช้งาน</a:t>
            </a:r>
            <a:r>
              <a:rPr lang="th-TH" dirty="0" smtClean="0"/>
              <a:t> </a:t>
            </a:r>
          </a:p>
          <a:p>
            <a:r>
              <a:rPr lang="th-TH" dirty="0" smtClean="0"/>
              <a:t>1. </a:t>
            </a:r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th-TH" b="1" dirty="0" smtClean="0"/>
              <a:t>เกรด </a:t>
            </a:r>
            <a:r>
              <a:rPr lang="en-US" b="1" dirty="0" smtClean="0"/>
              <a:t>PVC</a:t>
            </a:r>
            <a:r>
              <a:rPr lang="en-US" dirty="0" smtClean="0"/>
              <a:t> </a:t>
            </a:r>
            <a:r>
              <a:rPr lang="th-TH" dirty="0" smtClean="0"/>
              <a:t>สายประเภทนี้จะใช้พลาสติกเป็นวัสดุห่อหุ้ม เป็นสายชนิดที่ใช้ในสำนักงาน เพราะเป็นสายที่มีความยืดหยุ่นมาก แต่เมื่อติดไฟจะทำให้เกิดแก๊สที่เป็นอันตรายต่อมนุษย์</a:t>
            </a:r>
            <a:br>
              <a:rPr lang="th-TH" dirty="0" smtClean="0"/>
            </a:br>
            <a:r>
              <a:rPr lang="th-TH" dirty="0" smtClean="0"/>
              <a:t>2. </a:t>
            </a:r>
            <a:r>
              <a:rPr lang="th-TH" b="1" dirty="0" smtClean="0"/>
              <a:t>สายโค</a:t>
            </a:r>
            <a:r>
              <a:rPr lang="th-TH" b="1" dirty="0" err="1" smtClean="0"/>
              <a:t>แอ็กซ์</a:t>
            </a:r>
            <a:r>
              <a:rPr lang="th-TH" b="1" dirty="0" smtClean="0"/>
              <a:t>เกรด </a:t>
            </a:r>
            <a:r>
              <a:rPr lang="en-US" b="1" dirty="0" smtClean="0"/>
              <a:t>Plenum</a:t>
            </a:r>
            <a:r>
              <a:rPr lang="en-US" dirty="0" smtClean="0"/>
              <a:t> </a:t>
            </a:r>
            <a:r>
              <a:rPr lang="th-TH" dirty="0" smtClean="0"/>
              <a:t>เป็นสายที่ใช้ติดตั้งเพดาน หรือระหว่างชั้น หรือพื้นที่มีอุณหภูมิต่างจากอุณหภูมิห้อง เพราะเป็นสายที่ทนไฟ และถ้าไฟไหม้สาย แก๊สที่เกิดขึ้นก็ไม่เป็นอันตรายมากนัก</a:t>
            </a:r>
            <a:endParaRPr lang="th-TH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th-TH" b="1" dirty="0" smtClean="0"/>
              <a:t>สายคู่เกลียวบิด</a:t>
            </a:r>
            <a:endParaRPr lang="th-TH" b="1" dirty="0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dirty="0" smtClean="0"/>
              <a:t>สายคู่เกลียวบิด (</a:t>
            </a:r>
            <a:r>
              <a:rPr lang="en-US" dirty="0" smtClean="0"/>
              <a:t>Twisted Pairs) </a:t>
            </a:r>
            <a:r>
              <a:rPr lang="th-TH" dirty="0" smtClean="0"/>
              <a:t>เมื่อก่อนเป็นสายสัญญาณที่ใช้ในระบบโทรศัพท์ แต่ปัจจุบันได้กลายเป็นมาตรฐานสายสัญญาณที่เชื่อมต่อในเครือข่ายท้องถิ่น (</a:t>
            </a:r>
            <a:r>
              <a:rPr lang="en-US" dirty="0" smtClean="0"/>
              <a:t>LAN) </a:t>
            </a:r>
            <a:r>
              <a:rPr lang="th-TH" dirty="0" smtClean="0"/>
              <a:t>สายคู่บิดเกลียวหนึ่งคู่ประกอบด้วยสายทองแดงขนาดเล็ก เส้นผ่านศูนย์กลางประมาณ 0.016-0.035 นิ้ว หุ้มด้วยฉนวนแล้วบิดเป็นเกลียวเป็นคู่ การบิดเป็นเกลียวของสายแต่ละคู่มีจุดประสงค์เพื่อช่วยลดคลื่นแม่เหล็กไฟฟ้า ที่รบกวนซึ่งกันและกัน</a:t>
            </a:r>
          </a:p>
          <a:p>
            <a:r>
              <a:rPr lang="th-TH" dirty="0" smtClean="0"/>
              <a:t>สายคู่เกลียวบิดที่มีขายในท้องตลาดมีหลายประเภทด้วยกัน ซึ่งสายสัญญาณอาจประกอบด้วยสายคู่เกลียวบิดตั้งแต่หนึ่งคู่ไปจนถึง 600 คู่ในสายขนาดใหญ่ สายคู่บิดเกลียวที่ใช้กับเครือข่าย </a:t>
            </a:r>
            <a:r>
              <a:rPr lang="en-US" dirty="0" smtClean="0"/>
              <a:t>LAN </a:t>
            </a:r>
            <a:r>
              <a:rPr lang="th-TH" dirty="0" smtClean="0"/>
              <a:t>จะประกอบด้วย 4 คู่</a:t>
            </a:r>
            <a:endParaRPr lang="th-TH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ในเมือง">
  <a:themeElements>
    <a:clrScheme name="กำหนดเอง 1">
      <a:dk1>
        <a:sysClr val="windowText" lastClr="000000"/>
      </a:dk1>
      <a:lt1>
        <a:srgbClr val="FFFFFF"/>
      </a:lt1>
      <a:dk2>
        <a:srgbClr val="000000"/>
      </a:dk2>
      <a:lt2>
        <a:srgbClr val="FFFFFF"/>
      </a:lt2>
      <a:accent1>
        <a:srgbClr val="000000"/>
      </a:accent1>
      <a:accent2>
        <a:srgbClr val="000000"/>
      </a:accent2>
      <a:accent3>
        <a:srgbClr val="000000"/>
      </a:accent3>
      <a:accent4>
        <a:srgbClr val="000000"/>
      </a:accent4>
      <a:accent5>
        <a:srgbClr val="000000"/>
      </a:accent5>
      <a:accent6>
        <a:srgbClr val="000000"/>
      </a:accent6>
      <a:hlink>
        <a:srgbClr val="000000"/>
      </a:hlink>
      <a:folHlink>
        <a:srgbClr val="000000"/>
      </a:folHlink>
    </a:clrScheme>
    <a:fontScheme name="กำหนดเอง 3">
      <a:majorFont>
        <a:latin typeface="Cordia New"/>
        <a:ea typeface=""/>
        <a:cs typeface="Cordia New"/>
      </a:majorFont>
      <a:minorFont>
        <a:latin typeface="Cordia New"/>
        <a:ea typeface=""/>
        <a:cs typeface="Cordia New"/>
      </a:minorFont>
    </a:fontScheme>
    <a:fmtScheme name="ในเมือง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760</TotalTime>
  <Words>4073</Words>
  <Application>Microsoft Office PowerPoint</Application>
  <PresentationFormat>นำเสนอทางหน้าจอ (4:3)</PresentationFormat>
  <Paragraphs>222</Paragraphs>
  <Slides>58</Slides>
  <Notes>21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58</vt:i4>
      </vt:variant>
    </vt:vector>
  </HeadingPairs>
  <TitlesOfParts>
    <vt:vector size="59" baseType="lpstr">
      <vt:lpstr>ในเมือง</vt:lpstr>
      <vt:lpstr>งานนำเสนอ PowerPoint</vt:lpstr>
      <vt:lpstr>เนื้อหา</vt:lpstr>
      <vt:lpstr>สายโคแอ็กซ์</vt:lpstr>
      <vt:lpstr>สายโคแอ็กซ์(ต่อ)</vt:lpstr>
      <vt:lpstr>สายโคแอ็กซ์แบบบาง</vt:lpstr>
      <vt:lpstr>สายโคแอ็กซ์แบบหนา</vt:lpstr>
      <vt:lpstr>หัวเชื่อมต่อที่ใช้กับสายโคแอ็กซ์</vt:lpstr>
      <vt:lpstr>สายโคแอ็กซ์(ต่อ)</vt:lpstr>
      <vt:lpstr>สายคู่เกลียวบิด</vt:lpstr>
      <vt:lpstr>สายคู่เกลียวบิด(ต่อ)</vt:lpstr>
      <vt:lpstr>Shielded Twisted Pairs (STP)</vt:lpstr>
      <vt:lpstr>Unshielded Twisted Pairs (UTP)</vt:lpstr>
      <vt:lpstr>คุณสมบัติพิเศษของสายคู่บิดเกลียว</vt:lpstr>
      <vt:lpstr>มาตรฐานสายสัญญาณ</vt:lpstr>
      <vt:lpstr>มาตรฐานสถาบันมาตรฐานนานาชาติ </vt:lpstr>
      <vt:lpstr>มาตรฐานสถาบันมาตรฐานนานาชาติ (ต่อ)</vt:lpstr>
      <vt:lpstr>มาตรฐาน TIA/EIA</vt:lpstr>
      <vt:lpstr>มาตรฐาน TIA/EIA(ต่อ)</vt:lpstr>
      <vt:lpstr>มาตรฐาน TIA/EIA 568และ ISO/IEC 11801</vt:lpstr>
      <vt:lpstr>หัวเชื่อมต่อ</vt:lpstr>
      <vt:lpstr>หัวเชื่อมต่อ(ต่อ)</vt:lpstr>
      <vt:lpstr>หัวเชื่อมต่อ(ต่อ)</vt:lpstr>
      <vt:lpstr>การทดสอบสาย UTP</vt:lpstr>
      <vt:lpstr>การทดสอบสาย UTP(ต่อ)</vt:lpstr>
      <vt:lpstr>สายใยแก้วนำแสง</vt:lpstr>
      <vt:lpstr>โครงสร้างของใยแก้วนำแสง</vt:lpstr>
      <vt:lpstr>ประเภทของใยแก้วนำแสง</vt:lpstr>
      <vt:lpstr>Singlemode Fiber Optic (SMF)</vt:lpstr>
      <vt:lpstr>Multimode Fiber Optic (MMF)</vt:lpstr>
      <vt:lpstr>Multimode Fiber Optic (MMF)</vt:lpstr>
      <vt:lpstr>Multimode Fiber Optic (MMF)</vt:lpstr>
      <vt:lpstr>Multimode Fiber Optic (MMF)</vt:lpstr>
      <vt:lpstr>Multimode Fiber Optic (MMF)</vt:lpstr>
      <vt:lpstr>การเชื่อมต่อสายไฟเบอร์</vt:lpstr>
      <vt:lpstr>การเชื่อมต่อเชิงกล (Mechanical Splice)</vt:lpstr>
      <vt:lpstr>การเชื่อมต่อด้วยวิธีหลอมรวม (Fusion Splice)</vt:lpstr>
      <vt:lpstr>หัวเชื่อมต่อ</vt:lpstr>
      <vt:lpstr>หัวเชื่อมต่อแบบ ST</vt:lpstr>
      <vt:lpstr>หัวเชื่อมต่อแบบ FC/PC</vt:lpstr>
      <vt:lpstr>หัวเชื่อมต่อแบบ SC </vt:lpstr>
      <vt:lpstr>หัวเชื่อมต่อแบบ SMF (Small Form Factor)</vt:lpstr>
      <vt:lpstr>การทดสอบสายไฟเบอร์</vt:lpstr>
      <vt:lpstr>การทดสอบการรับส่งข้อมูล</vt:lpstr>
      <vt:lpstr>ค่าการสูญเสียของสัญญาณแสง(Optical Loss Budget)</vt:lpstr>
      <vt:lpstr>ค่าการสูญเสียของสัญญาณแสง(ต่อ)</vt:lpstr>
      <vt:lpstr>OTDR ( Optical Time Domain Reflectometer )</vt:lpstr>
      <vt:lpstr>OTDR ( Optical Time Domain Reflectometer )</vt:lpstr>
      <vt:lpstr>OTDR ( Optical Time Domain Reflectometer )</vt:lpstr>
      <vt:lpstr>สื่อไร้สาย</vt:lpstr>
      <vt:lpstr>แถบคลื่นแม่เหล็กไฟฟ้า</vt:lpstr>
      <vt:lpstr>คุณสมบัติของคลื่นแม่เหล็กไฟฟ้า</vt:lpstr>
      <vt:lpstr>เทคโนโลยีการสื่อสารไร้สาย</vt:lpstr>
      <vt:lpstr>ช่วงครอบคลื่นวิทยุ(Spread Spectrum Radio)</vt:lpstr>
      <vt:lpstr>ช่วงครอบคลื่นวิทยุ(Spread Spectrum Radio)</vt:lpstr>
      <vt:lpstr>คลื่นวิทยุความถี่เดี่ยว</vt:lpstr>
      <vt:lpstr>อินฟราเรด(Infrared)</vt:lpstr>
      <vt:lpstr>เลเซอร์(Laser)</vt:lpstr>
      <vt:lpstr>สรุปท้ายบท</vt:lpstr>
    </vt:vector>
  </TitlesOfParts>
  <Company>sKz Community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4132701 การสื่อสารข้อมูลและเครือข่ายคอมพิวเตอร์ บทที่ 1 พื้นฐานเครือข่ายคอมพิวเตอร์</dc:title>
  <dc:creator>lazeal</dc:creator>
  <cp:lastModifiedBy>user</cp:lastModifiedBy>
  <cp:revision>76</cp:revision>
  <dcterms:created xsi:type="dcterms:W3CDTF">2012-06-10T03:29:07Z</dcterms:created>
  <dcterms:modified xsi:type="dcterms:W3CDTF">2019-07-01T01:31:59Z</dcterms:modified>
</cp:coreProperties>
</file>