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1" r:id="rId16"/>
    <p:sldId id="273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7" r:id="rId26"/>
    <p:sldId id="288" r:id="rId27"/>
    <p:sldId id="289" r:id="rId28"/>
    <p:sldId id="291" r:id="rId29"/>
    <p:sldId id="295" r:id="rId30"/>
    <p:sldId id="292" r:id="rId31"/>
    <p:sldId id="296" r:id="rId32"/>
    <p:sldId id="294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27A5F-CB0F-4CFC-92DB-AB603A22E4DF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D7F3-E309-4EF5-923C-C55A24EDD7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43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C638-5F0E-49FD-9B43-F00E149086C1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C59F-BCCC-42EC-9D31-5DDD0B8789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64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6/17/2019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757386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4132404 </a:t>
            </a:r>
            <a:r>
              <a:rPr lang="th-TH" sz="4400" dirty="0" smtClean="0"/>
              <a:t>การสื่อสารข้อมูลและเครือข่ายคอมพิวเตอร์</a:t>
            </a:r>
            <a:br>
              <a:rPr lang="th-TH" sz="4400" dirty="0" smtClean="0"/>
            </a:br>
            <a:r>
              <a:rPr lang="th-TH" sz="4400" dirty="0" smtClean="0"/>
              <a:t>บทที่ </a:t>
            </a:r>
            <a:r>
              <a:rPr lang="th-TH" dirty="0" smtClean="0"/>
              <a:t>2 สถาปัตยกรรมเครือข่าย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4696" cy="1214446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/>
              <a:t>ผู้สอน	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ชั้นที่ 6 ชั้นนำเสนอ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ทำหน้าที่จัดการรูปแบบของข้อมูลที่รับและส่งผ่านเครือข่ายให้อยู่ในรูปแบบที่เป็นมาตรฐาน เนื่องจากแต่ละเครื่องอาจเข้ารหัสข้อมูลไม่เหมือนกัน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ชั้นที่ 5 ชั้น</a:t>
            </a:r>
            <a:r>
              <a:rPr lang="th-TH" b="1" dirty="0" err="1" smtClean="0"/>
              <a:t>เซสชั่น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ทำหน้าที่ควบคุมการสื่อสารระหว่าง2 ฝั่ง โดยอาศัยการกำหนดช่วงเวลาที่เรียกว่า </a:t>
            </a:r>
            <a:r>
              <a:rPr lang="th-TH" dirty="0" err="1" smtClean="0"/>
              <a:t>เซสชั่น</a:t>
            </a:r>
            <a:r>
              <a:rPr lang="en-US" dirty="0" smtClean="0"/>
              <a:t>(session) </a:t>
            </a:r>
            <a:r>
              <a:rPr lang="th-TH" dirty="0" smtClean="0"/>
              <a:t>เครื่องจะทำการรับส่งข้อมูลกันได้ในขณะที่</a:t>
            </a:r>
            <a:r>
              <a:rPr lang="th-TH" dirty="0" err="1" smtClean="0"/>
              <a:t>เซสชั่น</a:t>
            </a:r>
            <a:r>
              <a:rPr lang="th-TH" dirty="0" smtClean="0"/>
              <a:t>ยังอยู่ นอกเหนือจากการกำหนดช่วงเวลา</a:t>
            </a:r>
          </a:p>
          <a:p>
            <a:r>
              <a:rPr lang="th-TH" dirty="0" smtClean="0"/>
              <a:t>สามารถกำหนดรูปแบบการสื่อสารว่าจะให้ส่งแบบทางเดียวหรือแบบสองทางได้</a:t>
            </a:r>
          </a:p>
          <a:p>
            <a:r>
              <a:rPr lang="th-TH" dirty="0" smtClean="0"/>
              <a:t>ควบคุมจังหวะการรับส่งข้อมูล โดยสามารถกำหนดจุดการถ่ายโอนไฟล์เมื่อเกิดปัญหาเครื่องล้มเหลว จะสามารถถ่ายโอนต่อจากจุดนั้นได้เลย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4 ชั้นเคลื่อนย้ายข้อมูล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รับผิดชอบในการเคลื่อนย้ายข้อมูลระหว่างโปรแกรมที่รับอยู่บนเครื่องของทั้งผู้รับและผู้ส่ง โดยจะทำการเลือกโปรแกรมที่ถูกต้องให้</a:t>
            </a:r>
          </a:p>
          <a:p>
            <a:r>
              <a:rPr lang="th-TH" dirty="0" smtClean="0"/>
              <a:t>ตรวจเช็ค</a:t>
            </a:r>
            <a:r>
              <a:rPr lang="th-TH" dirty="0" err="1" smtClean="0"/>
              <a:t>แพ็กเก็ต</a:t>
            </a:r>
            <a:r>
              <a:rPr lang="th-TH" dirty="0" smtClean="0"/>
              <a:t>ที่สูญหายระหว่างการส่งผ่าน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และทำการส่งซ้ำ</a:t>
            </a:r>
          </a:p>
          <a:p>
            <a:r>
              <a:rPr lang="th-TH" dirty="0" smtClean="0"/>
              <a:t>เรียง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ที่ถูกส่งมาเพราะการเดินทางของ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ไม่ได้ถึงตามลำดับเสมอไป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4 ชั้นเคลื่อนย้ายข้อมูล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โปรโตคอลในชั้นนี้แบ่งเป็น2 ประเภท คือ</a:t>
            </a:r>
          </a:p>
          <a:p>
            <a:pPr lvl="1"/>
            <a:r>
              <a:rPr lang="th-TH" dirty="0" smtClean="0"/>
              <a:t>คอน</a:t>
            </a:r>
            <a:r>
              <a:rPr lang="th-TH" dirty="0" err="1" smtClean="0"/>
              <a:t>เน็ก</a:t>
            </a:r>
            <a:r>
              <a:rPr lang="th-TH" dirty="0" smtClean="0"/>
              <a:t>ชันโอเรียน</a:t>
            </a:r>
            <a:r>
              <a:rPr lang="th-TH" dirty="0" err="1" smtClean="0"/>
              <a:t>เต็ด</a:t>
            </a:r>
            <a:r>
              <a:rPr lang="en-US" dirty="0" smtClean="0"/>
              <a:t>(</a:t>
            </a:r>
            <a:r>
              <a:rPr lang="th-TH" dirty="0" smtClean="0"/>
              <a:t>แบบเชื่อมต่อ</a:t>
            </a:r>
            <a:r>
              <a:rPr lang="en-US" dirty="0" smtClean="0"/>
              <a:t>)</a:t>
            </a:r>
            <a:r>
              <a:rPr lang="th-TH" dirty="0" smtClean="0"/>
              <a:t> ได้แก่ </a:t>
            </a:r>
            <a:r>
              <a:rPr lang="en-US" dirty="0" smtClean="0"/>
              <a:t>TP0 TP1 TP2</a:t>
            </a:r>
            <a:r>
              <a:rPr lang="th-TH" dirty="0" smtClean="0"/>
              <a:t>และ</a:t>
            </a:r>
            <a:r>
              <a:rPr lang="en-US" dirty="0" smtClean="0"/>
              <a:t>TP3</a:t>
            </a:r>
          </a:p>
          <a:p>
            <a:pPr lvl="1"/>
            <a:r>
              <a:rPr lang="th-TH" dirty="0" smtClean="0"/>
              <a:t>คอน</a:t>
            </a:r>
            <a:r>
              <a:rPr lang="th-TH" dirty="0" err="1" smtClean="0"/>
              <a:t>เน็กชันเลสส์</a:t>
            </a:r>
            <a:r>
              <a:rPr lang="en-US" dirty="0" smtClean="0"/>
              <a:t>(</a:t>
            </a:r>
            <a:r>
              <a:rPr lang="th-TH" dirty="0" smtClean="0"/>
              <a:t>แบบไม่เชื่อมต่อ</a:t>
            </a:r>
            <a:r>
              <a:rPr lang="en-US" dirty="0" smtClean="0"/>
              <a:t>)</a:t>
            </a:r>
            <a:r>
              <a:rPr lang="th-TH" dirty="0" smtClean="0"/>
              <a:t> ได้แก่ </a:t>
            </a:r>
            <a:r>
              <a:rPr lang="en-US" dirty="0" smtClean="0"/>
              <a:t>TP4</a:t>
            </a:r>
          </a:p>
          <a:p>
            <a:r>
              <a:rPr lang="th-TH" dirty="0" smtClean="0"/>
              <a:t>หน้าที่ของแต่ละตัวมีดังนี้</a:t>
            </a:r>
          </a:p>
          <a:p>
            <a:pPr lvl="1"/>
            <a:r>
              <a:rPr lang="en-US" dirty="0" smtClean="0"/>
              <a:t>TP0 </a:t>
            </a:r>
            <a:r>
              <a:rPr lang="th-TH" dirty="0" smtClean="0"/>
              <a:t>แบ่งข้อมูลเป็นส่วนย่อย และจัดเรียงลำดับข้อมูล</a:t>
            </a:r>
          </a:p>
          <a:p>
            <a:pPr lvl="1"/>
            <a:r>
              <a:rPr lang="en-US" dirty="0" smtClean="0"/>
              <a:t>TP1 </a:t>
            </a:r>
            <a:r>
              <a:rPr lang="th-TH" dirty="0" smtClean="0"/>
              <a:t>เหมือน </a:t>
            </a:r>
            <a:r>
              <a:rPr lang="en-US" dirty="0" smtClean="0"/>
              <a:t>TP0 </a:t>
            </a:r>
            <a:r>
              <a:rPr lang="th-TH" dirty="0" smtClean="0"/>
              <a:t>แต่กู้ข้อมูลที่ผิดพลาดได้ด้วยการร้องขอใหม่</a:t>
            </a:r>
          </a:p>
          <a:p>
            <a:pPr lvl="1"/>
            <a:r>
              <a:rPr lang="en-US" dirty="0" smtClean="0"/>
              <a:t>TP2 </a:t>
            </a:r>
            <a:r>
              <a:rPr lang="th-TH" dirty="0" smtClean="0"/>
              <a:t>เหมือน</a:t>
            </a:r>
            <a:r>
              <a:rPr lang="en-US" dirty="0" smtClean="0"/>
              <a:t> TP0 </a:t>
            </a:r>
            <a:r>
              <a:rPr lang="th-TH" dirty="0" smtClean="0"/>
              <a:t>แต่สามารถเลือกข้อมูล</a:t>
            </a:r>
            <a:r>
              <a:rPr lang="en-US" dirty="0" smtClean="0"/>
              <a:t>(Multiplex)</a:t>
            </a:r>
            <a:r>
              <a:rPr lang="th-TH" dirty="0" smtClean="0"/>
              <a:t>และกระจายข้อมูล</a:t>
            </a:r>
            <a:r>
              <a:rPr lang="en-US" dirty="0" smtClean="0"/>
              <a:t>(</a:t>
            </a:r>
            <a:r>
              <a:rPr lang="en-US" dirty="0" err="1" smtClean="0"/>
              <a:t>Demultiplex</a:t>
            </a:r>
            <a:r>
              <a:rPr lang="en-US" dirty="0" smtClean="0"/>
              <a:t>)</a:t>
            </a:r>
            <a:r>
              <a:rPr lang="th-TH" dirty="0" smtClean="0"/>
              <a:t>ได้</a:t>
            </a:r>
          </a:p>
          <a:p>
            <a:pPr lvl="1"/>
            <a:r>
              <a:rPr lang="en-US" dirty="0" smtClean="0"/>
              <a:t>TP3 </a:t>
            </a:r>
            <a:r>
              <a:rPr lang="th-TH" dirty="0" smtClean="0"/>
              <a:t>เป็นการเอา </a:t>
            </a:r>
            <a:r>
              <a:rPr lang="en-US" dirty="0" smtClean="0"/>
              <a:t>TP1 </a:t>
            </a:r>
            <a:r>
              <a:rPr lang="th-TH" dirty="0" smtClean="0"/>
              <a:t>และ </a:t>
            </a:r>
            <a:r>
              <a:rPr lang="en-US" dirty="0" smtClean="0"/>
              <a:t>TP2 </a:t>
            </a:r>
            <a:r>
              <a:rPr lang="th-TH" dirty="0" smtClean="0"/>
              <a:t>มารวมกัน</a:t>
            </a:r>
          </a:p>
          <a:p>
            <a:pPr lvl="1"/>
            <a:r>
              <a:rPr lang="en-US" dirty="0" smtClean="0"/>
              <a:t>TP4 </a:t>
            </a:r>
            <a:r>
              <a:rPr lang="th-TH" dirty="0" smtClean="0"/>
              <a:t>เหมือน </a:t>
            </a:r>
            <a:r>
              <a:rPr lang="en-US" dirty="0" smtClean="0"/>
              <a:t>TP3 </a:t>
            </a:r>
            <a:r>
              <a:rPr lang="th-TH" dirty="0" smtClean="0"/>
              <a:t>แต่สามารถให้บริการทั้งแบบเชื่อมต่อและไม่เชื่อมต่อได้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3 ชั้นเครือข่าย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ทำหน้าที่จัดเส้นทางให้กับข้อมูลระหว่างสถานีส่งและรับโดยมีระบบการจัดการที่อยู่ </a:t>
            </a:r>
            <a:r>
              <a:rPr lang="en-US" dirty="0" smtClean="0"/>
              <a:t>(Addressing) </a:t>
            </a:r>
            <a:r>
              <a:rPr lang="th-TH" dirty="0" smtClean="0"/>
              <a:t>แบ่งบริการออกเป็น 2 ประเภท</a:t>
            </a:r>
          </a:p>
          <a:p>
            <a:pPr lvl="1"/>
            <a:r>
              <a:rPr lang="th-TH" dirty="0" smtClean="0"/>
              <a:t>คอน</a:t>
            </a:r>
            <a:r>
              <a:rPr lang="th-TH" dirty="0" err="1" smtClean="0"/>
              <a:t>เน็กชั่นเลสส์</a:t>
            </a:r>
            <a:r>
              <a:rPr lang="th-TH" dirty="0" smtClean="0"/>
              <a:t> ไม่มีการเชื่อมต่อก่อนจึงทำให้มี</a:t>
            </a:r>
            <a:r>
              <a:rPr lang="th-TH" dirty="0" err="1" smtClean="0"/>
              <a:t>โอกาศ</a:t>
            </a:r>
            <a:r>
              <a:rPr lang="th-TH" dirty="0" smtClean="0"/>
              <a:t>ที่ข้อมูลจะไปไม่ถึงปลายทางต้องให้โปรโตคอลในชั้นอื่นๆตรวจสอบความถูกต้องให้</a:t>
            </a:r>
          </a:p>
          <a:p>
            <a:pPr lvl="1"/>
            <a:r>
              <a:rPr lang="th-TH" dirty="0" smtClean="0"/>
              <a:t>คอน</a:t>
            </a:r>
            <a:r>
              <a:rPr lang="th-TH" dirty="0" err="1" smtClean="0"/>
              <a:t>เน็ก</a:t>
            </a:r>
            <a:r>
              <a:rPr lang="th-TH" dirty="0" smtClean="0"/>
              <a:t>ชันโอเรียน</a:t>
            </a:r>
            <a:r>
              <a:rPr lang="th-TH" dirty="0" err="1" smtClean="0"/>
              <a:t>เต็ด</a:t>
            </a:r>
            <a:r>
              <a:rPr lang="th-TH" dirty="0" smtClean="0"/>
              <a:t> มีการเชื่อมต่อและมีการรับรองว่าข้อมูลที่ส่งไปจะถึงปลายทางแน่นอน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2 ชั้นเชื่อมโยงข้อมูล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หน้าที่เหมือนๆชั้นอื่นๆคือรับส่งข้อมูล แต่จะมีการตรวจสอบความถูกต้องของข้อมูลด้วย โดยข้อมูลที่ส่งจะไม่มีข้อผิดพลาด ไม่ว่าจะในกรณีที่ข้อมูลไปไม่ถึงปลายทางหรือข้อมูลบางส่วนเสียหาย โดยข้อมูลชั้นนี้จะอยู่ในรูปแบบเป็น เฟรม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1 ชั้นกายภาพ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ทำหน้าที่เกี่ยวกับการส่งข้อมูลในรูปบิต </a:t>
            </a:r>
            <a:r>
              <a:rPr lang="en-US" dirty="0" smtClean="0"/>
              <a:t>(0 </a:t>
            </a:r>
            <a:r>
              <a:rPr lang="th-TH" dirty="0" smtClean="0"/>
              <a:t>หรือ</a:t>
            </a:r>
            <a:r>
              <a:rPr lang="en-US" dirty="0" smtClean="0"/>
              <a:t> 1) </a:t>
            </a:r>
            <a:r>
              <a:rPr lang="th-TH" dirty="0" smtClean="0"/>
              <a:t>โดยการแปลงข้อมูลจากเฟรมและจัดส่งในรูปแบบของบิตเรียงตามลำดับ โดยจะเห็นว่าชั้นนี้เห็นข้อมูลเป็นเพียงแรงดันไฟฟ้า </a:t>
            </a:r>
            <a:r>
              <a:rPr lang="en-US" dirty="0" smtClean="0"/>
              <a:t>0 </a:t>
            </a:r>
            <a:r>
              <a:rPr lang="th-TH" dirty="0" smtClean="0"/>
              <a:t>หรือ 1 ไม่สนใจความหมายของข้อมูล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TCP/IP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ถูกพัฒนามาแล้วกว่า 20 ปี โดยเริ่มจากโครงการการเชื่อมต่อเครื่องต่างแพลตฟอร์มที่สนับสนุนโดยกระทรวงกลาโหมสหรัฐฯ มีการจัดรูปแบบที่ต่างจาก </a:t>
            </a:r>
            <a:r>
              <a:rPr lang="en-US" dirty="0" smtClean="0"/>
              <a:t>OSI</a:t>
            </a:r>
            <a:r>
              <a:rPr lang="th-TH" dirty="0" smtClean="0"/>
              <a:t> เล็กน้อย เนื่องจากส่วนใหญ่จะเน้นไปทางการเชื่อมต่อระหว่างระบบที่ต่างกันเป็นหลัก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38"/>
            <a:ext cx="4929222" cy="320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TCP/IP</a:t>
            </a:r>
            <a:r>
              <a:rPr lang="th-TH" b="1" dirty="0" smtClean="0"/>
              <a:t> 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จากภาพเปรียบเทียบจะเห็นว่า</a:t>
            </a:r>
            <a:r>
              <a:rPr lang="en-US" dirty="0" smtClean="0"/>
              <a:t> TCP/IP </a:t>
            </a:r>
            <a:r>
              <a:rPr lang="th-TH" dirty="0" smtClean="0"/>
              <a:t>แบ่งเป็น 4 ชั้น แต่สามารถทำงานเพื่อเชื่อมโยงการติดต่อสื่อสารต่างระบบได้ ชั้นต่างๆของ</a:t>
            </a:r>
            <a:r>
              <a:rPr lang="en-US" dirty="0" smtClean="0"/>
              <a:t>TCP/IP </a:t>
            </a:r>
            <a:r>
              <a:rPr lang="th-TH" dirty="0" smtClean="0"/>
              <a:t>มีดังนี้</a:t>
            </a:r>
          </a:p>
          <a:p>
            <a:pPr lvl="1"/>
            <a:r>
              <a:rPr lang="th-TH" dirty="0" smtClean="0"/>
              <a:t>ชั้นที่ 4 ชั้นประยุกต์ </a:t>
            </a:r>
            <a:r>
              <a:rPr lang="en-US" dirty="0" smtClean="0"/>
              <a:t>(Application Layer)</a:t>
            </a:r>
            <a:endParaRPr lang="th-TH" dirty="0" smtClean="0"/>
          </a:p>
          <a:p>
            <a:pPr lvl="1"/>
            <a:r>
              <a:rPr lang="th-TH" dirty="0" smtClean="0"/>
              <a:t>ชั้นที่ 3 ชั้นเชื่อมต่อระหว่างโฮส</a:t>
            </a:r>
            <a:r>
              <a:rPr lang="en-US" dirty="0" smtClean="0"/>
              <a:t>(Host-to-Host Layer)</a:t>
            </a:r>
          </a:p>
          <a:p>
            <a:pPr lvl="1"/>
            <a:r>
              <a:rPr lang="th-TH" dirty="0" smtClean="0"/>
              <a:t>ชั้นที่ 2 </a:t>
            </a:r>
            <a:r>
              <a:rPr lang="th-TH" smtClean="0"/>
              <a:t>ชั้นอินเทอร์เน็ต</a:t>
            </a:r>
            <a:r>
              <a:rPr lang="en-US" dirty="0" smtClean="0"/>
              <a:t>(Internet Layer)</a:t>
            </a:r>
          </a:p>
          <a:p>
            <a:pPr lvl="1"/>
            <a:r>
              <a:rPr lang="th-TH" dirty="0" smtClean="0"/>
              <a:t>ชั้นที่ 1 ชั้นเข้าถึงเครือข่าย</a:t>
            </a:r>
            <a:r>
              <a:rPr lang="en-US" dirty="0" smtClean="0"/>
              <a:t>(Network Access)</a:t>
            </a:r>
            <a:endParaRPr lang="th-TH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4 ชั้นประยุกต์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การทำงานของโปรโตคอลบนชั้นนี้จะเกี่ยวกับการเข้าใช้ทรัพยากรระยะไกล และการแชร์ทรัพยากร โปรโตคอลบนชั้นนี้ได้แก่</a:t>
            </a:r>
          </a:p>
          <a:p>
            <a:pPr lvl="1"/>
            <a:r>
              <a:rPr lang="en-US" dirty="0" smtClean="0"/>
              <a:t>HTTP </a:t>
            </a:r>
            <a:r>
              <a:rPr lang="th-TH" dirty="0" smtClean="0"/>
              <a:t>ใช้ส่งไฟล์และเว็บ</a:t>
            </a:r>
            <a:r>
              <a:rPr lang="th-TH" dirty="0" err="1" smtClean="0"/>
              <a:t>เพจระหว่าง</a:t>
            </a:r>
            <a:r>
              <a:rPr lang="th-TH" dirty="0" smtClean="0"/>
              <a:t>เว็บบราวเซอร์และเว็บเซิร์ฟเวอร์</a:t>
            </a:r>
          </a:p>
          <a:p>
            <a:pPr lvl="1"/>
            <a:r>
              <a:rPr lang="en-US" dirty="0" smtClean="0"/>
              <a:t>SMTP</a:t>
            </a:r>
            <a:r>
              <a:rPr lang="th-TH" dirty="0" smtClean="0"/>
              <a:t> ใช้สำหรับการรับส่งอี</a:t>
            </a:r>
            <a:r>
              <a:rPr lang="th-TH" dirty="0" err="1" smtClean="0"/>
              <a:t>เมล</a:t>
            </a:r>
            <a:r>
              <a:rPr lang="th-TH" dirty="0" smtClean="0"/>
              <a:t>ระหว่าง</a:t>
            </a:r>
            <a:r>
              <a:rPr lang="th-TH" dirty="0" err="1" smtClean="0"/>
              <a:t>เมล</a:t>
            </a:r>
            <a:r>
              <a:rPr lang="th-TH" dirty="0" smtClean="0"/>
              <a:t>เซิร์ฟเวอร์</a:t>
            </a:r>
          </a:p>
          <a:p>
            <a:pPr lvl="1"/>
            <a:r>
              <a:rPr lang="en-US" dirty="0" smtClean="0"/>
              <a:t>POP </a:t>
            </a:r>
            <a:r>
              <a:rPr lang="th-TH" dirty="0" smtClean="0"/>
              <a:t>ใช้ในการดาวน์โหลดอี</a:t>
            </a:r>
            <a:r>
              <a:rPr lang="th-TH" dirty="0" err="1" smtClean="0"/>
              <a:t>เมลจากเมล</a:t>
            </a:r>
            <a:r>
              <a:rPr lang="th-TH" dirty="0" smtClean="0"/>
              <a:t>เซิร์ฟเวอร์</a:t>
            </a:r>
          </a:p>
          <a:p>
            <a:pPr lvl="1"/>
            <a:r>
              <a:rPr lang="en-US" dirty="0" smtClean="0"/>
              <a:t>FTP </a:t>
            </a:r>
            <a:r>
              <a:rPr lang="th-TH" dirty="0" smtClean="0"/>
              <a:t>ใช้ถ่ายโอนไฟล์ระหว่าง</a:t>
            </a:r>
            <a:r>
              <a:rPr lang="th-TH" dirty="0" err="1" smtClean="0"/>
              <a:t>โฮสต์</a:t>
            </a:r>
            <a:endParaRPr lang="th-TH" dirty="0" smtClean="0"/>
          </a:p>
          <a:p>
            <a:pPr lvl="1"/>
            <a:r>
              <a:rPr lang="en-US" dirty="0" smtClean="0"/>
              <a:t>Telnet </a:t>
            </a:r>
            <a:r>
              <a:rPr lang="th-TH" dirty="0" smtClean="0"/>
              <a:t>ใช้ล๊อกอินระหว่าง</a:t>
            </a:r>
            <a:r>
              <a:rPr lang="th-TH" dirty="0" err="1" smtClean="0"/>
              <a:t>โฮสต์</a:t>
            </a:r>
            <a:r>
              <a:rPr lang="th-TH" dirty="0" smtClean="0"/>
              <a:t>ระยะไกล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โปรโตคอลคืออะไร</a:t>
            </a:r>
          </a:p>
          <a:p>
            <a:r>
              <a:rPr lang="en-US" dirty="0" smtClean="0"/>
              <a:t>OSI Model</a:t>
            </a:r>
            <a:endParaRPr lang="th-TH" dirty="0" smtClean="0"/>
          </a:p>
          <a:p>
            <a:r>
              <a:rPr lang="th-TH" dirty="0" smtClean="0"/>
              <a:t>โปรโตคอล </a:t>
            </a:r>
            <a:r>
              <a:rPr lang="en-US" dirty="0" smtClean="0"/>
              <a:t>TCP/IP</a:t>
            </a:r>
            <a:endParaRPr lang="th-TH" dirty="0" smtClean="0"/>
          </a:p>
          <a:p>
            <a:r>
              <a:rPr lang="th-TH" dirty="0" smtClean="0"/>
              <a:t>โปรโตคอล </a:t>
            </a:r>
            <a:r>
              <a:rPr lang="en-US" dirty="0" smtClean="0"/>
              <a:t>IPX/SPX</a:t>
            </a:r>
            <a:endParaRPr lang="th-TH" dirty="0" smtClean="0"/>
          </a:p>
          <a:p>
            <a:r>
              <a:rPr lang="th-TH" dirty="0" smtClean="0"/>
              <a:t>โปรโตคอล </a:t>
            </a:r>
            <a:r>
              <a:rPr lang="en-US" dirty="0" smtClean="0"/>
              <a:t>AppleTalk</a:t>
            </a:r>
            <a:endParaRPr lang="th-TH" dirty="0" smtClean="0"/>
          </a:p>
          <a:p>
            <a:r>
              <a:rPr lang="th-TH" dirty="0" smtClean="0"/>
              <a:t>โปรโตคอล </a:t>
            </a:r>
            <a:r>
              <a:rPr lang="en-US" dirty="0" smtClean="0"/>
              <a:t>NetBEUI</a:t>
            </a:r>
            <a:endParaRPr lang="th-TH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3 ชั้นเชื่อมต่อระหว่าง</a:t>
            </a:r>
            <a:r>
              <a:rPr lang="th-TH" b="1" dirty="0" err="1" smtClean="0"/>
              <a:t>โฮสต์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การทำงานของโปรโตคอลบนชั้นนี้คล้ายกับชั้น</a:t>
            </a:r>
            <a:r>
              <a:rPr lang="th-TH" dirty="0" err="1" smtClean="0"/>
              <a:t>เซสชั่น</a:t>
            </a:r>
            <a:r>
              <a:rPr lang="th-TH" dirty="0" smtClean="0"/>
              <a:t>และชั้นเคลื่อนย้ายของ </a:t>
            </a:r>
            <a:r>
              <a:rPr lang="en-US" dirty="0" smtClean="0"/>
              <a:t>OSI</a:t>
            </a:r>
            <a:r>
              <a:rPr lang="th-TH" dirty="0" smtClean="0"/>
              <a:t> มี่โปรโตคอลหลักๆอยู่ 2 ตัวคือ</a:t>
            </a:r>
          </a:p>
          <a:p>
            <a:pPr lvl="1"/>
            <a:r>
              <a:rPr lang="en-US" dirty="0" smtClean="0"/>
              <a:t>TCP </a:t>
            </a:r>
            <a:r>
              <a:rPr lang="th-TH" dirty="0" smtClean="0"/>
              <a:t>ติดต่อกันแบบมีการเชื่อมต่อก่อน</a:t>
            </a:r>
          </a:p>
          <a:p>
            <a:pPr lvl="1"/>
            <a:r>
              <a:rPr lang="en-US" dirty="0" smtClean="0"/>
              <a:t>UDP </a:t>
            </a:r>
            <a:r>
              <a:rPr lang="th-TH" dirty="0" smtClean="0"/>
              <a:t>ไม่มีการเชื่อมต่อก่อน จะส่งเร็วกว่าแต่ไม่มีการรับรองว่าข้อมูลจะถึงหรือไม่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2 ชั้นอินเทอร์เน็ต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การทำงานของโปรโตคอลบนชั้นนี้คล้ายกับชั้นเครือข่ายของ </a:t>
            </a:r>
            <a:r>
              <a:rPr lang="en-US" dirty="0" smtClean="0"/>
              <a:t>OSI</a:t>
            </a:r>
            <a:r>
              <a:rPr lang="th-TH" dirty="0" smtClean="0"/>
              <a:t> ทำหน้าที่ส่งข้อมูลผ่านเครือข่ายต่างๆตามเส้นทางไปยังจุดหมาย ซึ่งข้อมูลจะอยู่ในรูป</a:t>
            </a:r>
            <a:r>
              <a:rPr lang="th-TH" dirty="0" err="1" smtClean="0"/>
              <a:t>แพ็กเก็ต</a:t>
            </a:r>
            <a:r>
              <a:rPr lang="th-TH" dirty="0" smtClean="0"/>
              <a:t> โปรโตคอลบนชั้นนี้ก็ได้แก่</a:t>
            </a:r>
          </a:p>
          <a:p>
            <a:pPr lvl="1"/>
            <a:r>
              <a:rPr lang="en-US" dirty="0" smtClean="0"/>
              <a:t>IP </a:t>
            </a:r>
            <a:r>
              <a:rPr lang="th-TH" dirty="0" smtClean="0"/>
              <a:t>ทำหน้าที่ในการกำหนดที่อยู่ของ</a:t>
            </a:r>
            <a:r>
              <a:rPr lang="th-TH" dirty="0" err="1" smtClean="0"/>
              <a:t>โหนด</a:t>
            </a:r>
            <a:r>
              <a:rPr lang="th-TH" dirty="0" smtClean="0"/>
              <a:t>หรือโฮสบนเครือข่าย</a:t>
            </a:r>
          </a:p>
          <a:p>
            <a:pPr lvl="1"/>
            <a:r>
              <a:rPr lang="en-US" dirty="0" smtClean="0"/>
              <a:t>ICMP</a:t>
            </a:r>
            <a:r>
              <a:rPr lang="th-TH" dirty="0" smtClean="0"/>
              <a:t> รายงานข้อผิดพลาดระหว่างการส่ง</a:t>
            </a:r>
          </a:p>
          <a:p>
            <a:pPr lvl="1"/>
            <a:r>
              <a:rPr lang="en-US" dirty="0" smtClean="0"/>
              <a:t>IGMP</a:t>
            </a:r>
            <a:r>
              <a:rPr lang="th-TH" dirty="0" smtClean="0"/>
              <a:t> รายงาน</a:t>
            </a:r>
            <a:r>
              <a:rPr lang="th-TH" dirty="0" err="1" smtClean="0"/>
              <a:t>โฮสต์</a:t>
            </a:r>
            <a:r>
              <a:rPr lang="th-TH" dirty="0" smtClean="0"/>
              <a:t>ที่เป็นสมาชิกใน</a:t>
            </a:r>
            <a:r>
              <a:rPr lang="th-TH" dirty="0" err="1" smtClean="0"/>
              <a:t>กลุ่มมัล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endParaRPr lang="th-TH" dirty="0" smtClean="0"/>
          </a:p>
          <a:p>
            <a:pPr lvl="1"/>
            <a:r>
              <a:rPr lang="en-US" dirty="0" smtClean="0"/>
              <a:t>ARP </a:t>
            </a:r>
            <a:r>
              <a:rPr lang="th-TH" dirty="0" smtClean="0"/>
              <a:t>ใช้แปลง หมายเลข</a:t>
            </a:r>
            <a:r>
              <a:rPr lang="en-US" dirty="0" smtClean="0"/>
              <a:t>IP </a:t>
            </a:r>
            <a:r>
              <a:rPr lang="th-TH" dirty="0" smtClean="0"/>
              <a:t>ให้เป็น</a:t>
            </a:r>
            <a:r>
              <a:rPr lang="en-US" dirty="0" smtClean="0"/>
              <a:t> Mac Address</a:t>
            </a:r>
          </a:p>
          <a:p>
            <a:pPr lvl="1"/>
            <a:r>
              <a:rPr lang="en-US" dirty="0" smtClean="0"/>
              <a:t>RARP </a:t>
            </a:r>
            <a:r>
              <a:rPr lang="th-TH" dirty="0" smtClean="0"/>
              <a:t>ใช้แปลง หมายเลข</a:t>
            </a:r>
            <a:r>
              <a:rPr lang="en-US" dirty="0" smtClean="0"/>
              <a:t>Mac Address </a:t>
            </a:r>
            <a:r>
              <a:rPr lang="th-TH" dirty="0" smtClean="0"/>
              <a:t>ให้เป็น</a:t>
            </a:r>
            <a:r>
              <a:rPr lang="en-US" dirty="0" smtClean="0"/>
              <a:t> IP</a:t>
            </a:r>
            <a:endParaRPr lang="th-TH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1 ชั้นเข้าถึงเครือข่าย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ตามปกติ</a:t>
            </a:r>
            <a:r>
              <a:rPr lang="en-US" dirty="0" smtClean="0"/>
              <a:t> TCP/IP </a:t>
            </a:r>
            <a:r>
              <a:rPr lang="th-TH" dirty="0" smtClean="0"/>
              <a:t>ไม่ได้มีการกำหนดมาตรฐานในการเข้าถึง แต่ก็มีการปรับเพื่อให้สามารถส่งผ่านเน็ตเวิร์คประเภทต่างๆได้ หลักๆ ที่ใช้งานก็คือบน อี</a:t>
            </a:r>
            <a:r>
              <a:rPr lang="th-TH" dirty="0" err="1" smtClean="0"/>
              <a:t>เธอร์เน็ต</a:t>
            </a:r>
            <a:endParaRPr lang="th-TH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</a:t>
            </a:r>
            <a:r>
              <a:rPr lang="en-US" b="1" dirty="0" smtClean="0"/>
              <a:t> IPX/SPX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ใช้งานมากบนอี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ในช่วงเริ่มแรกหลักการทำงานคล้ายๆกับ </a:t>
            </a:r>
            <a:r>
              <a:rPr lang="en-US" dirty="0" smtClean="0"/>
              <a:t>TCP/IP </a:t>
            </a:r>
            <a:r>
              <a:rPr lang="th-TH" dirty="0" smtClean="0"/>
              <a:t>โดย </a:t>
            </a:r>
            <a:r>
              <a:rPr lang="en-US" dirty="0" smtClean="0"/>
              <a:t>IPX </a:t>
            </a:r>
            <a:r>
              <a:rPr lang="th-TH" dirty="0" smtClean="0"/>
              <a:t>ทำหน้าที่เหมือน </a:t>
            </a:r>
            <a:r>
              <a:rPr lang="en-US" dirty="0" smtClean="0"/>
              <a:t>IP</a:t>
            </a:r>
            <a:r>
              <a:rPr lang="th-TH" dirty="0" smtClean="0"/>
              <a:t> และ </a:t>
            </a:r>
            <a:r>
              <a:rPr lang="en-US" dirty="0" smtClean="0"/>
              <a:t>SPX </a:t>
            </a:r>
            <a:r>
              <a:rPr lang="th-TH" dirty="0" smtClean="0"/>
              <a:t>ทำหน้าที่เหมือน </a:t>
            </a:r>
            <a:r>
              <a:rPr lang="en-US" dirty="0" smtClean="0"/>
              <a:t>TCP</a:t>
            </a:r>
            <a:r>
              <a:rPr lang="th-TH" dirty="0" smtClean="0"/>
              <a:t>  แบ่งเป็น </a:t>
            </a:r>
            <a:r>
              <a:rPr lang="en-US" dirty="0" smtClean="0"/>
              <a:t> </a:t>
            </a:r>
            <a:r>
              <a:rPr lang="th-TH" dirty="0" smtClean="0"/>
              <a:t>3 ชั้น</a:t>
            </a:r>
          </a:p>
          <a:p>
            <a:pPr lvl="1"/>
            <a:r>
              <a:rPr lang="th-TH" dirty="0" smtClean="0"/>
              <a:t>ชั้นที่ 3 ชั้นประยุกต์</a:t>
            </a:r>
          </a:p>
          <a:p>
            <a:pPr lvl="1"/>
            <a:r>
              <a:rPr lang="th-TH" dirty="0" smtClean="0"/>
              <a:t>ชั้นที่ 2 ชั้นอินเทอร์เน็ต</a:t>
            </a:r>
          </a:p>
          <a:p>
            <a:pPr lvl="1"/>
            <a:r>
              <a:rPr lang="th-TH" dirty="0" smtClean="0"/>
              <a:t>ชั้นที่ 1 ชั้นเชื่อมโยงข้อมูล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09"/>
            <a:ext cx="4500594" cy="35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3 ชั้นประยุกต์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เทียบเท่าชั้นประยุกต์ ชั้นนำเสนอ และชั้น</a:t>
            </a:r>
            <a:r>
              <a:rPr lang="th-TH" dirty="0" err="1" smtClean="0"/>
              <a:t>เซสชั่น</a:t>
            </a:r>
            <a:r>
              <a:rPr lang="th-TH" dirty="0" smtClean="0"/>
              <a:t>ของ </a:t>
            </a:r>
            <a:r>
              <a:rPr lang="en-US" dirty="0" smtClean="0"/>
              <a:t>OSI</a:t>
            </a:r>
            <a:r>
              <a:rPr lang="th-TH" dirty="0" smtClean="0"/>
              <a:t> โปรโตคอลบ้างตัวยังมีฟังก์ชั่นที่ครอบคลุมไปถึงชั้นเคลื่อนย้ายข้อมูลและชั้นเครือข่ายด้วย โปรโตคอลหลักๆ ก็ได้แก่</a:t>
            </a:r>
          </a:p>
          <a:p>
            <a:pPr lvl="1"/>
            <a:r>
              <a:rPr lang="en-US" dirty="0" smtClean="0"/>
              <a:t>NCP </a:t>
            </a:r>
            <a:r>
              <a:rPr lang="th-TH" dirty="0" smtClean="0"/>
              <a:t>ใช้ในการพิมพ์ แชร์ไฟล์ อี</a:t>
            </a:r>
            <a:r>
              <a:rPr lang="th-TH" dirty="0" err="1" smtClean="0"/>
              <a:t>เมล</a:t>
            </a:r>
            <a:r>
              <a:rPr lang="th-TH" dirty="0" smtClean="0"/>
              <a:t> และเข้าใช้</a:t>
            </a:r>
            <a:r>
              <a:rPr lang="th-TH" dirty="0" err="1" smtClean="0"/>
              <a:t>ไดเร็ค</a:t>
            </a:r>
            <a:r>
              <a:rPr lang="th-TH" dirty="0" smtClean="0"/>
              <a:t>ทอรี่</a:t>
            </a:r>
          </a:p>
          <a:p>
            <a:pPr lvl="1"/>
            <a:r>
              <a:rPr lang="en-US" dirty="0" smtClean="0"/>
              <a:t>RIP</a:t>
            </a:r>
            <a:r>
              <a:rPr lang="th-TH" dirty="0" smtClean="0"/>
              <a:t> ใช้จัดการเส้นทางข้อมูลในเครือข่าย</a:t>
            </a:r>
          </a:p>
          <a:p>
            <a:pPr lvl="1"/>
            <a:r>
              <a:rPr lang="en-US" dirty="0" smtClean="0"/>
              <a:t>SAP</a:t>
            </a:r>
            <a:r>
              <a:rPr lang="th-TH" dirty="0" smtClean="0"/>
              <a:t> ใช้แพร่กระจายข้อมูลสถานภาพการให้บริการเซิร์ฟเวอร์ทั้งเครือข่าย</a:t>
            </a:r>
          </a:p>
          <a:p>
            <a:pPr lvl="1"/>
            <a:r>
              <a:rPr lang="en-US" dirty="0" smtClean="0"/>
              <a:t>NLSP </a:t>
            </a:r>
            <a:r>
              <a:rPr lang="th-TH" dirty="0" smtClean="0"/>
              <a:t> ทำงานได้เหมือนการนำเอา</a:t>
            </a:r>
            <a:r>
              <a:rPr lang="en-US" dirty="0" smtClean="0"/>
              <a:t> RIP </a:t>
            </a:r>
            <a:r>
              <a:rPr lang="th-TH" dirty="0" smtClean="0"/>
              <a:t>และ </a:t>
            </a:r>
            <a:r>
              <a:rPr lang="en-US" dirty="0" smtClean="0"/>
              <a:t>SAP </a:t>
            </a:r>
            <a:r>
              <a:rPr lang="th-TH" dirty="0" smtClean="0"/>
              <a:t>มารวมกัน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2 ชั้นอินเทอร์เน็ต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เทียบเท่าชั้นเครือข่ายและชั้นเคลื่อนย้ายของ </a:t>
            </a:r>
            <a:r>
              <a:rPr lang="en-US" dirty="0" smtClean="0"/>
              <a:t>OSI</a:t>
            </a:r>
            <a:r>
              <a:rPr lang="th-TH" dirty="0" smtClean="0"/>
              <a:t> โปรโตคอลหลักๆ ก็ได้แก่</a:t>
            </a:r>
          </a:p>
          <a:p>
            <a:pPr lvl="1"/>
            <a:r>
              <a:rPr lang="en-US" dirty="0" smtClean="0"/>
              <a:t>SPX </a:t>
            </a:r>
            <a:r>
              <a:rPr lang="th-TH" dirty="0" smtClean="0"/>
              <a:t>ใช้รับส่งข้อมูลระหว่างไคล</a:t>
            </a:r>
            <a:r>
              <a:rPr lang="th-TH" dirty="0" err="1" smtClean="0"/>
              <a:t>เอนท์</a:t>
            </a:r>
            <a:r>
              <a:rPr lang="th-TH" dirty="0" smtClean="0"/>
              <a:t>และเซิร์ฟเวอร์</a:t>
            </a:r>
          </a:p>
          <a:p>
            <a:pPr lvl="1"/>
            <a:r>
              <a:rPr lang="en-US" dirty="0" smtClean="0"/>
              <a:t>IPX</a:t>
            </a:r>
            <a:r>
              <a:rPr lang="th-TH" dirty="0" smtClean="0"/>
              <a:t> ใช้เตรียม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ของโปรโตคอลต่างๆ เพื่อส่งผ่านเครือข่ายโดยการติดส่วนหัวที่เรียกว่า ไอพี</a:t>
            </a:r>
            <a:r>
              <a:rPr lang="th-TH" dirty="0" err="1" smtClean="0"/>
              <a:t>เอ็กส์ดาต้า</a:t>
            </a:r>
            <a:r>
              <a:rPr lang="th-TH" dirty="0" smtClean="0"/>
              <a:t>แกรม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ชั้นที่ 1 ชั้นเชื่อมโยงข้อมูล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เทียบเท่าชั้น</a:t>
            </a:r>
            <a:r>
              <a:rPr lang="th-TH" dirty="0" err="1" smtClean="0"/>
              <a:t>ดาต้า</a:t>
            </a:r>
            <a:r>
              <a:rPr lang="th-TH" dirty="0" smtClean="0"/>
              <a:t>ลิงค์ของ </a:t>
            </a:r>
            <a:r>
              <a:rPr lang="en-US" dirty="0" smtClean="0"/>
              <a:t>OSI </a:t>
            </a:r>
            <a:r>
              <a:rPr lang="th-TH" dirty="0" smtClean="0"/>
              <a:t>คือเชื่อมโยงและรับส่งข้อมูล  ซึ่งสาเหตุที่</a:t>
            </a:r>
            <a:r>
              <a:rPr lang="en-US" dirty="0" smtClean="0"/>
              <a:t>IPX/SPX </a:t>
            </a:r>
            <a:r>
              <a:rPr lang="th-TH" dirty="0" smtClean="0"/>
              <a:t>ไม่เป็นที่นิยมเพราะมีโปรโตคอลอื่นๆสามารถใช้งานได้โดยไม่เสียค่าลิขสิทธิ์ และยังติดปัญหาในการทำให้ </a:t>
            </a:r>
            <a:r>
              <a:rPr lang="en-US" dirty="0" smtClean="0"/>
              <a:t>IPX </a:t>
            </a:r>
            <a:r>
              <a:rPr lang="th-TH" dirty="0" smtClean="0"/>
              <a:t>สามารถเชื่อมต่อกับ</a:t>
            </a:r>
            <a:r>
              <a:rPr lang="en-US" dirty="0" smtClean="0"/>
              <a:t> IPV6</a:t>
            </a:r>
            <a:r>
              <a:rPr lang="th-TH" dirty="0" smtClean="0"/>
              <a:t> ได้ จึงได้ติดต่อกับองค์กรที่พัฒนา </a:t>
            </a:r>
            <a:r>
              <a:rPr lang="en-US" dirty="0" smtClean="0"/>
              <a:t>IPV6 </a:t>
            </a:r>
            <a:r>
              <a:rPr lang="th-TH" dirty="0" smtClean="0"/>
              <a:t>ให้</a:t>
            </a:r>
            <a:r>
              <a:rPr lang="en-US" dirty="0" smtClean="0"/>
              <a:t>IPX </a:t>
            </a:r>
            <a:r>
              <a:rPr lang="th-TH" dirty="0" smtClean="0"/>
              <a:t>สามารถเชื่อมโยงได้ด้วย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AppleTalk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เป็นโปรโตคอลที่พัฒนาขึ้นมาโดยบริษัท</a:t>
            </a:r>
            <a:r>
              <a:rPr lang="th-TH" dirty="0" err="1" smtClean="0"/>
              <a:t>แอปเปิ้ล</a:t>
            </a:r>
            <a:r>
              <a:rPr lang="th-TH" dirty="0" smtClean="0"/>
              <a:t> เป็นโปรโตคอลที่ใช้สร้างเครือข่ายแบบ</a:t>
            </a:r>
            <a:r>
              <a:rPr lang="th-TH" dirty="0" err="1" smtClean="0"/>
              <a:t>เพียร์</a:t>
            </a:r>
            <a:r>
              <a:rPr lang="th-TH" dirty="0" smtClean="0"/>
              <a:t>ทู</a:t>
            </a:r>
            <a:r>
              <a:rPr lang="th-TH" dirty="0" err="1" smtClean="0"/>
              <a:t>เพียร์</a:t>
            </a:r>
            <a:r>
              <a:rPr lang="th-TH" dirty="0" smtClean="0"/>
              <a:t> ซึ่งแบ่งออกเป็น 5 ชั้น คือ</a:t>
            </a:r>
          </a:p>
          <a:p>
            <a:pPr lvl="1"/>
            <a:r>
              <a:rPr lang="th-TH" dirty="0" smtClean="0"/>
              <a:t>ชั้นที่ 5 ชั้นประยุกต์ รวมเอาชั้นประยุกต์และชั้นนำเสนอของ </a:t>
            </a:r>
            <a:r>
              <a:rPr lang="en-US" dirty="0" smtClean="0"/>
              <a:t>OSI </a:t>
            </a:r>
            <a:r>
              <a:rPr lang="th-TH" dirty="0" smtClean="0"/>
              <a:t>เข้าด้วยกันมีโปรโตคอลที่อยู่บนชั้นคือ </a:t>
            </a:r>
            <a:r>
              <a:rPr lang="en-US" dirty="0" smtClean="0"/>
              <a:t>AFP</a:t>
            </a:r>
            <a:r>
              <a:rPr lang="th-TH" dirty="0" smtClean="0"/>
              <a:t> ที่ใช้ในการแชร์ไฟล์ให้กับแอพพลิเคชั่น</a:t>
            </a:r>
          </a:p>
          <a:p>
            <a:pPr lvl="1"/>
            <a:r>
              <a:rPr lang="th-TH" dirty="0" smtClean="0"/>
              <a:t>ชั้นที่ 4 ชั้น</a:t>
            </a:r>
            <a:r>
              <a:rPr lang="th-TH" dirty="0" err="1" smtClean="0"/>
              <a:t>เซสชั่น</a:t>
            </a:r>
            <a:r>
              <a:rPr lang="th-TH" dirty="0" smtClean="0"/>
              <a:t> ทำหน้าที่รับส่งข้อมูล แปลงระหว่างชื่อกับที่อยู่เครื่อง เข้าจัดการเครื่องพิมพ์ เรียง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ข้อมูล มีโปรโตคอลหลักอยู่ 5 ตัวคือ </a:t>
            </a:r>
            <a:r>
              <a:rPr lang="en-US" dirty="0" smtClean="0"/>
              <a:t>1.ADSP</a:t>
            </a:r>
            <a:r>
              <a:rPr lang="th-TH" dirty="0" smtClean="0"/>
              <a:t> ใช้รับส่งข้อมูล </a:t>
            </a:r>
            <a:r>
              <a:rPr lang="en-US" dirty="0" smtClean="0"/>
              <a:t>2.ASP </a:t>
            </a:r>
            <a:r>
              <a:rPr lang="th-TH" dirty="0" smtClean="0"/>
              <a:t>ใช้รับส่งข้อมูลแบบเรียงลำดับ  </a:t>
            </a:r>
            <a:r>
              <a:rPr lang="en-US" dirty="0" smtClean="0"/>
              <a:t>3.AURP </a:t>
            </a:r>
            <a:r>
              <a:rPr lang="th-TH" dirty="0" smtClean="0"/>
              <a:t>ใช้จัดการเส้นทาง </a:t>
            </a:r>
            <a:r>
              <a:rPr lang="en-US" dirty="0" smtClean="0"/>
              <a:t>4.PAP </a:t>
            </a:r>
            <a:r>
              <a:rPr lang="th-TH" dirty="0" smtClean="0"/>
              <a:t>ใช้แลกเปลี่ยนข้อมูลแบบ</a:t>
            </a:r>
            <a:r>
              <a:rPr lang="th-TH" dirty="0" err="1" smtClean="0"/>
              <a:t>เซสชั่น</a:t>
            </a:r>
            <a:r>
              <a:rPr lang="th-TH" dirty="0" smtClean="0"/>
              <a:t> และ </a:t>
            </a:r>
            <a:r>
              <a:rPr lang="en-US" dirty="0" smtClean="0"/>
              <a:t>5.ZIP </a:t>
            </a:r>
            <a:r>
              <a:rPr lang="th-TH" dirty="0" smtClean="0"/>
              <a:t>ใช้ในการจัดกลุ่ม</a:t>
            </a:r>
            <a:r>
              <a:rPr lang="en-US" dirty="0" smtClean="0"/>
              <a:t>(Zone)</a:t>
            </a:r>
            <a:r>
              <a:rPr lang="th-TH" dirty="0" smtClean="0"/>
              <a:t>ที่อยู่ของเครื่อง</a:t>
            </a:r>
          </a:p>
          <a:p>
            <a:pPr lvl="1"/>
            <a:r>
              <a:rPr lang="th-TH" dirty="0" smtClean="0"/>
              <a:t>ชั้นที่ 3 ชั้นเคลื่อนย้าย ทำหน้าที่ให้บริการโปรโตคอลของชั้น</a:t>
            </a:r>
            <a:r>
              <a:rPr lang="th-TH" dirty="0" err="1" smtClean="0"/>
              <a:t>เซสชั่น</a:t>
            </a:r>
            <a:r>
              <a:rPr lang="th-TH" dirty="0" smtClean="0"/>
              <a:t> โปรโตคอลหลักมี 4 ตัว คือ </a:t>
            </a:r>
            <a:r>
              <a:rPr lang="en-US" dirty="0" smtClean="0"/>
              <a:t>1.ATP</a:t>
            </a:r>
            <a:r>
              <a:rPr lang="th-TH" dirty="0" smtClean="0"/>
              <a:t>รับส่งข้อมูลระหว่าง 2 เครื่องแบบเชื่อถือได้ </a:t>
            </a:r>
            <a:r>
              <a:rPr lang="en-US" dirty="0" smtClean="0"/>
              <a:t> 2.NBP</a:t>
            </a:r>
            <a:r>
              <a:rPr lang="th-TH" dirty="0" smtClean="0"/>
              <a:t> ให้บริการแก่ </a:t>
            </a:r>
            <a:r>
              <a:rPr lang="en-US" dirty="0" smtClean="0"/>
              <a:t>ZIP 3.AEP</a:t>
            </a:r>
            <a:r>
              <a:rPr lang="th-TH" dirty="0" smtClean="0"/>
              <a:t> ใช้ตรวจสอบสถานการณ์และคำนวณเวลาระบบ 4.</a:t>
            </a:r>
            <a:r>
              <a:rPr lang="en-US" dirty="0" smtClean="0"/>
              <a:t>RTMP </a:t>
            </a:r>
            <a:r>
              <a:rPr lang="th-TH" dirty="0" smtClean="0"/>
              <a:t>จัดการตารางข้อมูลเส้นทาง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AppleTalk(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dirty="0" smtClean="0"/>
              <a:t>ชั้นที่ 2 ชั้นนำส่ง</a:t>
            </a:r>
            <a:r>
              <a:rPr lang="th-TH" dirty="0" err="1" smtClean="0"/>
              <a:t>ดาต้า</a:t>
            </a:r>
            <a:r>
              <a:rPr lang="th-TH" dirty="0" smtClean="0"/>
              <a:t>แกรม ทำหน้าที่เหมือนชั้นเครือข่าย บน</a:t>
            </a:r>
            <a:r>
              <a:rPr lang="en-US" dirty="0" smtClean="0"/>
              <a:t>OSI</a:t>
            </a:r>
            <a:r>
              <a:rPr lang="th-TH" dirty="0" smtClean="0"/>
              <a:t> ให้บริการส่งข้อมูลแบบไม่เชื่อมต่อ จัดข้อมูลในรูป</a:t>
            </a:r>
            <a:r>
              <a:rPr lang="th-TH" dirty="0" err="1" smtClean="0"/>
              <a:t>แพ็กเก็ต</a:t>
            </a:r>
            <a:r>
              <a:rPr lang="th-TH" dirty="0" smtClean="0"/>
              <a:t> จัดการที่อยู่แบบไม่คงที่ และจัดการเรื่อง </a:t>
            </a:r>
            <a:r>
              <a:rPr lang="en-US" dirty="0" smtClean="0"/>
              <a:t>MAC</a:t>
            </a:r>
            <a:r>
              <a:rPr lang="th-TH" dirty="0" smtClean="0"/>
              <a:t> บนเครือข่าย โปรโตคอลหลักคือ </a:t>
            </a:r>
            <a:r>
              <a:rPr lang="en-US" dirty="0" smtClean="0"/>
              <a:t>DDP </a:t>
            </a:r>
            <a:r>
              <a:rPr lang="th-TH" dirty="0" smtClean="0"/>
              <a:t>ใช้ในการรับส่งข้อมูลข้ามเครือข่าย</a:t>
            </a:r>
          </a:p>
          <a:p>
            <a:pPr lvl="1"/>
            <a:r>
              <a:rPr lang="th-TH" dirty="0" smtClean="0"/>
              <a:t>ชั้นที่ 1 ชั้นเข้าถึงเครือข่าย ทำหน้าที่เหมือนชั้นเชื่อมโยงข้อมูลและชั้นกายภาพชอง </a:t>
            </a:r>
            <a:r>
              <a:rPr lang="en-US" dirty="0" smtClean="0"/>
              <a:t>OSI </a:t>
            </a:r>
            <a:r>
              <a:rPr lang="th-TH" dirty="0" smtClean="0"/>
              <a:t>ใช้ในการเชื่อมต่อเข้ากับเครือข่ายแบบต่างๆ มีโปรโตคอลหลักคือ </a:t>
            </a:r>
            <a:r>
              <a:rPr lang="en-US" dirty="0" smtClean="0"/>
              <a:t>ELAP,TLAP</a:t>
            </a:r>
            <a:r>
              <a:rPr lang="th-TH" dirty="0" smtClean="0"/>
              <a:t>ใช้จัดรูปแบบข้อมูลให้สามารถส่งผ่านเครือข่ายอี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 </a:t>
            </a:r>
            <a:r>
              <a:rPr lang="en-US" dirty="0" smtClean="0"/>
              <a:t>FLAP</a:t>
            </a:r>
            <a:r>
              <a:rPr lang="th-TH" dirty="0" smtClean="0"/>
              <a:t>ส่งข้อมูลผ่านเครือข่าย</a:t>
            </a:r>
            <a:r>
              <a:rPr lang="en-US" dirty="0" smtClean="0"/>
              <a:t> FDDI</a:t>
            </a:r>
            <a:r>
              <a:rPr lang="th-TH" dirty="0" smtClean="0"/>
              <a:t> และ </a:t>
            </a:r>
            <a:r>
              <a:rPr lang="en-US" dirty="0" smtClean="0"/>
              <a:t>LLAP</a:t>
            </a:r>
            <a:r>
              <a:rPr lang="th-TH" dirty="0" smtClean="0"/>
              <a:t>ใช้จัดรูปแบบข้อมูลเพื่อส่งไปบนสายสัญญาณ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AppleTalk(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514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โปรโตคอลคืออะไร </a:t>
            </a:r>
            <a:r>
              <a:rPr lang="en-US" b="1" dirty="0" smtClean="0"/>
              <a:t>?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โปรโตคอลหรือสถาปัตยกรรมเครือข่าย คือมาตรฐานเพื่อให้คอมพิวเตอร์และอุปกรณ์เครือข่าย สามารถติดต่อสื่อสารกันได้  สรุปว่าโปรโตคอลเป็น กฎ ขั้นตอน และรูปแบบของข้อมูลที่ใช้ในการสื่อสารระหว่างเครื่องในเครือข่าย</a:t>
            </a:r>
          </a:p>
          <a:p>
            <a:endParaRPr lang="th-TH" dirty="0" smtClean="0"/>
          </a:p>
          <a:p>
            <a:r>
              <a:rPr lang="th-TH" dirty="0" smtClean="0"/>
              <a:t>การออกแบบโปรโตคอลเพื่อให้ใช้งานบนเครือข่ายได้นั้นมีความซับซ้อนมาก ยากต่อการออกแบบโดยคนๆเดียว จึงได้แบ่งกันออกแบบเพื่อให้การพัฒนามีประสิทธิภาพและง่ายขึ้น โปรโตคอลที่เราๆใช้งานจึงได้มีหลายชั้น โดยแต่ละชั้นมีการทำงานที่ไม่ซ้ำซ้อนกัน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ชุดโปรโตคอล </a:t>
            </a:r>
            <a:r>
              <a:rPr lang="en-US" b="1" dirty="0" smtClean="0"/>
              <a:t>NetBEUI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เป็นโปรโตคอลที่พัฒนาขึ้นมาโดยบริษัท</a:t>
            </a:r>
            <a:r>
              <a:rPr lang="en-US" dirty="0" smtClean="0"/>
              <a:t>IBM </a:t>
            </a:r>
            <a:r>
              <a:rPr lang="th-TH" dirty="0" smtClean="0"/>
              <a:t>เป็นโปรโตคอลที่มีขนาดเล็ก ประสิทธิภาพสูงเหมาะสำหรับเครือข่ายขนาดเล็ก เทียบได้กับ ชั้นเครือข่ายละชั้นเคลื่อนย้ายข้อมูลของ </a:t>
            </a:r>
            <a:r>
              <a:rPr lang="en-US" dirty="0" smtClean="0"/>
              <a:t>OSI</a:t>
            </a:r>
            <a:r>
              <a:rPr lang="th-TH" dirty="0" smtClean="0"/>
              <a:t> แต่โปรโตคอลนี้ติดปัญหาที่ไม่สามารถจัดเส้นทางข้อมูลได้จึงได้ถูกจำกัดให้ใช้บนชั้นเชื่อมโยงข้อมูลบนระบบปฏิบัติการของไมโครซอฟท์เท่านั้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ชุดโปรโตคอล </a:t>
            </a:r>
            <a:r>
              <a:rPr lang="en-US" b="1" dirty="0" smtClean="0"/>
              <a:t>NetBEUI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348159" cy="47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สรุปท้ายบท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โปรโตคอลเป็นภาษาที่คอมพิวเตอร์ใช้ติดต่อสื่อสารกัน ในการใช้งานจำเป็นต้องใช้โปรโตคอลเดียวกัน ชุดที่นิยมมากในปัจจุบันก็คือ </a:t>
            </a:r>
            <a:r>
              <a:rPr lang="en-US" dirty="0" smtClean="0"/>
              <a:t>TCP/IP</a:t>
            </a:r>
          </a:p>
          <a:p>
            <a:r>
              <a:rPr lang="th-TH" dirty="0" smtClean="0"/>
              <a:t>ซึ่งการติดต่อสื่อสารระหว่างเครื่องเป็นเรื่องที่ซับซ้อน ซึ่งทาง </a:t>
            </a:r>
            <a:r>
              <a:rPr lang="en-US" dirty="0" smtClean="0"/>
              <a:t>ISO </a:t>
            </a:r>
            <a:r>
              <a:rPr lang="th-TH" dirty="0" smtClean="0"/>
              <a:t>ได้วางแม่แบบเป็นชุดโปรโตคอล</a:t>
            </a:r>
            <a:r>
              <a:rPr lang="en-US" dirty="0" smtClean="0"/>
              <a:t> OSI</a:t>
            </a:r>
            <a:r>
              <a:rPr lang="th-TH" dirty="0" smtClean="0"/>
              <a:t> ซึ่งแบ่งเป็น </a:t>
            </a:r>
            <a:r>
              <a:rPr lang="en-US" dirty="0" smtClean="0"/>
              <a:t>7 </a:t>
            </a:r>
            <a:r>
              <a:rPr lang="th-TH" dirty="0" smtClean="0"/>
              <a:t>ชั้น ที่ทำงานต่างๆกัน แต่ไม่ได้ใช้งานจริงมากนักเนื่องจากตอนที่ประกาศใช้มีโปรโตคอลอื่นๆถูกใช้งานอยู่แล้วจึงยากแก่การปรับเปลี่ยน ซึ่ง</a:t>
            </a:r>
            <a:r>
              <a:rPr lang="en-US" dirty="0" smtClean="0"/>
              <a:t>TCP/IP </a:t>
            </a:r>
            <a:r>
              <a:rPr lang="th-TH" dirty="0" smtClean="0"/>
              <a:t>มีผู้ใช้งานอยู่มากจึงได้เป็นมาตรฐานบนระบบปฏิบัติการต่างๆในปัจจุบัน</a:t>
            </a:r>
          </a:p>
          <a:p>
            <a:r>
              <a:rPr lang="th-TH" dirty="0" smtClean="0"/>
              <a:t>นอกเหนือจากนี้ก็มีโปรโตคอลอื่นๆได้แก่ </a:t>
            </a:r>
            <a:r>
              <a:rPr lang="en-US" dirty="0" smtClean="0"/>
              <a:t>IPX/SPX  AppleTalk </a:t>
            </a:r>
            <a:r>
              <a:rPr lang="th-TH" dirty="0" smtClean="0"/>
              <a:t>และ </a:t>
            </a:r>
            <a:r>
              <a:rPr lang="en-US" dirty="0" smtClean="0"/>
              <a:t>NetBEUI </a:t>
            </a:r>
            <a:r>
              <a:rPr lang="th-TH" dirty="0" smtClean="0"/>
              <a:t>ถูกใช้งานบนระบบบางระบบเท่านั้น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OSI Reference Model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โปรโตคอล </a:t>
            </a:r>
            <a:r>
              <a:rPr lang="en-US" dirty="0" smtClean="0"/>
              <a:t>OSI</a:t>
            </a:r>
            <a:r>
              <a:rPr lang="th-TH" dirty="0" smtClean="0"/>
              <a:t> หรือโปรโตคอลการเชื่อมต่อเครือข่ายแบบเปิด</a:t>
            </a:r>
            <a:r>
              <a:rPr lang="en-US" dirty="0" smtClean="0"/>
              <a:t> </a:t>
            </a:r>
            <a:r>
              <a:rPr lang="th-TH" dirty="0" smtClean="0"/>
              <a:t>ถูกพัฒนาโดยองค์การมาตรฐานนานาชาติ</a:t>
            </a:r>
            <a:r>
              <a:rPr lang="en-US" dirty="0" smtClean="0"/>
              <a:t>(ISO) </a:t>
            </a:r>
            <a:r>
              <a:rPr lang="th-TH" dirty="0" smtClean="0"/>
              <a:t>เพื่อให้คอมพิวเตอร์และอุปกรณ์เครือข่ายที่ผลิตโดยบริษัทต่างๆ สามารถทำงานร่วมกันได้ แต่ไม่ได้เป็นโปรโตคอลที่ใช้งานอย่างแพร่หลายมากนัก ส่วนใหญ่จะใช้ในการอ้างอิงเครือข่ายเสียมากกว่า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ขั้นตอนการสื่อสารบน </a:t>
            </a:r>
            <a:r>
              <a:rPr lang="en-US" b="1" dirty="0" smtClean="0"/>
              <a:t>OSI Model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แบ่งออกเป็น 7 ชั้น </a:t>
            </a:r>
            <a:r>
              <a:rPr lang="en-US" dirty="0" smtClean="0"/>
              <a:t>(Layer)</a:t>
            </a:r>
            <a:r>
              <a:rPr lang="th-TH" dirty="0" smtClean="0"/>
              <a:t> ตามขั้นตอนการทำงานต่างๆเหมือนกับการสื่อสารทั่วไป เช่น การส่งจดหมายทางไปรษณีย์</a:t>
            </a:r>
            <a:endParaRPr lang="en-US" dirty="0" smtClean="0"/>
          </a:p>
          <a:p>
            <a:endParaRPr lang="th-TH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3143248"/>
            <a:ext cx="2928958" cy="285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967" y="3214686"/>
            <a:ext cx="5384033" cy="27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ลักษณะการทำงานของ </a:t>
            </a:r>
            <a:r>
              <a:rPr lang="en-US" b="1" dirty="0" smtClean="0"/>
              <a:t>OSI Model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4111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ลักษณะการทำงานของ </a:t>
            </a:r>
            <a:r>
              <a:rPr lang="en-US" b="1" dirty="0" smtClean="0"/>
              <a:t>OSI Model(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ข้อมูลต่างๆก่อนที่จะส่งออกจากเครื่องจะมีการผ่าน</a:t>
            </a:r>
            <a:r>
              <a:rPr lang="th-TH" dirty="0" err="1" smtClean="0"/>
              <a:t>จากเลเยอร์ตั้งแต่เลเยอร์</a:t>
            </a:r>
            <a:r>
              <a:rPr lang="th-TH" dirty="0" smtClean="0"/>
              <a:t>ที่ 7 ลงไปโดยทุกๆเล</a:t>
            </a:r>
            <a:r>
              <a:rPr lang="th-TH" dirty="0" err="1" smtClean="0"/>
              <a:t>เยอร์</a:t>
            </a:r>
            <a:r>
              <a:rPr lang="th-TH" dirty="0" smtClean="0"/>
              <a:t>ที่ข้อมูลผ่านไปจะมีการติดข้อมูลส่วนหัว</a:t>
            </a:r>
            <a:r>
              <a:rPr lang="en-US" dirty="0" smtClean="0"/>
              <a:t>(header) </a:t>
            </a:r>
            <a:r>
              <a:rPr lang="th-TH" dirty="0" smtClean="0"/>
              <a:t>เมื่อถึง </a:t>
            </a:r>
            <a:r>
              <a:rPr lang="th-TH" dirty="0" err="1" smtClean="0"/>
              <a:t>เลเยอร์</a:t>
            </a:r>
            <a:r>
              <a:rPr lang="th-TH" dirty="0" smtClean="0"/>
              <a:t>ที่ 3  ก็จะทำการแบ่งข้อมูลออกเป็น</a:t>
            </a:r>
            <a:r>
              <a:rPr lang="th-TH" dirty="0" err="1" smtClean="0"/>
              <a:t>แพ็กเก็ต</a:t>
            </a:r>
            <a:r>
              <a:rPr lang="th-TH" dirty="0" smtClean="0"/>
              <a:t> ติดส่วนหัวซึ่งเป็นที่อยู่ของเครื่องที่จะส่งไป จากนั้นส่งต่อไปยังชั้นที่ 2  เพื่อทำการเพิ่มส่วนหัวและแปลงข้อมูลออกเป็นเฟรม ส่งต่อไปยังชั้นที่ 1 ที่จะแปลงเฟรมเป็นบิตต่อเนื่องส่งต่อไปยังปลายทางผ่านสายต่อไป</a:t>
            </a:r>
          </a:p>
          <a:p>
            <a:r>
              <a:rPr lang="th-TH" dirty="0" smtClean="0"/>
              <a:t>ส่วนโปรโตคอลอื่นๆที่ใช้กันจะมีการลด</a:t>
            </a:r>
            <a:r>
              <a:rPr lang="th-TH" dirty="0" err="1" smtClean="0"/>
              <a:t>จำนวนเลเยอร์</a:t>
            </a:r>
            <a:r>
              <a:rPr lang="th-TH" dirty="0" smtClean="0"/>
              <a:t>ที่ใช้ลง เหลือเพียง 4-5 ชั้น และแต่ละชั้นก็ทำงานไม่เหมือนกันเสมอไป ในแต่</a:t>
            </a:r>
            <a:r>
              <a:rPr lang="th-TH" dirty="0" err="1" smtClean="0"/>
              <a:t>ละเลเยอร์</a:t>
            </a:r>
            <a:r>
              <a:rPr lang="th-TH" dirty="0" smtClean="0"/>
              <a:t>ไม่ได้มีเพียง 1 โปรโตคอลย่อยๆ จะมีโปรโตคอลที่ทำหน้าที่เฉพาะนำมาใส่เพื่อให้ทำงานตามหน้าที่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หน้าที่และโปรโตคอลในแต่</a:t>
            </a:r>
            <a:r>
              <a:rPr lang="th-TH" b="1" dirty="0" err="1" smtClean="0"/>
              <a:t>ละเลเยอร์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711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ชั้นที่ 7 ชั้นประยุกต์</a:t>
            </a:r>
            <a:r>
              <a:rPr lang="en-US" b="1" dirty="0" smtClean="0"/>
              <a:t>(Application Layer)</a:t>
            </a:r>
            <a:r>
              <a:rPr lang="th-TH" b="1" dirty="0" smtClean="0"/>
              <a:t>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ทำหน้าที่เป็นจุดเชื่อมต่อระหว่างแอพพลิเคชั่นที่เราใช้งานเข้ากับกระบวนการสื่อสารผ่านเครือข่าย โดยมีโปรโตคอลบนชั้นนี้หลายตัว เช่น</a:t>
            </a:r>
          </a:p>
          <a:p>
            <a:pPr lvl="1"/>
            <a:r>
              <a:rPr lang="en-US" dirty="0" smtClean="0"/>
              <a:t>File Transfer, Access and Management(FTAM) </a:t>
            </a:r>
            <a:r>
              <a:rPr lang="th-TH" dirty="0" smtClean="0"/>
              <a:t>ทำหน้าที่ถ่ายโอน อ่าน เขียน และลบไฟล์บนเครื่องอื่นๆ</a:t>
            </a:r>
          </a:p>
          <a:p>
            <a:pPr lvl="1"/>
            <a:r>
              <a:rPr lang="en-US" dirty="0" err="1" smtClean="0"/>
              <a:t>Virnal</a:t>
            </a:r>
            <a:r>
              <a:rPr lang="en-US" dirty="0" smtClean="0"/>
              <a:t> Protocol (VTP) </a:t>
            </a:r>
            <a:r>
              <a:rPr lang="th-TH" dirty="0" smtClean="0"/>
              <a:t>ช่วยในการเข้าใช้แอพพลิเคชั่นบนเครื่องๆ อื่น</a:t>
            </a:r>
          </a:p>
          <a:p>
            <a:pPr lvl="1"/>
            <a:r>
              <a:rPr lang="en-US" dirty="0" smtClean="0"/>
              <a:t>Massage Handling Service (MHS) </a:t>
            </a:r>
            <a:r>
              <a:rPr lang="th-TH" dirty="0" smtClean="0"/>
              <a:t>ให้บริการรับส่งอี</a:t>
            </a:r>
            <a:r>
              <a:rPr lang="th-TH" dirty="0" err="1" smtClean="0"/>
              <a:t>เมล</a:t>
            </a:r>
            <a:endParaRPr lang="th-TH" dirty="0" smtClean="0"/>
          </a:p>
          <a:p>
            <a:pPr lvl="1"/>
            <a:r>
              <a:rPr lang="en-US" dirty="0" smtClean="0"/>
              <a:t>Directory Service(DS) </a:t>
            </a:r>
            <a:r>
              <a:rPr lang="th-TH" dirty="0" smtClean="0"/>
              <a:t>ให้บริการจับคู่ระหว่างชื่อและที่อยู่ของคอมพิวเตอร์</a:t>
            </a:r>
          </a:p>
          <a:p>
            <a:pPr lvl="1"/>
            <a:r>
              <a:rPr lang="en-US" dirty="0" smtClean="0"/>
              <a:t>Common Management Information Protocol(CMIP) </a:t>
            </a:r>
            <a:r>
              <a:rPr lang="th-TH" dirty="0" smtClean="0"/>
              <a:t>ให้บริการข้อมูลการจัดการเครือข่าย</a:t>
            </a:r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กำหนดเอง 10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3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489</TotalTime>
  <Words>2042</Words>
  <Application>Microsoft Office PowerPoint</Application>
  <PresentationFormat>นำเสนอทางหน้าจอ (4:3)</PresentationFormat>
  <Paragraphs>142</Paragraphs>
  <Slides>32</Slides>
  <Notes>19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ในเมือง</vt:lpstr>
      <vt:lpstr>4132404 การสื่อสารข้อมูลและเครือข่ายคอมพิวเตอร์ บทที่ 2 สถาปัตยกรรมเครือข่าย</vt:lpstr>
      <vt:lpstr>เนื้อหา</vt:lpstr>
      <vt:lpstr>โปรโตคอลคืออะไร ?</vt:lpstr>
      <vt:lpstr>OSI Reference Model</vt:lpstr>
      <vt:lpstr>ขั้นตอนการสื่อสารบน OSI Model</vt:lpstr>
      <vt:lpstr>ลักษณะการทำงานของ OSI Model</vt:lpstr>
      <vt:lpstr>ลักษณะการทำงานของ OSI Model(ต่อ)</vt:lpstr>
      <vt:lpstr>หน้าที่และโปรโตคอลในแต่ละเลเยอร์</vt:lpstr>
      <vt:lpstr>ชั้นที่ 7 ชั้นประยุกต์(Application Layer) </vt:lpstr>
      <vt:lpstr>ชั้นที่ 6 ชั้นนำเสนอ</vt:lpstr>
      <vt:lpstr>ชั้นที่ 5 ชั้นเซสชั่น</vt:lpstr>
      <vt:lpstr>ชั้นที่ 4 ชั้นเคลื่อนย้ายข้อมูล</vt:lpstr>
      <vt:lpstr>ชั้นที่ 4 ชั้นเคลื่อนย้ายข้อมูล(ต่อ)</vt:lpstr>
      <vt:lpstr>ชั้นที่ 3 ชั้นเครือข่าย</vt:lpstr>
      <vt:lpstr>ชั้นที่ 2 ชั้นเชื่อมโยงข้อมูล</vt:lpstr>
      <vt:lpstr>ชั้นที่ 1 ชั้นกายภาพ</vt:lpstr>
      <vt:lpstr>ชุดโปรโตคอล TCP/IP</vt:lpstr>
      <vt:lpstr>ชุดโปรโตคอล TCP/IP (ต่อ)</vt:lpstr>
      <vt:lpstr>ชั้นที่ 4 ชั้นประยุกต์</vt:lpstr>
      <vt:lpstr>ชั้นที่ 3 ชั้นเชื่อมต่อระหว่างโฮสต์</vt:lpstr>
      <vt:lpstr>ชั้นที่ 2 ชั้นอินเทอร์เน็ต</vt:lpstr>
      <vt:lpstr>ชั้นที่ 1 ชั้นเข้าถึงเครือข่าย</vt:lpstr>
      <vt:lpstr>ชุดโปรโตคอล IPX/SPX</vt:lpstr>
      <vt:lpstr>ชั้นที่ 3 ชั้นประยุกต์</vt:lpstr>
      <vt:lpstr>ชั้นที่ 2 ชั้นอินเทอร์เน็ต</vt:lpstr>
      <vt:lpstr>ชั้นที่ 1 ชั้นเชื่อมโยงข้อมูล</vt:lpstr>
      <vt:lpstr>ชุดโปรโตคอล AppleTalk</vt:lpstr>
      <vt:lpstr>ชุดโปรโตคอล AppleTalk(ต่อ)</vt:lpstr>
      <vt:lpstr>ชุดโปรโตคอล AppleTalk(ต่อ)</vt:lpstr>
      <vt:lpstr>ชุดโปรโตคอล NetBEUI</vt:lpstr>
      <vt:lpstr>ชุดโปรโตคอล NetBEUI</vt:lpstr>
      <vt:lpstr>สรุปท้ายบท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1 พื้นฐานเครือข่ายคอมพิวเตอร์</dc:title>
  <dc:creator>lazeal</dc:creator>
  <cp:lastModifiedBy>user</cp:lastModifiedBy>
  <cp:revision>46</cp:revision>
  <cp:lastPrinted>2017-01-25T01:24:04Z</cp:lastPrinted>
  <dcterms:created xsi:type="dcterms:W3CDTF">2012-06-10T03:29:07Z</dcterms:created>
  <dcterms:modified xsi:type="dcterms:W3CDTF">2019-06-17T01:35:22Z</dcterms:modified>
</cp:coreProperties>
</file>