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C638-5F0E-49FD-9B43-F00E149086C1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C59F-BCCC-42EC-9D31-5DDD0B8789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31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t>14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589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321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41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626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4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22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923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361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04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68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6/17/2019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929718" cy="1757386"/>
          </a:xfrm>
        </p:spPr>
        <p:txBody>
          <a:bodyPr>
            <a:noAutofit/>
          </a:bodyPr>
          <a:lstStyle/>
          <a:p>
            <a:pPr algn="r"/>
            <a:r>
              <a:rPr lang="en-US" sz="4400" smtClean="0"/>
              <a:t>4132404 </a:t>
            </a:r>
            <a:r>
              <a:rPr lang="th-TH" sz="4400" dirty="0" smtClean="0"/>
              <a:t>การสื่อสารข้อมูลและเครือข่ายคอมพิวเตอร์</a:t>
            </a:r>
            <a:br>
              <a:rPr lang="th-TH" sz="4400" dirty="0" smtClean="0"/>
            </a:br>
            <a:r>
              <a:rPr lang="th-TH" sz="4400" dirty="0" smtClean="0"/>
              <a:t>บทที่ 1 พื้นฐานเครือข่ายคอมพิวเตอร์</a:t>
            </a:r>
            <a:endParaRPr lang="th-TH" sz="4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854696" cy="1214446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/>
              <a:t>ผู้สอน	อ</a:t>
            </a:r>
            <a:r>
              <a:rPr lang="en-US" sz="3200" dirty="0" smtClean="0"/>
              <a:t>.</a:t>
            </a:r>
            <a:r>
              <a:rPr lang="th-TH" sz="3200" dirty="0" smtClean="0"/>
              <a:t>ปุริม ชฎา</a:t>
            </a:r>
            <a:r>
              <a:rPr lang="th-TH" sz="3200" dirty="0" err="1" smtClean="0"/>
              <a:t>รัตน</a:t>
            </a:r>
            <a:r>
              <a:rPr lang="th-TH" sz="32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อุปกรณ์เครือข่าย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ฮับ</a:t>
            </a:r>
            <a:r>
              <a:rPr lang="th-TH" dirty="0" smtClean="0"/>
              <a:t> </a:t>
            </a:r>
            <a:r>
              <a:rPr lang="en-US" dirty="0" smtClean="0"/>
              <a:t>(Hub) </a:t>
            </a:r>
            <a:r>
              <a:rPr lang="th-TH" dirty="0" smtClean="0"/>
              <a:t>ใช้เชื่อมต่อกลุ่มเครื่องคอมพิวเตอร์ แต่จะแชร์</a:t>
            </a:r>
            <a:r>
              <a:rPr lang="th-TH" dirty="0" err="1" smtClean="0"/>
              <a:t>แบนด์</a:t>
            </a:r>
            <a:r>
              <a:rPr lang="th-TH" dirty="0" smtClean="0"/>
              <a:t>วิธกัน ยิ่งเครื่องเยอะยิ่ง</a:t>
            </a:r>
            <a:r>
              <a:rPr lang="th-TH" dirty="0" err="1" smtClean="0"/>
              <a:t>แบนด์</a:t>
            </a:r>
            <a:r>
              <a:rPr lang="th-TH" dirty="0" smtClean="0"/>
              <a:t>วิธลด</a:t>
            </a:r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  <a:p>
            <a:r>
              <a:rPr lang="th-TH" dirty="0" smtClean="0"/>
              <a:t>สวิตซ์ </a:t>
            </a:r>
            <a:r>
              <a:rPr lang="en-US" dirty="0" smtClean="0"/>
              <a:t>(Switch)</a:t>
            </a:r>
            <a:r>
              <a:rPr lang="th-TH" dirty="0" smtClean="0"/>
              <a:t> ทำหน้าที่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2</a:t>
            </a:r>
            <a:r>
              <a:rPr lang="en-US" dirty="0" smtClean="0"/>
              <a:t>(Data Link layer) </a:t>
            </a:r>
            <a:r>
              <a:rPr lang="th-TH" dirty="0" smtClean="0"/>
              <a:t>เครื่องคอมพิวเตอร์ที่เชื่อมต่อสามารถส่งข้อมูลในเวลาเดียวกัน </a:t>
            </a:r>
            <a:r>
              <a:rPr lang="en-US" dirty="0" smtClean="0"/>
              <a:t>(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วิธไม่ถูกลดตามจำนวนเครื่องเหมือน </a:t>
            </a:r>
            <a:r>
              <a:rPr lang="th-TH" dirty="0" err="1" smtClean="0"/>
              <a:t>ฮับ</a:t>
            </a:r>
            <a:r>
              <a:rPr lang="en-US" dirty="0" smtClean="0"/>
              <a:t>)</a:t>
            </a:r>
            <a:endParaRPr lang="th-TH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2" y="2514160"/>
            <a:ext cx="3071834" cy="133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983" y="5401334"/>
            <a:ext cx="5004077" cy="14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อุปกรณ์เครือข่าย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เราท์เตอร์</a:t>
            </a:r>
            <a:r>
              <a:rPr lang="th-TH" dirty="0" smtClean="0"/>
              <a:t> ทำหน้าที่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3</a:t>
            </a:r>
            <a:r>
              <a:rPr lang="en-US" dirty="0" smtClean="0"/>
              <a:t>(Network Layer) </a:t>
            </a:r>
            <a:r>
              <a:rPr lang="th-TH" dirty="0" smtClean="0"/>
              <a:t>จะฉลาดกว่า </a:t>
            </a:r>
            <a:r>
              <a:rPr lang="th-TH" dirty="0" err="1" smtClean="0"/>
              <a:t>ฮับ</a:t>
            </a:r>
            <a:r>
              <a:rPr lang="th-TH" dirty="0" smtClean="0"/>
              <a:t>และสวิตซ์เพราะจะสามารอ่านข้อมูลที่อยู่ปลายทาง</a:t>
            </a:r>
            <a:r>
              <a:rPr lang="en-US" dirty="0" smtClean="0"/>
              <a:t> (Address)</a:t>
            </a:r>
            <a:r>
              <a:rPr lang="th-TH" dirty="0" smtClean="0"/>
              <a:t> จากส่วนหัว</a:t>
            </a:r>
            <a:r>
              <a:rPr lang="en-US" dirty="0" smtClean="0"/>
              <a:t> (Header </a:t>
            </a:r>
            <a:r>
              <a:rPr lang="th-TH" dirty="0" smtClean="0"/>
              <a:t>เป็นเหมือนการจ่าหน้าซอง</a:t>
            </a:r>
            <a:r>
              <a:rPr lang="en-US" dirty="0" smtClean="0"/>
              <a:t>)</a:t>
            </a:r>
            <a:r>
              <a:rPr lang="th-TH" dirty="0" smtClean="0"/>
              <a:t> ของ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ข้อมูล เพื่อหาเส้นทางที่ดีที่สุดหรือเส้นทางที่ไม่ขัดข้องที่จะส่ง โดยในตัว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เองจะมี เรา</a:t>
            </a:r>
            <a:r>
              <a:rPr lang="th-TH" dirty="0" err="1" smtClean="0"/>
              <a:t>ติ้ง</a:t>
            </a:r>
            <a:r>
              <a:rPr lang="th-TH" dirty="0" smtClean="0"/>
              <a:t>เท</a:t>
            </a:r>
            <a:r>
              <a:rPr lang="th-TH" dirty="0" err="1" smtClean="0"/>
              <a:t>เบิ้ล</a:t>
            </a:r>
            <a:r>
              <a:rPr lang="th-TH" dirty="0" smtClean="0"/>
              <a:t> คอยเป็นข้อมูลในการจัดเส้นทางให้</a:t>
            </a:r>
            <a:r>
              <a:rPr lang="th-TH" dirty="0" err="1" smtClean="0"/>
              <a:t>แพ็กเก็ต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00570"/>
            <a:ext cx="487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โปรโตคอล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มาตรฐานในการสื่อสารข้อมูลของคอมพิวเตอร์ เปรียบเหมือนภาษาที่ใช้ติดต่อสื่อสารกัน  โปรโตคอลที่นิยมที่สุดในปัจจุบัน</a:t>
            </a:r>
            <a:r>
              <a:rPr lang="th-TH" dirty="0" smtClean="0">
                <a:solidFill>
                  <a:srgbClr val="FF0000"/>
                </a:solidFill>
              </a:rPr>
              <a:t>คือ </a:t>
            </a:r>
            <a:r>
              <a:rPr lang="en-US" dirty="0" smtClean="0">
                <a:solidFill>
                  <a:srgbClr val="FF0000"/>
                </a:solidFill>
              </a:rPr>
              <a:t>TCP/IP</a:t>
            </a:r>
            <a:r>
              <a:rPr lang="th-TH" dirty="0" smtClean="0">
                <a:solidFill>
                  <a:srgbClr val="FF0000"/>
                </a:solidFill>
              </a:rPr>
              <a:t> ใช้งานบนเครือข่ายต่างๆ ในปัจจุบัน</a:t>
            </a:r>
            <a:r>
              <a:rPr lang="th-TH" dirty="0" smtClean="0"/>
              <a:t>อีกตัวก็เช่น</a:t>
            </a:r>
            <a:r>
              <a:rPr lang="en-US" dirty="0" smtClean="0">
                <a:solidFill>
                  <a:srgbClr val="FF0000"/>
                </a:solidFill>
              </a:rPr>
              <a:t>IPX/SPX</a:t>
            </a:r>
            <a:r>
              <a:rPr lang="th-TH" dirty="0" smtClean="0">
                <a:solidFill>
                  <a:srgbClr val="FF0000"/>
                </a:solidFill>
              </a:rPr>
              <a:t> ที่เอาไว้ใช้งานบนระบบเน็ตแวร์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ระบบปฏิบัติการเครือข่าย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จัดการเกี่ยวกับการสื่อสารข้อมูลผ่านเครือข่ายและการเข้าใช้ทรัพยากรที่มีอยู่บนเครือข่าย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การจำแนกประเภทเครือข่าย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ใช้ขนาดทางกายภาพของเครือข่าย</a:t>
            </a:r>
          </a:p>
          <a:p>
            <a:pPr lvl="1"/>
            <a:r>
              <a:rPr lang="th-TH" dirty="0" smtClean="0"/>
              <a:t>ขนาดท้องถิ่น </a:t>
            </a:r>
            <a:r>
              <a:rPr lang="en-US" dirty="0" smtClean="0"/>
              <a:t>LAN		</a:t>
            </a:r>
            <a:endParaRPr lang="th-TH" dirty="0"/>
          </a:p>
          <a:p>
            <a:pPr lvl="1"/>
            <a:r>
              <a:rPr lang="th-TH" dirty="0" smtClean="0"/>
              <a:t>ขนาดเมือง </a:t>
            </a:r>
            <a:r>
              <a:rPr lang="en-US" dirty="0" smtClean="0"/>
              <a:t>MAN</a:t>
            </a:r>
          </a:p>
          <a:p>
            <a:pPr lvl="1"/>
            <a:r>
              <a:rPr lang="th-TH" dirty="0" smtClean="0"/>
              <a:t>บริเวณกว้าง </a:t>
            </a:r>
            <a:r>
              <a:rPr lang="en-US" dirty="0" smtClean="0"/>
              <a:t>WAN</a:t>
            </a:r>
          </a:p>
          <a:p>
            <a:r>
              <a:rPr lang="th-TH" dirty="0" smtClean="0"/>
              <a:t>ใช้หน้าที่การทำงานเป็นเกณฑ์</a:t>
            </a:r>
          </a:p>
          <a:p>
            <a:pPr lvl="1"/>
            <a:r>
              <a:rPr lang="th-TH" dirty="0" smtClean="0"/>
              <a:t>แบบเท่าเทียม </a:t>
            </a:r>
            <a:r>
              <a:rPr lang="en-US" dirty="0" smtClean="0"/>
              <a:t>Peer to Peer Network</a:t>
            </a:r>
          </a:p>
          <a:p>
            <a:pPr lvl="1"/>
            <a:r>
              <a:rPr lang="th-TH" dirty="0" smtClean="0"/>
              <a:t>แบบผู้ให้และผู้รับบริการ </a:t>
            </a:r>
            <a:r>
              <a:rPr lang="en-US" dirty="0" smtClean="0"/>
              <a:t>Client Server Network</a:t>
            </a:r>
            <a:endParaRPr lang="th-TH" dirty="0" smtClean="0"/>
          </a:p>
          <a:p>
            <a:r>
              <a:rPr lang="th-TH" dirty="0" smtClean="0"/>
              <a:t>ใช้ระดับความปลอดภัยของข้อมูลเป็นเกณฑ์</a:t>
            </a:r>
          </a:p>
          <a:p>
            <a:pPr lvl="1"/>
            <a:r>
              <a:rPr lang="th-TH" dirty="0" smtClean="0"/>
              <a:t>ส่วนบุคคล </a:t>
            </a:r>
            <a:r>
              <a:rPr lang="en-US" dirty="0" smtClean="0"/>
              <a:t>Intranet</a:t>
            </a:r>
          </a:p>
          <a:p>
            <a:pPr lvl="1"/>
            <a:r>
              <a:rPr lang="th-TH" dirty="0" smtClean="0"/>
              <a:t>สาธารณะ </a:t>
            </a:r>
            <a:r>
              <a:rPr lang="en-US" dirty="0" smtClean="0"/>
              <a:t>Internet</a:t>
            </a:r>
          </a:p>
          <a:p>
            <a:pPr lvl="1"/>
            <a:r>
              <a:rPr lang="th-TH" dirty="0" smtClean="0"/>
              <a:t>ร่วม </a:t>
            </a:r>
            <a:r>
              <a:rPr lang="en-US" dirty="0" smtClean="0"/>
              <a:t>Extranet</a:t>
            </a:r>
            <a:endParaRPr lang="th-TH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แบ่งตามขนาดทางกายภาพของเครือข่าย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เครือข่ายท้องถิ่น </a:t>
            </a:r>
            <a:r>
              <a:rPr lang="en-US" b="1" dirty="0" smtClean="0"/>
              <a:t>LAN</a:t>
            </a:r>
            <a:endParaRPr lang="th-TH" b="1" dirty="0" smtClean="0"/>
          </a:p>
          <a:p>
            <a:r>
              <a:rPr lang="th-TH" dirty="0" smtClean="0"/>
              <a:t>เป็นรากฐานของระบบเครือข่ายทั่วไป มีหลายประเภท เช่น </a:t>
            </a:r>
            <a:r>
              <a:rPr lang="en-US" dirty="0" smtClean="0"/>
              <a:t>Ethernet , Token Ring , ATM </a:t>
            </a:r>
            <a:r>
              <a:rPr lang="th-TH" dirty="0" smtClean="0"/>
              <a:t>เป็นต้น</a:t>
            </a:r>
            <a:endParaRPr lang="th-TH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14752"/>
            <a:ext cx="6343645" cy="279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แบ่งตามขนาดทางกายภาพของเครือข่าย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เครือข่ายบริเวณกว้าง </a:t>
            </a:r>
            <a:r>
              <a:rPr lang="en-US" b="1" dirty="0" smtClean="0"/>
              <a:t>MAN</a:t>
            </a:r>
            <a:endParaRPr lang="th-TH" b="1" dirty="0" smtClean="0"/>
          </a:p>
          <a:p>
            <a:r>
              <a:rPr lang="th-TH" dirty="0" smtClean="0"/>
              <a:t>เป็น</a:t>
            </a:r>
            <a:r>
              <a:rPr lang="th-TH" dirty="0"/>
              <a:t>เครือข่ายที่มีการเชื่อมต่อเครือข่าย </a:t>
            </a:r>
            <a:r>
              <a:rPr lang="en-US" dirty="0"/>
              <a:t>LAN </a:t>
            </a:r>
            <a:r>
              <a:rPr lang="th-TH" dirty="0"/>
              <a:t>เข้าไว้</a:t>
            </a:r>
            <a:r>
              <a:rPr lang="th-TH" dirty="0" smtClean="0"/>
              <a:t>ด้วยกัน ซึ่งครอบคลุมพื้นที่กว้างกว่าเครือข่าย </a:t>
            </a:r>
            <a:r>
              <a:rPr lang="en-US" dirty="0" smtClean="0"/>
              <a:t>LAN </a:t>
            </a:r>
            <a:r>
              <a:rPr lang="th-TH" dirty="0"/>
              <a:t>โดยครอบคลุมระดับเมืองหรือจังหวัด ซึ่งจำเป็นต้องมีแบ</a:t>
            </a:r>
            <a:r>
              <a:rPr lang="th-TH" dirty="0" err="1"/>
              <a:t>คโบน</a:t>
            </a:r>
            <a:r>
              <a:rPr lang="th-TH" dirty="0"/>
              <a:t> (</a:t>
            </a:r>
            <a:r>
              <a:rPr lang="en-US" dirty="0"/>
              <a:t>Backbone) </a:t>
            </a:r>
            <a:r>
              <a:rPr lang="th-TH" dirty="0"/>
              <a:t>ที่ทำหน้าที่เป็นสายหลักในการเชื่อมต่อเครือข่ายดังกล่าว ตัวอย่างเครือข่ายระดับ</a:t>
            </a:r>
            <a:r>
              <a:rPr lang="th-TH" dirty="0" smtClean="0"/>
              <a:t>เมือง</a:t>
            </a:r>
            <a:endParaRPr lang="th-TH" dirty="0"/>
          </a:p>
        </p:txBody>
      </p:sp>
      <p:pic>
        <p:nvPicPr>
          <p:cNvPr id="1026" name="Picture 2" descr="http://member.6te.net/images/untitlsdafcsd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3096344" cy="24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4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แบ่งตามขนาดทางกายภาพของเครือข่าย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เครือข่ายบริเวณกว้าง </a:t>
            </a:r>
            <a:r>
              <a:rPr lang="en-US" b="1" dirty="0" smtClean="0"/>
              <a:t>WAN</a:t>
            </a:r>
            <a:endParaRPr lang="th-TH" b="1" dirty="0" smtClean="0"/>
          </a:p>
          <a:p>
            <a:r>
              <a:rPr lang="th-TH" dirty="0" smtClean="0"/>
              <a:t>ตรงข้ามกับ </a:t>
            </a:r>
            <a:r>
              <a:rPr lang="en-US" dirty="0" smtClean="0"/>
              <a:t>LAN </a:t>
            </a:r>
            <a:r>
              <a:rPr lang="th-TH" dirty="0" smtClean="0"/>
              <a:t>ในเรื่องของบริเวณ </a:t>
            </a:r>
            <a:r>
              <a:rPr lang="en-US" dirty="0" smtClean="0"/>
              <a:t>WAN</a:t>
            </a:r>
            <a:r>
              <a:rPr lang="th-TH" dirty="0" smtClean="0"/>
              <a:t> ครอบคลุมบริเวณกว้างในระดับประเทศหรือครอบคลุมทั่วโลกมีหลากหลายประเภท เช่น </a:t>
            </a:r>
            <a:r>
              <a:rPr lang="en-US" dirty="0" smtClean="0"/>
              <a:t>ADSL </a:t>
            </a:r>
            <a:r>
              <a:rPr lang="th-TH" dirty="0" smtClean="0"/>
              <a:t>ดาวเทียม สายคู่เช่า เป็นต้น</a:t>
            </a:r>
            <a:endParaRPr lang="th-TH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4612" y="3643314"/>
            <a:ext cx="4104867" cy="29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แบ่งตามหน้าที่ของคอมพิวเตอร์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แบบเท่าเทียม</a:t>
            </a:r>
            <a:r>
              <a:rPr lang="en-US" b="1" dirty="0" smtClean="0"/>
              <a:t> (Peer to Peer Network)</a:t>
            </a:r>
          </a:p>
          <a:p>
            <a:r>
              <a:rPr lang="th-TH" dirty="0" smtClean="0"/>
              <a:t>ไม่มีเครื่องเซิร์ฟเวอร์ และไม่มีการแบ่งความสำคัญของเครื่องในเครือข่าย ทุกเครื่องมีสิทธิเท่าเทียมกัน ใช้เมื่อเครื่องไม่มากเพราะจะง่ายและประหยัดกว่า</a:t>
            </a:r>
            <a:endParaRPr lang="th-TH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500438"/>
            <a:ext cx="4207940" cy="314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แบ่งตามหน้าที่ของคอมพิวเตอร์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แบบไคล</a:t>
            </a:r>
            <a:r>
              <a:rPr lang="th-TH" b="1" dirty="0" err="1" smtClean="0"/>
              <a:t>เอนท์</a:t>
            </a:r>
            <a:r>
              <a:rPr lang="th-TH" b="1" dirty="0" smtClean="0"/>
              <a:t>เซิร์ฟเวอร์ </a:t>
            </a:r>
            <a:r>
              <a:rPr lang="en-US" b="1" dirty="0" smtClean="0"/>
              <a:t>(Client Server Network)</a:t>
            </a:r>
          </a:p>
          <a:p>
            <a:r>
              <a:rPr lang="th-TH" dirty="0" smtClean="0"/>
              <a:t>เมื่อระบบมีขนาดใหญ่มีผู้ใช้มาก การดูแลจัดการระบบซับซ้อนขึ้นก็อาศัยเซิร์ฟเวอร์มาจัดการเรื่องต่างๆและให้บริการ มีความปลอดภัยมากขึ้น</a:t>
            </a:r>
            <a:endParaRPr lang="en-US" dirty="0" smtClean="0"/>
          </a:p>
          <a:p>
            <a:endParaRPr lang="th-TH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14752"/>
            <a:ext cx="5751866" cy="27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เครือข่ายคอมพิวเตอร์คืออะไร</a:t>
            </a:r>
          </a:p>
          <a:p>
            <a:r>
              <a:rPr lang="th-TH" dirty="0" smtClean="0"/>
              <a:t>ทำไมต้องสร้างเครือข่าย</a:t>
            </a:r>
          </a:p>
          <a:p>
            <a:r>
              <a:rPr lang="th-TH" dirty="0" smtClean="0"/>
              <a:t>องค์ประกอบพื้นฐานของเครือข่าย</a:t>
            </a:r>
          </a:p>
          <a:p>
            <a:r>
              <a:rPr lang="th-TH" dirty="0" smtClean="0"/>
              <a:t>การจำแนกประเภทเครือข่าย</a:t>
            </a:r>
          </a:p>
          <a:p>
            <a:r>
              <a:rPr lang="th-TH" dirty="0" smtClean="0"/>
              <a:t>ประเภทเครือข่ายแบ่งตามขนาดทางภูมิศาสตร์</a:t>
            </a:r>
          </a:p>
          <a:p>
            <a:r>
              <a:rPr lang="th-TH" dirty="0" smtClean="0"/>
              <a:t>ประเภทของเครือข่ายแบ่งตามหน้าที่ของคอมพิวเตอร์</a:t>
            </a:r>
          </a:p>
          <a:p>
            <a:r>
              <a:rPr lang="th-TH" dirty="0" smtClean="0"/>
              <a:t>ประเภทของเครือข่ายแบ่งตามระดับความปลอดภัยของข้อมูล</a:t>
            </a:r>
          </a:p>
          <a:p>
            <a:r>
              <a:rPr lang="th-TH" dirty="0" smtClean="0"/>
              <a:t>รูปแบบของเครือข่ายที่ใช้กันมากในปัจจุบัน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ประเภทของเซิร์ฟเวอร์ที่ให้บริการ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ไฟล์</a:t>
            </a:r>
            <a:r>
              <a:rPr lang="th-TH" dirty="0" err="1" smtClean="0"/>
              <a:t>และพรินต์</a:t>
            </a:r>
            <a:r>
              <a:rPr lang="th-TH" dirty="0" smtClean="0"/>
              <a:t>เซิร์ฟเวอร์</a:t>
            </a:r>
          </a:p>
          <a:p>
            <a:r>
              <a:rPr lang="th-TH" dirty="0" smtClean="0"/>
              <a:t>แอพพลิเคชั่นเซิร์ฟเวอร์</a:t>
            </a:r>
          </a:p>
          <a:p>
            <a:r>
              <a:rPr lang="th-TH" dirty="0" smtClean="0"/>
              <a:t>อินเตอร์เน็ตเซิร์ฟเวอร์</a:t>
            </a:r>
          </a:p>
          <a:p>
            <a:r>
              <a:rPr lang="th-TH" dirty="0" err="1" smtClean="0"/>
              <a:t>ไดเร็ค</a:t>
            </a:r>
            <a:r>
              <a:rPr lang="th-TH" dirty="0" smtClean="0"/>
              <a:t>ทอรี่เซิร์ฟเวอร์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แบ่งตามระดับความปลอดภัยของข้อมูล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อินเทอร์เน็ต </a:t>
            </a:r>
            <a:r>
              <a:rPr lang="en-US" b="1" dirty="0" smtClean="0"/>
              <a:t>(Internet)</a:t>
            </a:r>
          </a:p>
          <a:p>
            <a:r>
              <a:rPr lang="th-TH" dirty="0" smtClean="0"/>
              <a:t>เครือข่ายที่ครอบคลุมทั่วโลก ขยายตัวขึ้นทุกปี สามารถแลกเปลี่ยนข้อมูลข่าวสารได้อย่างอิสระ ปัจจุบันอินเทอร์เน็ตถูกกำหนดให้เป็นเครือข่ายสาธารณะ ไม่มีใครหรือองค์กรใดเป็นเจ้าของ โดยการเข้าใช้ก็ผ่านทางผู้ให้บริการ </a:t>
            </a:r>
            <a:r>
              <a:rPr lang="en-US" dirty="0" smtClean="0"/>
              <a:t>(ISP) </a:t>
            </a:r>
            <a:r>
              <a:rPr lang="th-TH" dirty="0" smtClean="0"/>
              <a:t>แต่เนื่องจากอินเทอร์เน็ตเป็นเครือข่ายสาธารณะทำให้ข้อมูลที่ส่งผ่านเครือข่ายทุกคนสามารถดูได้ ผู้ใช้จึงจำเป็นต้องเข้ารหัสข้อมูลเอง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แบ่งตามระดับความปลอดภัยของข้อมูล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อินทราเน็ต </a:t>
            </a:r>
            <a:r>
              <a:rPr lang="en-US" b="1" dirty="0" smtClean="0"/>
              <a:t>(Intranet)</a:t>
            </a:r>
          </a:p>
          <a:p>
            <a:r>
              <a:rPr lang="th-TH" dirty="0" smtClean="0"/>
              <a:t>เป็นเครือข่ายส่วนบุคคลที่ใช้เทคโนโลยีอินเทอร์เน็ต ปัจจัยที่เป็นอินทราเน็ตไม่ใช่ที่ฮาร์ตแวร์ แต่เป็นที่ซอฟต์แวร์ที่ใช้จัดการเพื่อให้สามารถจัดการข้อมูลในเครือข่ายให้อยู่แค่ในองค์กรเท่านั้น ดังนั้นการรักษาความปลอดภัยเป็นสิ่งที่แยกอินทราเน็ตออกจากอินเทอร์เน็ตโดยการปกป้องด้วย </a:t>
            </a:r>
            <a:r>
              <a:rPr lang="en-US" dirty="0" smtClean="0"/>
              <a:t>firewall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แบ่งตามระดับความปลอดภัยของข้อมูล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err="1" smtClean="0"/>
              <a:t>เอ็กส์</a:t>
            </a:r>
            <a:r>
              <a:rPr lang="th-TH" b="1" dirty="0" smtClean="0"/>
              <a:t>ตรา</a:t>
            </a:r>
            <a:r>
              <a:rPr lang="th-TH" b="1" dirty="0" err="1" smtClean="0"/>
              <a:t>เน็ต</a:t>
            </a:r>
            <a:r>
              <a:rPr lang="th-TH" b="1" dirty="0" smtClean="0"/>
              <a:t> </a:t>
            </a:r>
            <a:r>
              <a:rPr lang="en-US" b="1" dirty="0" smtClean="0"/>
              <a:t>(Extranet)</a:t>
            </a:r>
          </a:p>
          <a:p>
            <a:r>
              <a:rPr lang="th-TH" dirty="0" smtClean="0"/>
              <a:t>เป็นเครือข่ายกึ่งอินเทอร์เน็ตกึ่งอินทราเน็ต ใช้เชื่อมต่อระหว่างอินทราเน็ต 2 องค์กรดังนั้นบางส่วนจึงเป็นของที่องค์กรเป็นเจ้าของร่วมกัน โดยไม่จำกัดที่เทคโนโลยี แต่จะยากตรงเรื่องความปลอดภัยที่ทั้ง 2 องค์กรต้องตกลงกันเอง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596754" y="440745"/>
            <a:ext cx="5904204" cy="6136232"/>
            <a:chOff x="2023376" y="714357"/>
            <a:chExt cx="5097248" cy="5731575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3376" y="714357"/>
              <a:ext cx="5097248" cy="54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071670" y="6072207"/>
              <a:ext cx="5000660" cy="37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/>
                <a:t>การเชื่อมต่อระหว่าง อินเทอร์เน็ต อินทราเน็ต </a:t>
              </a:r>
              <a:r>
                <a:rPr lang="th-TH" sz="2000" b="1" dirty="0" err="1" smtClean="0"/>
                <a:t>และเอ็กส์</a:t>
              </a:r>
              <a:r>
                <a:rPr lang="th-TH" sz="2000" b="1" dirty="0" smtClean="0"/>
                <a:t>ตรา</a:t>
              </a:r>
              <a:r>
                <a:rPr lang="th-TH" sz="2000" b="1" dirty="0" err="1" smtClean="0"/>
                <a:t>เน็ต</a:t>
              </a:r>
              <a:endParaRPr lang="th-TH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รูปแบบของเครือข่ายที่ใช้กันมากในปัจจุบัน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ส่วนใหญ่ก็จะเริ่มจากขนาดเล็กๆ จากนั้นก็จะขยายไปตามขนาดขององค์กรที่เติบโตขึ้นโดยหลักๆ ก็จะใช้เซิร์ฟเวอร์ 1เครื่อง โมเด็มหรือ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 1 ตัว </a:t>
            </a:r>
            <a:r>
              <a:rPr lang="th-TH" dirty="0" err="1" smtClean="0"/>
              <a:t>ฮับ</a:t>
            </a:r>
            <a:r>
              <a:rPr lang="th-TH" dirty="0" smtClean="0"/>
              <a:t>หรือสวิทซ์ขึ้นกับจำนวนเครื่องที่ต้องการต่อพ่วงโดยแต่ละตัวจะรับได้ประมาณ 10-20 เครื่องขึ้นอยู่กับช่องพอร์ต เมื่อมีการขยายตัวก็เพียงแต่เพิ่ม</a:t>
            </a:r>
            <a:r>
              <a:rPr lang="th-TH" dirty="0" err="1" smtClean="0"/>
              <a:t>ฮับ</a:t>
            </a:r>
            <a:r>
              <a:rPr lang="th-TH" dirty="0" smtClean="0"/>
              <a:t>หรือสวิทซ์เข้าไป</a:t>
            </a:r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1000100" y="4038395"/>
            <a:ext cx="3317257" cy="2762619"/>
            <a:chOff x="785786" y="3929066"/>
            <a:chExt cx="3531571" cy="294110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3929066"/>
              <a:ext cx="3531571" cy="253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000100" y="6500834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/>
                <a:t>เครือข่ายขนาดเล็ก</a:t>
              </a:r>
              <a:endParaRPr lang="th-TH" dirty="0"/>
            </a:p>
          </p:txBody>
        </p:sp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091" y="4014442"/>
            <a:ext cx="4122944" cy="248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กลุ่ม 9"/>
          <p:cNvGrpSpPr/>
          <p:nvPr/>
        </p:nvGrpSpPr>
        <p:grpSpPr>
          <a:xfrm>
            <a:off x="4644008" y="4071942"/>
            <a:ext cx="4050936" cy="2737399"/>
            <a:chOff x="4572000" y="4071942"/>
            <a:chExt cx="4122944" cy="2786058"/>
          </a:xfrm>
        </p:grpSpPr>
        <p:sp>
          <p:nvSpPr>
            <p:cNvPr id="8" name="TextBox 7"/>
            <p:cNvSpPr txBox="1"/>
            <p:nvPr/>
          </p:nvSpPr>
          <p:spPr>
            <a:xfrm>
              <a:off x="5000628" y="6488668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/>
                <a:t>เครือข่ายขนาดกลาง</a:t>
              </a:r>
              <a:endParaRPr lang="th-TH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4071942"/>
              <a:ext cx="4122944" cy="248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สรุปท้ายบท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จุดประสงค์หลักของเครือข่ายคือ เพื่อแลกเปลี่ยนข้อมูลให้มีประสิทธิภาพ ประหยัด และรวดเร็ว เครือข่ายไม่ว่าจะใหญ่เล็กเท่าใดก็ต้องประกอบไปด้วยเครื่องคอมพิวเตอร์อย่างน้อย 2 เครื่อง การ์ด </a:t>
            </a:r>
            <a:r>
              <a:rPr lang="en-US" dirty="0" smtClean="0"/>
              <a:t>LAN</a:t>
            </a:r>
            <a:r>
              <a:rPr lang="th-TH" dirty="0" smtClean="0"/>
              <a:t> สื่อสัญญาณและอุปกรณ์สื่อสาร โปรโตคอล และระบบปฏิบัติการเครือข่าย</a:t>
            </a:r>
          </a:p>
          <a:p>
            <a:r>
              <a:rPr lang="th-TH" dirty="0" smtClean="0"/>
              <a:t>ในการจำแนกก็มีหลายวิธี เช่น ขนาดทางกายภาพ การแชร์ทรัพยากร ความปลอดภัยของข้อมูล เป็นต้น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เครือข่ายคอมพิวเตอร์คืออะไร </a:t>
            </a:r>
            <a:r>
              <a:rPr lang="en-US" b="1" dirty="0" smtClean="0"/>
              <a:t>?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เครือข่ายคอมพิวเตอร์คือ ระบบที่มีคอมพิวเตอร์เชื่อมต่อกันอย่างน้อย 2 เครื่องขึ้นไป ซึ่งสามารถใช้ทรัพยากร ติดต่อสื่อสาร แลกเปลี่ยนข้อมูลซึ่งกันและกันได้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pPr>
              <a:buNone/>
            </a:pPr>
            <a:r>
              <a:rPr lang="th-TH" dirty="0" smtClean="0"/>
              <a:t>      ภาพเมนเฟรมและดัมพ์เทอร์มินอล                  ภาพเครือข่ายแบบง่ายๆ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3684765" cy="287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857760"/>
            <a:ext cx="40447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ทำไมต้องสร้างเครือข่าย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สามารถแลกเปลี่ยนข้อมูลอย่างมีประสิทธิภาพ</a:t>
            </a:r>
          </a:p>
          <a:p>
            <a:r>
              <a:rPr lang="th-TH" dirty="0" smtClean="0"/>
              <a:t>สามารถแชร์ทรัพยากร</a:t>
            </a:r>
          </a:p>
          <a:p>
            <a:r>
              <a:rPr lang="th-TH" dirty="0" smtClean="0"/>
              <a:t>ประหยัด</a:t>
            </a:r>
          </a:p>
          <a:p>
            <a:r>
              <a:rPr lang="th-TH" dirty="0" smtClean="0"/>
              <a:t>สามารถแชร์เอกสาร</a:t>
            </a:r>
          </a:p>
          <a:p>
            <a:r>
              <a:rPr lang="th-TH" dirty="0" smtClean="0"/>
              <a:t>สามารถใช้จดหมายอิเล็กทรอนิกส์</a:t>
            </a:r>
            <a:r>
              <a:rPr lang="en-US" dirty="0" smtClean="0"/>
              <a:t>(E-mail)</a:t>
            </a:r>
          </a:p>
          <a:p>
            <a:r>
              <a:rPr lang="th-TH" dirty="0" smtClean="0"/>
              <a:t>สามารถใช้สนทนาผ่านเครือข่าย</a:t>
            </a:r>
          </a:p>
          <a:p>
            <a:r>
              <a:rPr lang="th-TH" dirty="0" smtClean="0"/>
              <a:t>ประชุมระยะไกล</a:t>
            </a:r>
          </a:p>
          <a:p>
            <a:r>
              <a:rPr lang="th-TH" dirty="0" smtClean="0"/>
              <a:t>แชร์ไฟล์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การแชร์ฮาร์ตแวร์และซอฟต์แวร์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 algn="ctr">
              <a:buNone/>
            </a:pPr>
            <a:r>
              <a:rPr lang="th-TH" dirty="0" smtClean="0"/>
              <a:t>การแชร์เครื่องพิมพ์บนเครือข่าย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99213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องค์ประกอบพื้นฐานของเครือข่าย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องค์ประกอบพื้นฐานที่ต้องมี</a:t>
            </a:r>
          </a:p>
          <a:p>
            <a:pPr lvl="1"/>
            <a:r>
              <a:rPr lang="th-TH" dirty="0" smtClean="0"/>
              <a:t>คอมพิวเตอร์อย่างน้อย 2 เครื่อง</a:t>
            </a:r>
          </a:p>
          <a:p>
            <a:pPr lvl="1"/>
            <a:r>
              <a:rPr lang="th-TH" dirty="0" smtClean="0"/>
              <a:t>เน็ตเวิร์คการ์ด</a:t>
            </a:r>
            <a:r>
              <a:rPr lang="en-US" dirty="0" smtClean="0"/>
              <a:t>(NIC)</a:t>
            </a:r>
            <a:endParaRPr lang="th-TH" dirty="0" smtClean="0"/>
          </a:p>
          <a:p>
            <a:pPr lvl="1"/>
            <a:r>
              <a:rPr lang="th-TH" dirty="0" smtClean="0"/>
              <a:t>สื่อกลางและอุปกรณ์รับส่งข้อมูล</a:t>
            </a:r>
          </a:p>
          <a:p>
            <a:pPr lvl="1"/>
            <a:r>
              <a:rPr lang="th-TH" dirty="0" smtClean="0"/>
              <a:t>โปรโตคอล</a:t>
            </a:r>
          </a:p>
          <a:p>
            <a:pPr lvl="1"/>
            <a:r>
              <a:rPr lang="th-TH" dirty="0" smtClean="0"/>
              <a:t>ระบบปฏิบัติการเครือข่าย</a:t>
            </a:r>
            <a:r>
              <a:rPr lang="en-US" dirty="0" smtClean="0"/>
              <a:t>(NOS)</a:t>
            </a:r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4071934" y="2857496"/>
            <a:ext cx="4897340" cy="2012406"/>
            <a:chOff x="4000496" y="2285992"/>
            <a:chExt cx="4897340" cy="20124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2285992"/>
              <a:ext cx="4897340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072066" y="3929066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/>
                <a:t>องค์ประกอบพื้นฐานระบบเครือข่าย</a:t>
              </a:r>
              <a:endParaRPr lang="th-TH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คอมพิวเตอร์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ไม่จำเป็นต้องประสิทธิภาพสูง</a:t>
            </a:r>
          </a:p>
          <a:p>
            <a:r>
              <a:rPr lang="th-TH" dirty="0" smtClean="0"/>
              <a:t>ไม่จำเป็นต้องแพลตฟอร์มเดียวกัน</a:t>
            </a:r>
          </a:p>
          <a:p>
            <a:r>
              <a:rPr lang="th-TH" dirty="0" smtClean="0"/>
              <a:t>มีประสิทธิภาพพอใช้งาน</a:t>
            </a:r>
          </a:p>
          <a:p>
            <a:endParaRPr lang="th-TH" dirty="0" smtClean="0"/>
          </a:p>
          <a:p>
            <a:endParaRPr lang="th-TH" dirty="0"/>
          </a:p>
        </p:txBody>
      </p:sp>
      <p:pic>
        <p:nvPicPr>
          <p:cNvPr id="4098" name="Picture 2" descr="https://encrypted-tbn2.google.com/images?q=tbn:ANd9GcSi-SnDDQNgj5uK3vZVhyPKqFOYAA2xXRk5CXWTsUkQ5lyWpjcgiQ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715008" y="4214818"/>
            <a:ext cx="2381250" cy="1924050"/>
          </a:xfrm>
          <a:prstGeom prst="rect">
            <a:avLst/>
          </a:prstGeom>
          <a:noFill/>
        </p:spPr>
      </p:pic>
      <p:pic>
        <p:nvPicPr>
          <p:cNvPr id="4100" name="Picture 4" descr="https://encrypted-tbn3.google.com/images?q=tbn:ANd9GcSqAWuGbaU5ZgC33HcmVA-k5UrDwtprLW1wQP_rHshYxQq0lbgQ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643306" y="4714884"/>
            <a:ext cx="1455326" cy="1201970"/>
          </a:xfrm>
          <a:prstGeom prst="rect">
            <a:avLst/>
          </a:prstGeom>
          <a:noFill/>
        </p:spPr>
      </p:pic>
      <p:pic>
        <p:nvPicPr>
          <p:cNvPr id="4108" name="Picture 12" descr="https://encrypted-tbn2.google.com/images?q=tbn:ANd9GcTSSfMBVsNEG3kmUtXqoMkHS0JB1sjGmYAlozJIfow7uZMo_0JZdw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785918" y="4643446"/>
            <a:ext cx="784733" cy="1070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เน็ตเวิร์คการ์ด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เป็นจุดเชื่อมต่อระหว่างคอมพิวเตอร์และระบบเครือข่าย โดยปกติเรียกว่า  </a:t>
            </a:r>
            <a:r>
              <a:rPr lang="en-US" dirty="0" smtClean="0"/>
              <a:t>NIC </a:t>
            </a:r>
            <a:r>
              <a:rPr lang="th-TH" dirty="0" smtClean="0"/>
              <a:t>แต่ในบ้านเราส่วนใหญ่จะเรียกว่า การ์ด</a:t>
            </a:r>
            <a:r>
              <a:rPr lang="en-US" dirty="0" smtClean="0"/>
              <a:t> LAN</a:t>
            </a:r>
          </a:p>
          <a:p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2500298" y="3143248"/>
            <a:ext cx="4429156" cy="3155414"/>
            <a:chOff x="2500298" y="3143248"/>
            <a:chExt cx="4429156" cy="315541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298" y="3143248"/>
              <a:ext cx="440055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714612" y="5929330"/>
              <a:ext cx="4214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/>
                <a:t>เน็ตเวิร์คการ์ด</a:t>
              </a:r>
              <a:endParaRPr lang="th-TH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สายสัญญาณ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สายคู่บิดเกลียว</a:t>
            </a:r>
          </a:p>
          <a:p>
            <a:r>
              <a:rPr lang="th-TH" dirty="0" smtClean="0"/>
              <a:t>สาย</a:t>
            </a:r>
            <a:r>
              <a:rPr lang="th-TH" dirty="0" err="1" smtClean="0"/>
              <a:t>โคแอ็กเชียล</a:t>
            </a:r>
            <a:endParaRPr lang="th-TH" dirty="0" smtClean="0"/>
          </a:p>
          <a:p>
            <a:r>
              <a:rPr lang="th-TH" dirty="0" smtClean="0"/>
              <a:t>สายใยแก้วนำแสง</a:t>
            </a:r>
          </a:p>
          <a:p>
            <a:endParaRPr lang="th-TH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2500330" cy="22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000504"/>
            <a:ext cx="26926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56895" cy="181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3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1046</Words>
  <Application>Microsoft Office PowerPoint</Application>
  <PresentationFormat>นำเสนอทางหน้าจอ (4:3)</PresentationFormat>
  <Paragraphs>120</Paragraphs>
  <Slides>26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ชุดรูปแบบของ Office</vt:lpstr>
      <vt:lpstr>4132404 การสื่อสารข้อมูลและเครือข่ายคอมพิวเตอร์ บทที่ 1 พื้นฐานเครือข่ายคอมพิวเตอร์</vt:lpstr>
      <vt:lpstr>เนื้อหา</vt:lpstr>
      <vt:lpstr>เครือข่ายคอมพิวเตอร์คืออะไร ?</vt:lpstr>
      <vt:lpstr>ทำไมต้องสร้างเครือข่าย </vt:lpstr>
      <vt:lpstr>การแชร์ฮาร์ตแวร์และซอฟต์แวร์</vt:lpstr>
      <vt:lpstr>องค์ประกอบพื้นฐานของเครือข่าย</vt:lpstr>
      <vt:lpstr>คอมพิวเตอร์</vt:lpstr>
      <vt:lpstr>เน็ตเวิร์คการ์ด</vt:lpstr>
      <vt:lpstr>สายสัญญาณ</vt:lpstr>
      <vt:lpstr>อุปกรณ์เครือข่าย</vt:lpstr>
      <vt:lpstr>อุปกรณ์เครือข่าย(ต่อ)</vt:lpstr>
      <vt:lpstr>โปรโตคอล</vt:lpstr>
      <vt:lpstr>ระบบปฏิบัติการเครือข่าย</vt:lpstr>
      <vt:lpstr>การจำแนกประเภทเครือข่าย</vt:lpstr>
      <vt:lpstr>แบ่งตามขนาดทางกายภาพของเครือข่าย</vt:lpstr>
      <vt:lpstr>แบ่งตามขนาดทางกายภาพของเครือข่าย(ต่อ)</vt:lpstr>
      <vt:lpstr>แบ่งตามขนาดทางกายภาพของเครือข่าย(ต่อ)</vt:lpstr>
      <vt:lpstr>แบ่งตามหน้าที่ของคอมพิวเตอร์</vt:lpstr>
      <vt:lpstr>แบ่งตามหน้าที่ของคอมพิวเตอร์(ต่อ)</vt:lpstr>
      <vt:lpstr>ประเภทของเซิร์ฟเวอร์ที่ให้บริการ</vt:lpstr>
      <vt:lpstr>แบ่งตามระดับความปลอดภัยของข้อมูล</vt:lpstr>
      <vt:lpstr>แบ่งตามระดับความปลอดภัยของข้อมูล(ต่อ)</vt:lpstr>
      <vt:lpstr>แบ่งตามระดับความปลอดภัยของข้อมูล(ต่อ)</vt:lpstr>
      <vt:lpstr>งานนำเสนอ PowerPoint</vt:lpstr>
      <vt:lpstr>รูปแบบของเครือข่ายที่ใช้กันมากในปัจจุบัน</vt:lpstr>
      <vt:lpstr>สรุปท้ายบท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4132701 การสื่อสารข้อมูลและเครือข่ายคอมพิวเตอร์ บทที่ 1 พื้นฐานเครือข่ายคอมพิวเตอร์</dc:title>
  <dc:creator>lazeal</dc:creator>
  <cp:lastModifiedBy>user</cp:lastModifiedBy>
  <cp:revision>24</cp:revision>
  <dcterms:created xsi:type="dcterms:W3CDTF">2012-06-10T03:29:07Z</dcterms:created>
  <dcterms:modified xsi:type="dcterms:W3CDTF">2019-06-17T01:35:11Z</dcterms:modified>
</cp:coreProperties>
</file>