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</p:sldIdLst>
  <p:sldSz cx="9144000" cy="6858000" type="screen4x3"/>
  <p:notesSz cx="9926638" cy="67976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64" d="100"/>
          <a:sy n="64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C7F8-2F0D-418D-ABCA-3E98506DD389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F34A-55A2-428B-AAF5-3FCBDAF352B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5012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สามเหลี่ยมหน้าจั่ว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16/12/61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8" name="ตัวเชื่อมต่อตรง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ตัวเชื่อมต่อตรง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หน้าจั่ว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cybered.co.th/warnuts/wbi/wbi3/pic17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cybered.co.th/warnuts/wbi/wbi3/pic18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uni.net.th/~08_2543/chap03/image03/42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uni.net.th/~08_2543/chap03/image03/43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uni.net.th/~08_2543/chap03/image03/44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udomsuksa.ac.th/Latphrao/Knowledge/Technology/network/hybrid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cybered.co.th/warnuts/wbi/wbi3/pic16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รายวิชา</a:t>
            </a:r>
            <a:r>
              <a:rPr lang="th-TH" dirty="0"/>
              <a:t> 0002701 คอมพิวเตอร์และเทคโนโลยีสารสนเทศเพื่อชีวิต</a:t>
            </a:r>
            <a:br>
              <a:rPr lang="th-TH" dirty="0"/>
            </a:br>
            <a:r>
              <a:rPr lang="th-TH" b="1" dirty="0"/>
              <a:t>บทที่ 4 </a:t>
            </a:r>
            <a:r>
              <a:rPr lang="th-TH" dirty="0"/>
              <a:t>การสื่อสารข้อมูลและระบบเครือข่ายคอมพิวเตอร์</a:t>
            </a:r>
            <a:br>
              <a:rPr lang="th-TH" dirty="0"/>
            </a:b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sz="2800" b="1" dirty="0"/>
              <a:t>ผู้สอน</a:t>
            </a:r>
            <a:r>
              <a:rPr lang="th-TH" sz="2800" dirty="0"/>
              <a:t> อาจารย์ปุริม ชฎา</a:t>
            </a:r>
            <a:r>
              <a:rPr lang="th-TH" sz="2800" dirty="0" err="1"/>
              <a:t>รัตน</a:t>
            </a:r>
            <a:r>
              <a:rPr lang="th-TH" sz="2800" dirty="0"/>
              <a:t>ฐิติ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4607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ประเภทของเครือข่าย</a:t>
            </a:r>
            <a:r>
              <a:rPr lang="th-TH" b="1" dirty="0" smtClean="0"/>
              <a:t>ใช้ขนาด</a:t>
            </a:r>
            <a:r>
              <a:rPr lang="th-TH" b="1" dirty="0"/>
              <a:t>ของเครือข่ายเป็นเกณฑ์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ระบบเครือข่ายระหว่างเมือง (</a:t>
            </a:r>
            <a:r>
              <a:rPr lang="en-US" b="1" dirty="0"/>
              <a:t>MAN : Metropolitan Area Network)  </a:t>
            </a:r>
          </a:p>
          <a:p>
            <a:r>
              <a:rPr lang="th-TH" dirty="0"/>
              <a:t>เป็นระบบเครือข่ายขนาดกลางเชื่อมต่อภายในเมือง หรือจังหวัดใกล้เคียง  เป็นระบบที่เชื่อมโยงคอมพิวเตอร์ซึ่ง อาจตั้งอยู่ห่างไกลกันในช่วง 5 ถึง 50 กิโลเมตร เป็นเครือข่าย          ที่ต้องใช้โครงข่ายของการสื่อสารขององค์การโทรศัพท์หรือการสื่อสารแห่งประเทศไทยในการติดต่อสื่อสาร </a:t>
            </a:r>
          </a:p>
          <a:p>
            <a:endParaRPr lang="th-TH" dirty="0"/>
          </a:p>
        </p:txBody>
      </p:sp>
      <p:pic>
        <p:nvPicPr>
          <p:cNvPr id="4" name="Picture 2" descr="เครือข่ายระบบ MA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84538"/>
            <a:ext cx="46085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3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ประเภทของเครือข่าย</a:t>
            </a:r>
            <a:r>
              <a:rPr lang="th-TH" b="1" dirty="0" smtClean="0"/>
              <a:t>ใช้ขนาด</a:t>
            </a:r>
            <a:r>
              <a:rPr lang="th-TH" b="1" dirty="0"/>
              <a:t>ของเครือข่ายเป็นเกณฑ์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ระบบเครือข่ายระยะไกล  (</a:t>
            </a:r>
            <a:r>
              <a:rPr lang="en-US" b="1" dirty="0"/>
              <a:t>WAN : Wide Area Network) </a:t>
            </a:r>
          </a:p>
          <a:p>
            <a:r>
              <a:rPr lang="th-TH" dirty="0"/>
              <a:t>เป็นระบบเครือข่ายบริเวณกว้างเป็นการเชื่อมต่อเครือข่ายย่อย ๆ หรือเครือข่ายคนละชนิดที่อยู่ห่างไกลกันมาก ๆ ได้แก่ การเชื่อมโยงคอมพิวเตอร์ที่อยู่ห่างไกลกันข้ามจังหวัดหรือประเทศ เช่น ระบบ </a:t>
            </a:r>
            <a:r>
              <a:rPr lang="en-US" dirty="0"/>
              <a:t>Internet  </a:t>
            </a:r>
            <a:r>
              <a:rPr lang="th-TH" dirty="0"/>
              <a:t>ดังนั้นจึงต้องใช้ระบบสื่อสารโทรคมนาคมที่มีประสิทธิภาพสูงในระดับประเทศ</a:t>
            </a:r>
          </a:p>
          <a:p>
            <a:endParaRPr lang="th-TH" dirty="0"/>
          </a:p>
        </p:txBody>
      </p:sp>
      <p:pic>
        <p:nvPicPr>
          <p:cNvPr id="4" name="Picture 2" descr="เครือข่ายระบบ WA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429000"/>
            <a:ext cx="4503738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18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ประเภทของเครือข่าย</a:t>
            </a:r>
            <a:r>
              <a:rPr lang="th-TH" b="1" dirty="0" smtClean="0"/>
              <a:t>ใช้การ</a:t>
            </a:r>
            <a:r>
              <a:rPr lang="th-TH" b="1" dirty="0"/>
              <a:t>ทำงานเป็นเกณฑ์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ระบบเครือข่ายแบบรวมศูนย์กลาง (</a:t>
            </a:r>
            <a:r>
              <a:rPr lang="en-US" b="1" dirty="0"/>
              <a:t>Centralized Networks) </a:t>
            </a:r>
          </a:p>
          <a:p>
            <a:r>
              <a:rPr lang="th-TH" dirty="0" smtClean="0"/>
              <a:t>เป็น</a:t>
            </a:r>
            <a:r>
              <a:rPr lang="th-TH" dirty="0"/>
              <a:t>ระบบที่มีเครื่องหลักเพียงเครื่องเดียวที่ใช้ในการประมวลผล ซึ่งจะตั้งอยู่ที่ศูนย์กลางและมีการเชื่อมต่อไปยังเครื่องเทอร์มินอลที่อยู่รอบ ๆ โดยการเดินสายเคเบิลเชื่อมต่อกันโดยตรง เพื่อให้เครื่องเครื่องเทอร์มินอลสามารถเข้าใช้งานและไม่สามารถสนับสนุนระบบการประมวลผลแบบ </a:t>
            </a:r>
            <a:r>
              <a:rPr lang="en-US" dirty="0"/>
              <a:t>Multiprocessor </a:t>
            </a:r>
          </a:p>
          <a:p>
            <a:endParaRPr lang="th-TH" dirty="0"/>
          </a:p>
        </p:txBody>
      </p:sp>
      <p:pic>
        <p:nvPicPr>
          <p:cNvPr id="4" name="Picture 8" descr="http://www.uni.net.th/%7E08_2543/chap03/image03/42.gif"/>
          <p:cNvPicPr>
            <a:picLocks noChangeAspect="1" noChangeArrowheads="1"/>
          </p:cNvPicPr>
          <p:nvPr/>
        </p:nvPicPr>
        <p:blipFill>
          <a:blip r:embed="rId2" r:link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284538"/>
            <a:ext cx="44577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08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ประเภทของเครือข่าย</a:t>
            </a:r>
            <a:r>
              <a:rPr lang="th-TH" b="1" dirty="0" smtClean="0"/>
              <a:t>ใช้การ</a:t>
            </a:r>
            <a:r>
              <a:rPr lang="th-TH" b="1" dirty="0"/>
              <a:t>ทำงานเป็นเกณฑ์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ระบบเครือข่าย </a:t>
            </a:r>
            <a:r>
              <a:rPr lang="en-US" b="1" dirty="0"/>
              <a:t>Peer-to-Peer </a:t>
            </a:r>
            <a:endParaRPr lang="th-TH" b="1" dirty="0" smtClean="0"/>
          </a:p>
          <a:p>
            <a:r>
              <a:rPr lang="th-TH" dirty="0" smtClean="0"/>
              <a:t>แต่</a:t>
            </a:r>
            <a:r>
              <a:rPr lang="th-TH" dirty="0"/>
              <a:t>ละสถานีงานบนระบบเครือข่าย </a:t>
            </a:r>
            <a:r>
              <a:rPr lang="en-US" dirty="0"/>
              <a:t>Peer-to-Peer </a:t>
            </a:r>
            <a:r>
              <a:rPr lang="th-TH" dirty="0"/>
              <a:t>จะมีความเท่าเทียมกันสามารถที่จะแบ่งปันทรัพยากรให้แก่กันและกันได้คือจะต้องมีทรัพยากรภายในของตัวเอง </a:t>
            </a:r>
          </a:p>
          <a:p>
            <a:endParaRPr lang="th-TH" dirty="0"/>
          </a:p>
        </p:txBody>
      </p:sp>
      <p:pic>
        <p:nvPicPr>
          <p:cNvPr id="4" name="Picture 2" descr="http://www.uni.net.th/%7E08_2543/chap03/image03/43.jpg"/>
          <p:cNvPicPr>
            <a:picLocks noChangeAspect="1" noChangeArrowheads="1"/>
          </p:cNvPicPr>
          <p:nvPr/>
        </p:nvPicPr>
        <p:blipFill>
          <a:blip r:embed="rId2" r:link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2997200"/>
            <a:ext cx="61261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64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.net.th/%7E08_2543/chap03/image03/44.gif"/>
          <p:cNvPicPr>
            <a:picLocks noChangeAspect="1" noChangeArrowheads="1"/>
          </p:cNvPicPr>
          <p:nvPr/>
        </p:nvPicPr>
        <p:blipFill>
          <a:blip r:embed="rId2" r:link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55" y="3963888"/>
            <a:ext cx="45942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ประเภทของเครือข่าย</a:t>
            </a:r>
            <a:r>
              <a:rPr lang="th-TH" b="1" dirty="0" smtClean="0"/>
              <a:t>ใช้การ</a:t>
            </a:r>
            <a:r>
              <a:rPr lang="th-TH" b="1" dirty="0"/>
              <a:t>ทำงานเป็นเกณฑ์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ระบบเครือข่ายแบบ </a:t>
            </a:r>
            <a:r>
              <a:rPr lang="en-US" b="1" dirty="0"/>
              <a:t>Client/Server </a:t>
            </a:r>
          </a:p>
          <a:p>
            <a:r>
              <a:rPr lang="th-TH" dirty="0"/>
              <a:t>เป็นระบบเครือข่ายที่มีประสิทธิภาพสูง และมีการใช้งานกันอย่างกว้างขวางมากกว่าระบบเครือข่ายแบบอื่นที่มีในปัจจุบัน </a:t>
            </a:r>
          </a:p>
          <a:p>
            <a:r>
              <a:rPr lang="th-TH" dirty="0"/>
              <a:t>ระบบ </a:t>
            </a:r>
            <a:r>
              <a:rPr lang="en-US" dirty="0"/>
              <a:t>Client/Server </a:t>
            </a:r>
            <a:r>
              <a:rPr lang="th-TH" dirty="0"/>
              <a:t>สามารถสนับสนุนให้มีเครื่องลูกข่ายได้เป็นจำนวนมาก และสามารถเชื่อมต่อกับเครื่องคอมพิวเตอร์ได้หลายรูปแบบ  </a:t>
            </a:r>
          </a:p>
          <a:p>
            <a:r>
              <a:rPr lang="th-TH" dirty="0"/>
              <a:t>ระบบนี้จะทำงานโดยมีเครื่องแม่ข่ายที่ให้บริการ เป็นศูนย์กลางอย่างน้อย 1 เครื่อง และมีการบริหารจัดการทรัพยากรต่างๆ จากส่วนกลาง </a:t>
            </a:r>
          </a:p>
          <a:p>
            <a:r>
              <a:rPr lang="th-TH" dirty="0"/>
              <a:t>สนับสนุนการทำงานแบบ </a:t>
            </a:r>
            <a:r>
              <a:rPr lang="en-US" dirty="0"/>
              <a:t>Multiprocessor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9011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ประเภทของเครือข่าย</a:t>
            </a:r>
            <a:r>
              <a:rPr lang="th-TH" b="1" dirty="0" smtClean="0"/>
              <a:t>ใช้ความ</a:t>
            </a:r>
            <a:r>
              <a:rPr lang="th-TH" b="1" dirty="0"/>
              <a:t>ปลอดภัยเป็นเกณฑ์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ระบบอินทราเน็ต (</a:t>
            </a:r>
            <a:r>
              <a:rPr lang="en-US" b="1" dirty="0"/>
              <a:t>Intranet) </a:t>
            </a:r>
            <a:r>
              <a:rPr lang="th-TH" dirty="0"/>
              <a:t>เป็นระบบเครือข่ายคอมพิวเตอร์ที่ใช้สื่อสารภายในกลุ่มขององค์กรนั้น ๆ โดยอาศัยเทคโนโลยีของอินเทอร์เน็ต (</a:t>
            </a:r>
            <a:r>
              <a:rPr lang="en-US" dirty="0"/>
              <a:t>Internet) </a:t>
            </a:r>
            <a:r>
              <a:rPr lang="th-TH" dirty="0"/>
              <a:t>เป็นพื้นฐาน</a:t>
            </a:r>
          </a:p>
          <a:p>
            <a:r>
              <a:rPr lang="th-TH" b="1" dirty="0"/>
              <a:t>ระบบ</a:t>
            </a:r>
            <a:r>
              <a:rPr lang="th-TH" b="1" dirty="0" err="1"/>
              <a:t>เอ็กซ์ทราเน็ต</a:t>
            </a:r>
            <a:r>
              <a:rPr lang="th-TH" b="1" dirty="0"/>
              <a:t> (</a:t>
            </a:r>
            <a:r>
              <a:rPr lang="en-US" b="1" dirty="0"/>
              <a:t>Extranet) </a:t>
            </a:r>
            <a:r>
              <a:rPr lang="th-TH" dirty="0"/>
              <a:t>เป็นการเชื่อมโยงระหว่างองค์กรต่าง ๆ ที่มีอินทราเน็ตเข้าด้วยกัน การใช้</a:t>
            </a:r>
            <a:r>
              <a:rPr lang="th-TH" dirty="0" err="1"/>
              <a:t>เอ็กซ์ทราเน็ต</a:t>
            </a:r>
            <a:r>
              <a:rPr lang="th-TH" dirty="0"/>
              <a:t>นั้น องค์กรที่เชื่อมกันอยู่จะสามารถแบ่งข้อมูลภายในได้ตลอดเวลาระหว่างเครือข่ายอินทราเน็ตของตนกับองค์กรอื่น ๆ หรือผู้ใช้บริการได้อย่างปลอดภัย</a:t>
            </a:r>
          </a:p>
          <a:p>
            <a:r>
              <a:rPr lang="th-TH" b="1" dirty="0"/>
              <a:t>ระบบอินเทอร์เน็ต (</a:t>
            </a:r>
            <a:r>
              <a:rPr lang="en-US" b="1" dirty="0"/>
              <a:t>Internet) </a:t>
            </a:r>
            <a:r>
              <a:rPr lang="th-TH" dirty="0"/>
              <a:t>เป็นระบบเครือข่ายคอมพิวเตอร์หลาย ๆ เครือข่าย ที่มีการเชื่อมโยงเข้าด้วยกัน โดยที่คอมพิวเตอร์ทุกเครื่องจะสามารถเชื่อมโยงถึงกันได้ทั่วโลก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0408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สถาปัตยกรรมของระบบ</a:t>
            </a:r>
            <a:r>
              <a:rPr lang="th-TH" b="1" dirty="0" smtClean="0"/>
              <a:t>เครือข่าย (</a:t>
            </a:r>
            <a:r>
              <a:rPr lang="en-US" b="1" dirty="0"/>
              <a:t>Network Architecture/ Topology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สถาปัตยกรรมของระบบเครือข่าย (</a:t>
            </a:r>
            <a:r>
              <a:rPr lang="en-US" b="1" dirty="0"/>
              <a:t>Network Architecture) </a:t>
            </a:r>
          </a:p>
          <a:p>
            <a:r>
              <a:rPr lang="th-TH" dirty="0"/>
              <a:t>หรือ</a:t>
            </a:r>
            <a:r>
              <a:rPr lang="th-TH" b="1" dirty="0"/>
              <a:t>โทโปโลยี (</a:t>
            </a:r>
            <a:r>
              <a:rPr lang="en-US" b="1" dirty="0"/>
              <a:t>Topology)</a:t>
            </a:r>
            <a:r>
              <a:rPr lang="en-US" dirty="0"/>
              <a:t> </a:t>
            </a:r>
            <a:r>
              <a:rPr lang="th-TH" dirty="0"/>
              <a:t>คือลักษณะทางกายภาพ (ภายนอก) </a:t>
            </a:r>
            <a:r>
              <a:rPr lang="th-TH" dirty="0" smtClean="0"/>
              <a:t>ของ</a:t>
            </a:r>
            <a:r>
              <a:rPr lang="th-TH" dirty="0"/>
              <a:t>เครือข่ายซึ่งหมายถึง ลักษณะของการเชื่อมโยงสายสื่อสารเข้ากับอุปกรณ์อิเล็กทรอนิกส์ต่าง ๆ ภายในเครือข่ายเข้าด้วยกัน โทโปโลยีของเครือข่าย แต่ละแบบมีความเหมาะสมในการใช้งานแตกต่างกัน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5495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สถาปัตยกรรมของระบบ</a:t>
            </a:r>
            <a:r>
              <a:rPr lang="th-TH" b="1" dirty="0" smtClean="0"/>
              <a:t>เครือข่าย</a:t>
            </a:r>
            <a:r>
              <a:rPr lang="en-US" b="1" dirty="0" smtClean="0"/>
              <a:t> (Network </a:t>
            </a:r>
            <a:r>
              <a:rPr lang="en-US" b="1" dirty="0"/>
              <a:t>Architecture/ Topology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การเชื่อมต่อแบบดาว (</a:t>
            </a:r>
            <a:r>
              <a:rPr lang="en-US" b="1" dirty="0"/>
              <a:t>Star Topology)  </a:t>
            </a:r>
            <a:endParaRPr lang="th-TH" b="1" dirty="0" smtClean="0"/>
          </a:p>
          <a:p>
            <a:r>
              <a:rPr lang="th-TH" dirty="0" smtClean="0"/>
              <a:t>เป็น</a:t>
            </a:r>
            <a:r>
              <a:rPr lang="th-TH" dirty="0"/>
              <a:t>การเชื่อมโยงการติดต่อสื่อสารที่มีลักษณะคล้ายรูปดาวหลายแฉก โดยมีสถานีกลางหรือ</a:t>
            </a:r>
            <a:r>
              <a:rPr lang="th-TH" dirty="0" err="1"/>
              <a:t>ฮับ</a:t>
            </a:r>
            <a:r>
              <a:rPr lang="th-TH" dirty="0"/>
              <a:t> (</a:t>
            </a:r>
            <a:r>
              <a:rPr lang="en-US" dirty="0"/>
              <a:t>Hub) </a:t>
            </a:r>
            <a:r>
              <a:rPr lang="th-TH" dirty="0"/>
              <a:t>เป็นจุดผ่านการติดต่อกันระหว่างทุก</a:t>
            </a:r>
            <a:r>
              <a:rPr lang="th-TH" dirty="0" err="1"/>
              <a:t>โหนด</a:t>
            </a:r>
            <a:r>
              <a:rPr lang="th-TH" dirty="0"/>
              <a:t> (</a:t>
            </a:r>
            <a:r>
              <a:rPr lang="en-US" dirty="0"/>
              <a:t>Node) </a:t>
            </a:r>
            <a:endParaRPr lang="th-TH" dirty="0" smtClean="0"/>
          </a:p>
          <a:p>
            <a:r>
              <a:rPr lang="th-TH" dirty="0" smtClean="0"/>
              <a:t>ซึ่ง</a:t>
            </a:r>
            <a:r>
              <a:rPr lang="th-TH" dirty="0" err="1"/>
              <a:t>โหนด</a:t>
            </a:r>
            <a:r>
              <a:rPr lang="th-TH" dirty="0"/>
              <a:t>หมายถึงอุปกรณ์แบบใดก็ได้ที่เชื่อมต่อกับระบบเครือข่าย สามารถรับส่งข้อมูลภายในระบบเครือข่ายได้ ในเครือข่ายสถานีกลางจึงมีหน้าที่เป็นศูนย์ควบคุมเส้นทางการสื่อสารทั้งหมด </a:t>
            </a:r>
          </a:p>
          <a:p>
            <a:endParaRPr lang="th-TH" dirty="0"/>
          </a:p>
        </p:txBody>
      </p:sp>
      <p:pic>
        <p:nvPicPr>
          <p:cNvPr id="4" name="Picture 2" descr="http://3.bp.blogspot.com/-G_EaZlymz60/UgMV1A3XpoI/AAAAAAAAALQ/i0mqnfcbQq4/s32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29000"/>
            <a:ext cx="3624263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83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สถาปัตยกรรมของระบบ</a:t>
            </a:r>
            <a:r>
              <a:rPr lang="th-TH" b="1" dirty="0" smtClean="0"/>
              <a:t>เครือข่าย (</a:t>
            </a:r>
            <a:r>
              <a:rPr lang="en-US" b="1" dirty="0"/>
              <a:t>Network Architecture/ Topology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ข้อดีของการเชื่อมต่อแบบดาว</a:t>
            </a:r>
          </a:p>
          <a:p>
            <a:pPr lvl="1"/>
            <a:r>
              <a:rPr lang="th-TH" sz="2600" dirty="0"/>
              <a:t>การติดตั้งเครือข่ายและการดูแลรักษาทำได้ง่าย การเพิ่มหรือการลดอุปกรณ์ในเครือข่ายไม่มีผลกระทบต่ออุปกรณ์อื่นในระบบ</a:t>
            </a:r>
          </a:p>
          <a:p>
            <a:pPr lvl="1"/>
            <a:r>
              <a:rPr lang="th-TH" sz="2600" dirty="0"/>
              <a:t>หากมี</a:t>
            </a:r>
            <a:r>
              <a:rPr lang="th-TH" sz="2600" dirty="0" err="1"/>
              <a:t>โหนด</a:t>
            </a:r>
            <a:r>
              <a:rPr lang="th-TH" sz="2600" dirty="0"/>
              <a:t>ใดเกิดความเสียหายสามารถตรวจสอบได้ง่าย โดยดูจาก</a:t>
            </a:r>
            <a:r>
              <a:rPr lang="th-TH" sz="2600" dirty="0" err="1"/>
              <a:t>ฮับ</a:t>
            </a:r>
            <a:endParaRPr lang="th-TH" sz="2600" dirty="0"/>
          </a:p>
          <a:p>
            <a:pPr lvl="1"/>
            <a:r>
              <a:rPr lang="th-TH" sz="2600" dirty="0"/>
              <a:t>หากเกิดการเสียหายของสายสื่อใดในระบบจะไม่กระทบต่อการทำงานของระบบโดยรวมเนื่องจากใช้อุปกรณ์ 1 ตัวต่อสายส่งข้อมูล 1 เส้น </a:t>
            </a:r>
          </a:p>
          <a:p>
            <a:pPr lvl="1"/>
            <a:r>
              <a:rPr lang="th-TH" sz="2600" dirty="0"/>
              <a:t>ง่ายในการให้บริการเพราะโทโปโลยีแบบดาวมีศูนย์กลางทำหน้าที่ควบคุมการทำงาน</a:t>
            </a:r>
          </a:p>
          <a:p>
            <a:r>
              <a:rPr lang="th-TH" b="1" dirty="0"/>
              <a:t>ข้อเสียของการเชื่อมต่อแบบดาว</a:t>
            </a:r>
          </a:p>
          <a:p>
            <a:pPr lvl="1"/>
            <a:r>
              <a:rPr lang="th-TH" sz="2600" dirty="0"/>
              <a:t>ถ้าสถานีกลาง (</a:t>
            </a:r>
            <a:r>
              <a:rPr lang="en-US" sz="2600" dirty="0"/>
              <a:t>Hub </a:t>
            </a:r>
            <a:r>
              <a:rPr lang="th-TH" sz="2600" dirty="0"/>
              <a:t>หรือ </a:t>
            </a:r>
            <a:r>
              <a:rPr lang="en-US" sz="2600" dirty="0"/>
              <a:t>Server) </a:t>
            </a:r>
            <a:r>
              <a:rPr lang="th-TH" sz="2600" dirty="0"/>
              <a:t>เกิดเสียขึ้นมาจะทำให้ทั้งระบบทำงานไม่ได้</a:t>
            </a:r>
          </a:p>
          <a:p>
            <a:pPr lvl="1"/>
            <a:r>
              <a:rPr lang="th-TH" sz="2600" dirty="0"/>
              <a:t>ต้องใช้สายส่งข้อมูลจำนวนมากกว่าโทโปโลยีแบบบัส และแบบวงแหวน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886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สถาปัตยกรรมของระบบเครือข่าย (</a:t>
            </a:r>
            <a:r>
              <a:rPr lang="en-US" b="1" dirty="0"/>
              <a:t>Network Architecture/ Topology)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การเชื่อมต่อแบบบัส (</a:t>
            </a:r>
            <a:r>
              <a:rPr lang="en-US" b="1" dirty="0"/>
              <a:t>Bus Topology) </a:t>
            </a:r>
          </a:p>
          <a:p>
            <a:r>
              <a:rPr lang="th-TH" dirty="0"/>
              <a:t>หรือแบบ </a:t>
            </a:r>
            <a:r>
              <a:rPr lang="en-US" dirty="0"/>
              <a:t>Tree </a:t>
            </a:r>
            <a:r>
              <a:rPr lang="th-TH" dirty="0"/>
              <a:t>เป็นการเชื่อมต่อสายแบบเส้นตรง ซึ่งติดตั้งได้ง่าย แต่มีปัญหาในกรณีที่สายเส้นใดเส้นหนึ่งหลุดไป จะทำให้ระบบเครือข่ายหยุดการทำงานทันที </a:t>
            </a:r>
          </a:p>
          <a:p>
            <a:r>
              <a:rPr lang="th-TH" dirty="0"/>
              <a:t>โดยเมื่อ</a:t>
            </a:r>
            <a:r>
              <a:rPr lang="th-TH" dirty="0" err="1"/>
              <a:t>โหนด</a:t>
            </a:r>
            <a:r>
              <a:rPr lang="th-TH" dirty="0"/>
              <a:t>ต้องการส่งข้อมูลจะต้องทำการตรวจสอบบัสว่าว่างหรือไม่ หากไม่ว่างจะไม่สามารถส่งข้อมูลได้เพราะมีสายหลักเพียงสายเดียว </a:t>
            </a:r>
          </a:p>
          <a:p>
            <a:r>
              <a:rPr lang="th-TH" dirty="0"/>
              <a:t>เมื่อข้อมูลวิ่งผ่านบัสแต่ละ</a:t>
            </a:r>
            <a:r>
              <a:rPr lang="th-TH" dirty="0" err="1"/>
              <a:t>โหนด</a:t>
            </a:r>
            <a:r>
              <a:rPr lang="th-TH" dirty="0"/>
              <a:t>ต่าง ๆ จะคอยตรวจสอบข้อมูลว่าตรงกับเลขที่ปลายทางของตนหรือไม่ หากตรงก็จะรับข้อมูลไว้  หากข้อมูลที่ผ่าน</a:t>
            </a:r>
            <a:r>
              <a:rPr lang="th-TH" dirty="0" err="1"/>
              <a:t>โหนด</a:t>
            </a:r>
            <a:r>
              <a:rPr lang="th-TH" dirty="0"/>
              <a:t>มีเลขที่ปลายทางไม่ตรงกับ</a:t>
            </a:r>
            <a:r>
              <a:rPr lang="th-TH" dirty="0" err="1"/>
              <a:t>โหนด</a:t>
            </a:r>
            <a:r>
              <a:rPr lang="th-TH" dirty="0"/>
              <a:t>ของตนก็จะปล่อยให้ข้อมูลวิ่งผ่านไป</a:t>
            </a:r>
          </a:p>
          <a:p>
            <a:endParaRPr lang="th-TH" dirty="0"/>
          </a:p>
        </p:txBody>
      </p:sp>
      <p:pic>
        <p:nvPicPr>
          <p:cNvPr id="4" name="Picture 2" descr="http://1.bp.blogspot.com/-ZA4R5jJr00c/UgMVizp42JI/AAAAAAAAALI/WVvZVk_PdtM/s1600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38476"/>
            <a:ext cx="48323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0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 วัตถุประสงค์เชิงพฤติกรรม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เพื่อให้นักศึกษาสามารถอธิบายองค์ประกอบพื้นฐานของระบบการสื่อสารข้อมูล</a:t>
            </a:r>
          </a:p>
          <a:p>
            <a:r>
              <a:rPr lang="th-TH" dirty="0"/>
              <a:t>เพื่อให้นักศึกษาสามารถบอกความหมายของการสื่อสาร</a:t>
            </a:r>
          </a:p>
          <a:p>
            <a:r>
              <a:rPr lang="th-TH" dirty="0"/>
              <a:t>เพื่อให้นักศึกษาสามารถความสำคัญของการสื่อสารข้อมูล</a:t>
            </a:r>
          </a:p>
          <a:p>
            <a:r>
              <a:rPr lang="th-TH" dirty="0"/>
              <a:t>เพื่อให้นักศึกษาสามารถบอกทิศทางการสื่อสารข้อมูล 	</a:t>
            </a:r>
          </a:p>
          <a:p>
            <a:r>
              <a:rPr lang="th-TH" dirty="0"/>
              <a:t>เพื่อให้นักศึกษาสามารถบอกความหมายของระบบเครือข่าย</a:t>
            </a:r>
          </a:p>
          <a:p>
            <a:r>
              <a:rPr lang="th-TH" dirty="0"/>
              <a:t>เพื่อให้นักศึกษาสามารถบอกประโยชน์ของระบบเครือข่าย	</a:t>
            </a:r>
          </a:p>
          <a:p>
            <a:r>
              <a:rPr lang="th-TH" dirty="0"/>
              <a:t>เพื่อให้นักศึกษาสามารถอธิบายประเภทของระบบเครือข่ายแบบต่าง ๆ</a:t>
            </a:r>
          </a:p>
          <a:p>
            <a:r>
              <a:rPr lang="th-TH" dirty="0"/>
              <a:t>เพื่อให้นักศึกษาสามารถอธิบายองค์ประกอบของระบบเครือข่ายส่วนต่าง ๆ</a:t>
            </a:r>
          </a:p>
        </p:txBody>
      </p:sp>
    </p:spTree>
    <p:extLst>
      <p:ext uri="{BB962C8B-B14F-4D97-AF65-F5344CB8AC3E}">
        <p14:creationId xmlns:p14="http://schemas.microsoft.com/office/powerpoint/2010/main" val="141284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สถาปัตยกรรมของระบบเครือข่าย (</a:t>
            </a:r>
            <a:r>
              <a:rPr lang="en-US" b="1" dirty="0"/>
              <a:t>Network Architecture/ Topology)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h-TH" b="1" dirty="0"/>
              <a:t>ข้อดีของการเชื่อมต่อแบบบัส </a:t>
            </a:r>
          </a:p>
          <a:p>
            <a:pPr lvl="1"/>
            <a:r>
              <a:rPr lang="th-TH" sz="2600" dirty="0"/>
              <a:t>ใช้สายเคเบิลจำนวนไม่มาก</a:t>
            </a:r>
          </a:p>
          <a:p>
            <a:pPr lvl="1"/>
            <a:r>
              <a:rPr lang="th-TH" sz="2600" dirty="0"/>
              <a:t>การขยายระบบสามารถทำได้ง่าย </a:t>
            </a:r>
          </a:p>
          <a:p>
            <a:pPr lvl="1"/>
            <a:r>
              <a:rPr lang="th-TH" sz="2600" dirty="0"/>
              <a:t>เสียค่าใช้จ่ายน้อย</a:t>
            </a:r>
          </a:p>
          <a:p>
            <a:r>
              <a:rPr lang="th-TH" b="1" dirty="0"/>
              <a:t>ข้อเสียของการเชื่อมต่อแบบบัส </a:t>
            </a:r>
          </a:p>
          <a:p>
            <a:pPr lvl="1"/>
            <a:r>
              <a:rPr lang="th-TH" sz="2600" dirty="0"/>
              <a:t>เกิดข้อผิดพลาดได้ง่าย เนื่องจากการต่อสายสัญญาณของเครื่องคอมพิวเตอร์ทุกเครื่องบนระบบใช้สายสัญญาณเพียงเส้นเดียว หากมีการขาดที่ตำแหน่งใดตำแหน่งหนึ่ง จะทำให้ระบบไม่สามารถใช้งานได้</a:t>
            </a:r>
          </a:p>
          <a:p>
            <a:pPr lvl="1"/>
            <a:r>
              <a:rPr lang="th-TH" sz="2600" dirty="0"/>
              <a:t>การค้นหา</a:t>
            </a:r>
            <a:r>
              <a:rPr lang="th-TH" sz="2600" dirty="0" err="1"/>
              <a:t>โหนด</a:t>
            </a:r>
            <a:r>
              <a:rPr lang="th-TH" sz="2600" dirty="0"/>
              <a:t>ที่เสียหรือมีปัญหาทำได้ยากเนื่องจากขณะใดขณะหนึ่งจะมีคอมพิวเตอร์เพียงเครื่องเดียวเท่านั้นที่สามารถส่งข้อความออกมาบนสายสัญญาณได้  </a:t>
            </a:r>
          </a:p>
          <a:p>
            <a:pPr lvl="1"/>
            <a:r>
              <a:rPr lang="th-TH" sz="2600" dirty="0"/>
              <a:t>ถ้ามี</a:t>
            </a:r>
            <a:r>
              <a:rPr lang="th-TH" sz="2600" dirty="0" err="1"/>
              <a:t>โหนด</a:t>
            </a:r>
            <a:r>
              <a:rPr lang="th-TH" sz="2600" dirty="0"/>
              <a:t>จำนวนมาก อาจทำให้เกิดการคับคั่งของระบบเป็นผลทำให้ระบบทำงานช้าลงช้าลงได้ </a:t>
            </a:r>
          </a:p>
        </p:txBody>
      </p:sp>
    </p:spTree>
    <p:extLst>
      <p:ext uri="{BB962C8B-B14F-4D97-AF65-F5344CB8AC3E}">
        <p14:creationId xmlns:p14="http://schemas.microsoft.com/office/powerpoint/2010/main" val="296751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สถาปัตยกรรมของระบบเครือข่าย (</a:t>
            </a:r>
            <a:r>
              <a:rPr lang="en-US" b="1" dirty="0"/>
              <a:t>Network Architecture/ Topology)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การเชื่อมต่อแบบวงแหวน (</a:t>
            </a:r>
            <a:r>
              <a:rPr lang="en-US" b="1" dirty="0"/>
              <a:t>Ring Topology) </a:t>
            </a:r>
          </a:p>
          <a:p>
            <a:r>
              <a:rPr lang="th-TH" dirty="0"/>
              <a:t>โดยเวิร์กสเตชันและไฟล์เซิร์ฟเวอร์ จะถูกเชื่อมต่อกันเป็นวงกลม ทำงานโดยส่งข้อมูลผ่านกันเป็นวงรอบผ่านทุกเวิร์กสเตชัน เพื่อให้เวิร์กสเตชัน ที่เป็นเจ้าของข้อมูลได้รับข้อมูลไปใช้งาน </a:t>
            </a:r>
          </a:p>
          <a:p>
            <a:r>
              <a:rPr lang="th-TH" dirty="0"/>
              <a:t>โดยจะมี</a:t>
            </a:r>
            <a:r>
              <a:rPr lang="th-TH" dirty="0" err="1"/>
              <a:t>รีพีตเตอร์</a:t>
            </a:r>
            <a:r>
              <a:rPr lang="th-TH" dirty="0"/>
              <a:t>ที่ เวิร์กสเตชัน เพื่อใช้ติดต่อกับเวิร์กสเตชันหรือ </a:t>
            </a:r>
            <a:r>
              <a:rPr lang="th-TH" dirty="0" err="1"/>
              <a:t>รีพีตเตอร์</a:t>
            </a:r>
            <a:r>
              <a:rPr lang="th-TH" dirty="0"/>
              <a:t>ตัวอื่นแบบวงแหวน  </a:t>
            </a:r>
          </a:p>
          <a:p>
            <a:r>
              <a:rPr lang="th-TH" dirty="0"/>
              <a:t>การส่งข้อมูลจะเป็นไปทิศทางเดียว </a:t>
            </a:r>
          </a:p>
          <a:p>
            <a:endParaRPr lang="th-TH" dirty="0"/>
          </a:p>
        </p:txBody>
      </p:sp>
      <p:pic>
        <p:nvPicPr>
          <p:cNvPr id="6" name="Picture 2" descr="http://4.bp.blogspot.com/-ggyEG7yXWow/UgMWEB1-lQI/AAAAAAAAALY/nJ6nP4Pogtk/s1600/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3152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210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สถาปัตยกรรมของระบบเครือข่าย (</a:t>
            </a:r>
            <a:r>
              <a:rPr lang="en-US" b="1" dirty="0"/>
              <a:t>Network Architecture/ Topology)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ข้อดีการเชื่อมต่อแบบวงแหวน</a:t>
            </a:r>
          </a:p>
          <a:p>
            <a:r>
              <a:rPr lang="th-TH" dirty="0"/>
              <a:t>การส่งข้อมูลสามารถส่งไปยังผู้รับหลาย ๆ </a:t>
            </a:r>
            <a:r>
              <a:rPr lang="th-TH" dirty="0" err="1"/>
              <a:t>โหนด</a:t>
            </a:r>
            <a:r>
              <a:rPr lang="th-TH" dirty="0"/>
              <a:t>พร้อมกันได้ โดยกำหนดตำแหน่งปลายทางเหล่านั้นลง ในส่วนหัวของ</a:t>
            </a:r>
            <a:r>
              <a:rPr lang="th-TH" dirty="0" err="1"/>
              <a:t>แพ็กเกตข้อ</a:t>
            </a:r>
            <a:r>
              <a:rPr lang="th-TH" dirty="0"/>
              <a:t>มูล </a:t>
            </a:r>
            <a:r>
              <a:rPr lang="th-TH" dirty="0" err="1"/>
              <a:t>รีพีตเตอร์</a:t>
            </a:r>
            <a:r>
              <a:rPr lang="th-TH" dirty="0"/>
              <a:t>ของแต่ละ</a:t>
            </a:r>
            <a:r>
              <a:rPr lang="th-TH" dirty="0" err="1"/>
              <a:t>โหนด</a:t>
            </a:r>
            <a:r>
              <a:rPr lang="th-TH" dirty="0"/>
              <a:t>จะตรวจสอบเองว่ามีข้อมูลส่งมาให้ที่</a:t>
            </a:r>
            <a:r>
              <a:rPr lang="th-TH" dirty="0" err="1"/>
              <a:t>โหนด</a:t>
            </a:r>
            <a:r>
              <a:rPr lang="th-TH" dirty="0"/>
              <a:t>ตนเองหรือไม่</a:t>
            </a:r>
          </a:p>
          <a:p>
            <a:r>
              <a:rPr lang="th-TH" dirty="0"/>
              <a:t>การส่งข้อมูลเป็นไปในทิศทางเดียวกัน จึงไม่มีการชนกันของสัญญาณข้อมูล</a:t>
            </a:r>
          </a:p>
          <a:p>
            <a:r>
              <a:rPr lang="th-TH" dirty="0"/>
              <a:t>เชื่อมต่อได้ด้วยระยะไกลขึ้น</a:t>
            </a:r>
          </a:p>
          <a:p>
            <a:r>
              <a:rPr lang="th-TH" b="1" dirty="0"/>
              <a:t>ข้อเสียการเชื่อมต่อแบบวงแหวน 	</a:t>
            </a:r>
          </a:p>
          <a:p>
            <a:r>
              <a:rPr lang="th-TH" dirty="0"/>
              <a:t>ถ้าเวิร์กสเตชันใดเกิดขัดข้องทั้งระบบจะหยุดการทำงานไปด้วย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967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สถาปัตยกรรมของระบบเครือข่าย (</a:t>
            </a:r>
            <a:r>
              <a:rPr lang="en-US" b="1" dirty="0"/>
              <a:t>Network Architecture/ Topology)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แบบผสม (</a:t>
            </a:r>
            <a:r>
              <a:rPr lang="en-US" b="1" dirty="0"/>
              <a:t>Hybrid Topology) </a:t>
            </a:r>
          </a:p>
          <a:p>
            <a:r>
              <a:rPr lang="th-TH" dirty="0"/>
              <a:t>เป็นโทโปโลยีแบบใหม่ที่ผสานรูปแบบของสตาร์ แบบบัส และแบบวงแหวนเข้าด้วยกัน   เป็นการลดจุดอ่อนและเพิ่มจุดเด่นให้กับระบบ มักใช้กับระบบ </a:t>
            </a:r>
            <a:r>
              <a:rPr lang="en-US" dirty="0"/>
              <a:t>Wide Area Network (WAN) </a:t>
            </a:r>
            <a:r>
              <a:rPr lang="th-TH" dirty="0"/>
              <a:t>และ </a:t>
            </a:r>
            <a:r>
              <a:rPr lang="en-US" dirty="0"/>
              <a:t>Enterprise-Wide Network</a:t>
            </a:r>
          </a:p>
          <a:p>
            <a:endParaRPr lang="th-TH" dirty="0"/>
          </a:p>
        </p:txBody>
      </p:sp>
      <p:pic>
        <p:nvPicPr>
          <p:cNvPr id="4" name="Picture 2" descr="http://www.udomsuksa.ac.th/Latphrao/Knowledge/Technology/network/hybrid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68638"/>
            <a:ext cx="443706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ความหมายของการสื่อสารข้อมูล </a:t>
            </a:r>
            <a:r>
              <a:rPr lang="th-TH" b="1" dirty="0" smtClean="0"/>
              <a:t>(</a:t>
            </a:r>
            <a:r>
              <a:rPr lang="en-US" b="1" dirty="0"/>
              <a:t>Data Communication)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การสื่อสารข้อมูล</a:t>
            </a:r>
          </a:p>
          <a:p>
            <a:r>
              <a:rPr lang="th-TH" dirty="0"/>
              <a:t>การถ่ายทอดข้อมูลจากจุดหนึ่งไปยังอีกจุดหนึ่งผ่านระบบเครือข่ายการสื่อสาร</a:t>
            </a:r>
          </a:p>
          <a:p>
            <a:r>
              <a:rPr lang="th-TH" dirty="0"/>
              <a:t>การถ่ายทอดข้อมูลจะเกิดประสิทธิภาพสูงสุดก็ต่อเมื่อข้อมูลนั้นถูกเปลี่ยนให้ไปอยู่ในรูปแบบที่เหมาะแก่การถ่ายทอด ซึ่งจะเป็นลักษณะที่เหมาะสมแก่ผู้ส่งและผู้รับข้อมูล </a:t>
            </a:r>
          </a:p>
          <a:p>
            <a:r>
              <a:rPr lang="th-TH" dirty="0"/>
              <a:t>อุปกรณ์ที่ใช้ไม่จำเป็นจะต้องเป็นเครื่องคอมพิวเตอร์เพียงอย่างเดียว </a:t>
            </a:r>
          </a:p>
          <a:p>
            <a:r>
              <a:rPr lang="th-TH" dirty="0"/>
              <a:t>การสื่อสารจึงเป็นการเจาะถึงการส่งข่าวสารที่ถูกเปลี่ยนให้ไปอยู่ใน</a:t>
            </a:r>
            <a:r>
              <a:rPr lang="th-TH" dirty="0" err="1"/>
              <a:t>รูปแบบดิจิทัล</a:t>
            </a:r>
            <a:r>
              <a:rPr lang="th-TH" dirty="0"/>
              <a:t> (</a:t>
            </a:r>
            <a:r>
              <a:rPr lang="en-US" dirty="0"/>
              <a:t>Digital) </a:t>
            </a:r>
            <a:r>
              <a:rPr lang="th-TH" dirty="0"/>
              <a:t>ที่เครื่องคอมพิวเตอร์เข้าใจได้เพื่อจัดการนำส่งผ่านระบบเครือข่ายสื่อสารทั้งใน</a:t>
            </a:r>
            <a:r>
              <a:rPr lang="th-TH" dirty="0" err="1"/>
              <a:t>รูปแบบดิจิทัล</a:t>
            </a:r>
            <a:r>
              <a:rPr lang="th-TH" dirty="0"/>
              <a:t>หรือแบบแอ</a:t>
            </a:r>
            <a:r>
              <a:rPr lang="th-TH" dirty="0" err="1"/>
              <a:t>นะล็อก</a:t>
            </a:r>
            <a:r>
              <a:rPr lang="th-TH" dirty="0"/>
              <a:t> (</a:t>
            </a:r>
            <a:r>
              <a:rPr lang="en-US" dirty="0"/>
              <a:t>Analog) </a:t>
            </a:r>
          </a:p>
          <a:p>
            <a:r>
              <a:rPr lang="th-TH" dirty="0"/>
              <a:t>ความผิดพลาดที่เกิดขึ้นระหว่างการถ่ายทอดข้อมูลจะต้องสามารถตรวจสอบและแก้ไขได้ </a:t>
            </a:r>
          </a:p>
          <a:p>
            <a:endParaRPr lang="th-TH" dirty="0"/>
          </a:p>
        </p:txBody>
      </p:sp>
      <p:pic>
        <p:nvPicPr>
          <p:cNvPr id="4" name="Picture 14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8" y="5239654"/>
            <a:ext cx="77104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715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องค์ประกอบพื้นฐานของการสื่อสารข้อมูล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/>
              <a:t>องค์ประกอบพื้นฐานหลัก 4 องค์ประกอบ</a:t>
            </a:r>
          </a:p>
          <a:p>
            <a:endParaRPr lang="th-TH" dirty="0" smtClean="0"/>
          </a:p>
          <a:p>
            <a:endParaRPr lang="th-TH" dirty="0"/>
          </a:p>
          <a:p>
            <a:r>
              <a:rPr lang="th-TH" dirty="0"/>
              <a:t>ผู้ส่ง (</a:t>
            </a:r>
            <a:r>
              <a:rPr lang="en-US" dirty="0"/>
              <a:t>Sender) </a:t>
            </a:r>
            <a:r>
              <a:rPr lang="th-TH" dirty="0"/>
              <a:t>และผู้รับ (</a:t>
            </a:r>
            <a:r>
              <a:rPr lang="en-US" dirty="0"/>
              <a:t>Receiver) </a:t>
            </a:r>
            <a:r>
              <a:rPr lang="th-TH" dirty="0"/>
              <a:t>ผู้ส่งหรืออุปกรณ์ส่งข้อมูลต้นทางของการสื่อสารข้อมูลเป็นแหล่งกำเนิดข่าวสารทำหน้าที่จัดส่งข่าวสารเข้าสู่ระบบ</a:t>
            </a:r>
          </a:p>
          <a:p>
            <a:r>
              <a:rPr lang="th-TH" dirty="0" smtClean="0"/>
              <a:t>อุปกรณ์</a:t>
            </a:r>
            <a:r>
              <a:rPr lang="th-TH" dirty="0"/>
              <a:t>รับข้อมูลมี 2 ชนิด คือ </a:t>
            </a:r>
          </a:p>
          <a:p>
            <a:r>
              <a:rPr lang="th-TH" b="1" dirty="0" smtClean="0"/>
              <a:t>อุปกรณ์</a:t>
            </a:r>
            <a:r>
              <a:rPr lang="th-TH" b="1" dirty="0"/>
              <a:t>รับข้อมูลปลายทาง (</a:t>
            </a:r>
            <a:r>
              <a:rPr lang="en-US" b="1" dirty="0"/>
              <a:t>Data Terminal Equipment; DTE)  </a:t>
            </a:r>
          </a:p>
          <a:p>
            <a:pPr lvl="1"/>
            <a:r>
              <a:rPr lang="th-TH" sz="2600" dirty="0"/>
              <a:t>เป็นแหล่งกำเนิดและรับข้อมูล ซึ่งอาจเป็นเทอร์มินอลคอมพิวเตอร์ เครื่องพิมพ์ </a:t>
            </a:r>
          </a:p>
          <a:p>
            <a:pPr lvl="1"/>
            <a:r>
              <a:rPr lang="th-TH" sz="2600" dirty="0"/>
              <a:t>หรือตัวควบคุม </a:t>
            </a:r>
          </a:p>
          <a:p>
            <a:r>
              <a:rPr lang="th-TH" b="1" dirty="0"/>
              <a:t>อุปกรณ์การสื่อสารข้อมูล (</a:t>
            </a:r>
            <a:r>
              <a:rPr lang="en-US" b="1" dirty="0"/>
              <a:t>Data Communication Equipment; DCE) </a:t>
            </a:r>
          </a:p>
          <a:p>
            <a:pPr lvl="1"/>
            <a:r>
              <a:rPr lang="th-TH" sz="2600" dirty="0" smtClean="0"/>
              <a:t>หมายถึง </a:t>
            </a:r>
            <a:r>
              <a:rPr lang="th-TH" sz="2600" dirty="0"/>
              <a:t>โมเด็ม (</a:t>
            </a:r>
            <a:r>
              <a:rPr lang="en-US" sz="2600" dirty="0"/>
              <a:t>Modem) </a:t>
            </a:r>
            <a:r>
              <a:rPr lang="th-TH" sz="2600" dirty="0"/>
              <a:t>จานไมโครเวฟ  หรือจานดาวเทียม  เป็นต้น </a:t>
            </a:r>
          </a:p>
          <a:p>
            <a:endParaRPr lang="th-TH" dirty="0"/>
          </a:p>
        </p:txBody>
      </p:sp>
      <p:sp>
        <p:nvSpPr>
          <p:cNvPr id="4" name="Rectangle 16"/>
          <p:cNvSpPr/>
          <p:nvPr/>
        </p:nvSpPr>
        <p:spPr>
          <a:xfrm>
            <a:off x="335345" y="1585782"/>
            <a:ext cx="1830388" cy="8636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ผู้ส่ง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(Sender) </a:t>
            </a: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และผู้รับ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(Receiver)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" name="Straight Arrow Connector 17"/>
          <p:cNvCxnSpPr>
            <a:stCxn id="4" idx="3"/>
            <a:endCxn id="6" idx="1"/>
          </p:cNvCxnSpPr>
          <p:nvPr/>
        </p:nvCxnSpPr>
        <p:spPr>
          <a:xfrm>
            <a:off x="2165733" y="2017582"/>
            <a:ext cx="492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18"/>
          <p:cNvSpPr/>
          <p:nvPr/>
        </p:nvSpPr>
        <p:spPr>
          <a:xfrm>
            <a:off x="2657858" y="1585782"/>
            <a:ext cx="1728787" cy="863600"/>
          </a:xfrm>
          <a:prstGeom prst="rect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โพรโทคอล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(Protocol) </a:t>
            </a: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และ ซอฟต์แวร์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(Software) 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9"/>
          <p:cNvSpPr/>
          <p:nvPr/>
        </p:nvSpPr>
        <p:spPr>
          <a:xfrm>
            <a:off x="4880358" y="1585782"/>
            <a:ext cx="1574800" cy="863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ข่าวสาร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(Message)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20"/>
          <p:cNvCxnSpPr/>
          <p:nvPr/>
        </p:nvCxnSpPr>
        <p:spPr>
          <a:xfrm>
            <a:off x="4386645" y="1982657"/>
            <a:ext cx="5032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23"/>
          <p:cNvCxnSpPr/>
          <p:nvPr/>
        </p:nvCxnSpPr>
        <p:spPr>
          <a:xfrm>
            <a:off x="6455158" y="1982657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24"/>
          <p:cNvSpPr/>
          <p:nvPr/>
        </p:nvSpPr>
        <p:spPr>
          <a:xfrm>
            <a:off x="6959983" y="1585782"/>
            <a:ext cx="1574800" cy="863600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สื่อกลาง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(Medium)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5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องค์ประกอบพื้นฐานของการสื่อสารข้อมูล</a:t>
            </a:r>
          </a:p>
        </p:txBody>
      </p:sp>
      <p:pic>
        <p:nvPicPr>
          <p:cNvPr id="4" name="Picture 2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6545263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170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องค์ประกอบพื้นฐานของการสื่อสารข้อมูล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endParaRPr lang="th-TH" dirty="0"/>
          </a:p>
          <a:p>
            <a:r>
              <a:rPr lang="th-TH" b="1" dirty="0"/>
              <a:t>2. </a:t>
            </a:r>
            <a:r>
              <a:rPr lang="th-TH" b="1" dirty="0" err="1"/>
              <a:t>โพร</a:t>
            </a:r>
            <a:r>
              <a:rPr lang="th-TH" b="1" dirty="0"/>
              <a:t>โท</a:t>
            </a:r>
            <a:r>
              <a:rPr lang="th-TH" b="1" dirty="0" err="1"/>
              <a:t>คอล</a:t>
            </a:r>
            <a:r>
              <a:rPr lang="th-TH" b="1" dirty="0"/>
              <a:t> (</a:t>
            </a:r>
            <a:r>
              <a:rPr lang="en-US" b="1" dirty="0"/>
              <a:t>Protocol) </a:t>
            </a:r>
            <a:r>
              <a:rPr lang="th-TH" b="1" dirty="0"/>
              <a:t>และ ซอฟต์แวร์ (</a:t>
            </a:r>
            <a:r>
              <a:rPr lang="en-US" b="1" dirty="0"/>
              <a:t>Software) </a:t>
            </a:r>
          </a:p>
          <a:p>
            <a:r>
              <a:rPr lang="th-TH" dirty="0" err="1"/>
              <a:t>โพร</a:t>
            </a:r>
            <a:r>
              <a:rPr lang="th-TH" dirty="0"/>
              <a:t>โท</a:t>
            </a:r>
            <a:r>
              <a:rPr lang="th-TH" dirty="0" err="1"/>
              <a:t>คอล</a:t>
            </a:r>
            <a:r>
              <a:rPr lang="th-TH" dirty="0"/>
              <a:t> คือวิธีการหรือกฎระเบียบต่าง ๆ เพื่อควบคุมการทำงานของระบบสื่อสารข้อมูลทั้งผู้ส่งและผู้รับเพื่อให้ผู้รับและผู้ส่งสามารถเข้าใจกันหรือคุยกันรู้เรื่องเป็นไปด้วยความเรียบร้อย</a:t>
            </a:r>
          </a:p>
          <a:p>
            <a:r>
              <a:rPr lang="th-TH" dirty="0"/>
              <a:t>ซอฟต์แวร์ มีหน้าที่ทำให้การดำเนินงานในการสื่อสารข้อมูลเป็นไปตามโปรแกรมที่กำหนดไว้ ได้แก่ โน</a:t>
            </a:r>
            <a:r>
              <a:rPr lang="th-TH" dirty="0" err="1"/>
              <a:t>เวล</a:t>
            </a:r>
            <a:r>
              <a:rPr lang="th-TH" dirty="0"/>
              <a:t>เน็ตแวร์ (</a:t>
            </a:r>
            <a:r>
              <a:rPr lang="en-US" dirty="0"/>
              <a:t>Novell Netware) </a:t>
            </a:r>
            <a:r>
              <a:rPr lang="th-TH" dirty="0"/>
              <a:t>ของระบบ แลน (</a:t>
            </a:r>
            <a:r>
              <a:rPr lang="en-US" dirty="0"/>
              <a:t>LAN), </a:t>
            </a:r>
            <a:r>
              <a:rPr lang="th-TH" dirty="0"/>
              <a:t>ยูนิกส์ (</a:t>
            </a:r>
            <a:r>
              <a:rPr lang="en-US" dirty="0"/>
              <a:t>UNIX), </a:t>
            </a:r>
            <a:r>
              <a:rPr lang="th-TH" dirty="0" err="1"/>
              <a:t>เอ็ม</a:t>
            </a:r>
            <a:r>
              <a:rPr lang="th-TH" dirty="0"/>
              <a:t>เอ</a:t>
            </a:r>
            <a:r>
              <a:rPr lang="th-TH" dirty="0" err="1"/>
              <a:t>สดอส</a:t>
            </a:r>
            <a:r>
              <a:rPr lang="th-TH" dirty="0"/>
              <a:t> (</a:t>
            </a:r>
            <a:r>
              <a:rPr lang="en-US" dirty="0"/>
              <a:t>MS-DOS), </a:t>
            </a:r>
            <a:r>
              <a:rPr lang="th-TH" dirty="0"/>
              <a:t>โอ</a:t>
            </a:r>
            <a:r>
              <a:rPr lang="th-TH" dirty="0" err="1"/>
              <a:t>เอส</a:t>
            </a:r>
            <a:r>
              <a:rPr lang="th-TH" dirty="0"/>
              <a:t>/ทู (</a:t>
            </a:r>
            <a:r>
              <a:rPr lang="en-US" dirty="0"/>
              <a:t>OS/2), </a:t>
            </a:r>
            <a:r>
              <a:rPr lang="th-TH" dirty="0"/>
              <a:t>ลิ</a:t>
            </a:r>
            <a:r>
              <a:rPr lang="th-TH" dirty="0" err="1"/>
              <a:t>นุกซ์</a:t>
            </a:r>
            <a:r>
              <a:rPr lang="th-TH" dirty="0"/>
              <a:t> (</a:t>
            </a:r>
            <a:r>
              <a:rPr lang="en-US" dirty="0"/>
              <a:t>LINUX) </a:t>
            </a:r>
            <a:r>
              <a:rPr lang="th-TH" dirty="0"/>
              <a:t>เป็นต้น</a:t>
            </a:r>
          </a:p>
          <a:p>
            <a:endParaRPr lang="th-TH" dirty="0"/>
          </a:p>
        </p:txBody>
      </p:sp>
      <p:sp>
        <p:nvSpPr>
          <p:cNvPr id="4" name="Rectangle 16"/>
          <p:cNvSpPr/>
          <p:nvPr/>
        </p:nvSpPr>
        <p:spPr>
          <a:xfrm>
            <a:off x="335345" y="1585782"/>
            <a:ext cx="1830388" cy="8636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ผู้ส่ง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(Sender) </a:t>
            </a: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และผู้รับ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(Receiver)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" name="Straight Arrow Connector 17"/>
          <p:cNvCxnSpPr>
            <a:stCxn id="4" idx="3"/>
            <a:endCxn id="6" idx="1"/>
          </p:cNvCxnSpPr>
          <p:nvPr/>
        </p:nvCxnSpPr>
        <p:spPr>
          <a:xfrm>
            <a:off x="2165733" y="2017582"/>
            <a:ext cx="492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18"/>
          <p:cNvSpPr/>
          <p:nvPr/>
        </p:nvSpPr>
        <p:spPr>
          <a:xfrm>
            <a:off x="2657858" y="1585782"/>
            <a:ext cx="1728787" cy="863600"/>
          </a:xfrm>
          <a:prstGeom prst="rect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โพรโทคอล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(Protocol) </a:t>
            </a: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และ ซอฟต์แวร์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(Software) 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9"/>
          <p:cNvSpPr/>
          <p:nvPr/>
        </p:nvSpPr>
        <p:spPr>
          <a:xfrm>
            <a:off x="4880358" y="1585782"/>
            <a:ext cx="1574800" cy="863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ข่าวสาร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(Message)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20"/>
          <p:cNvCxnSpPr/>
          <p:nvPr/>
        </p:nvCxnSpPr>
        <p:spPr>
          <a:xfrm>
            <a:off x="4386645" y="1982657"/>
            <a:ext cx="5032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23"/>
          <p:cNvCxnSpPr/>
          <p:nvPr/>
        </p:nvCxnSpPr>
        <p:spPr>
          <a:xfrm>
            <a:off x="6455158" y="1982657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24"/>
          <p:cNvSpPr/>
          <p:nvPr/>
        </p:nvSpPr>
        <p:spPr>
          <a:xfrm>
            <a:off x="6959983" y="1585782"/>
            <a:ext cx="1574800" cy="863600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สื่อกลาง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(Medium)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64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องค์ประกอบพื้นฐานของการสื่อสารข้อมูล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50160"/>
          </a:xfrm>
        </p:spPr>
        <p:txBody>
          <a:bodyPr>
            <a:normAutofit/>
          </a:bodyPr>
          <a:lstStyle/>
          <a:p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endParaRPr lang="th-TH" dirty="0" smtClean="0"/>
          </a:p>
          <a:p>
            <a:r>
              <a:rPr lang="th-TH" b="1" dirty="0" smtClean="0"/>
              <a:t>3</a:t>
            </a:r>
            <a:r>
              <a:rPr lang="th-TH" b="1" dirty="0"/>
              <a:t>. ข่าวสาร (</a:t>
            </a:r>
            <a:r>
              <a:rPr lang="en-US" b="1" dirty="0"/>
              <a:t>Message) </a:t>
            </a:r>
            <a:r>
              <a:rPr lang="th-TH" dirty="0"/>
              <a:t>สัญญาณอิเล็กทรอนิกส์ที่ส่งผ่านไปในระบบสื่อสารข้อมูลเรียกว่า ข่าวสารหรือสารสนเทศ รูปแบบของข่าวสารที่ใช้ในการสื่อสารข้อมูลมี 4 รูปแบบด้วยกัน คือ</a:t>
            </a:r>
          </a:p>
          <a:p>
            <a:pPr lvl="1"/>
            <a:r>
              <a:rPr lang="th-TH" sz="2200" b="1" dirty="0"/>
              <a:t>เสียง (</a:t>
            </a:r>
            <a:r>
              <a:rPr lang="en-US" sz="2200" b="1" dirty="0"/>
              <a:t>Voice) </a:t>
            </a:r>
            <a:r>
              <a:rPr lang="th-TH" sz="2200" dirty="0"/>
              <a:t>อาจจะเป็นเสียงที่เกิดจากมนุษย์หรือเสียงที่สร้างขึ้นจากอุปกรณ์คอมพิวเตอร์ </a:t>
            </a:r>
          </a:p>
          <a:p>
            <a:pPr lvl="1"/>
            <a:r>
              <a:rPr lang="th-TH" sz="2200" b="1" dirty="0"/>
              <a:t>ข้อมูล </a:t>
            </a:r>
            <a:r>
              <a:rPr lang="th-TH" sz="2200" b="1" dirty="0" smtClean="0"/>
              <a:t>(</a:t>
            </a:r>
            <a:r>
              <a:rPr lang="en-US" sz="2200" b="1" dirty="0" smtClean="0"/>
              <a:t>Data) </a:t>
            </a:r>
            <a:r>
              <a:rPr lang="th-TH" sz="2200" dirty="0" smtClean="0"/>
              <a:t>จะ</a:t>
            </a:r>
            <a:r>
              <a:rPr lang="th-TH" sz="2200" dirty="0"/>
              <a:t>กระจัดกระจายคาดการณ์ล่วงหน้าไม่ได้ การส่งข้อมูลจะส่งด้วยความเร็วต่ำข้อมูล ข้อมูลถูกสร้างขึ้นด้วยคอมพิวเตอร์มีรูปแบบแน่นอนเป็นรหัสบิต  การส่งข้อมูลจะส่งด้วยความเร็วสูง</a:t>
            </a:r>
          </a:p>
          <a:p>
            <a:pPr lvl="1"/>
            <a:r>
              <a:rPr lang="th-TH" sz="2200" b="1" dirty="0"/>
              <a:t>ข้อความ (</a:t>
            </a:r>
            <a:r>
              <a:rPr lang="en-US" sz="2200" b="1" dirty="0"/>
              <a:t>Text) </a:t>
            </a:r>
            <a:r>
              <a:rPr lang="th-TH" sz="2200" dirty="0"/>
              <a:t>ไม่มีรูปแบบที่แน่นอนส่วนใหญ่เป็นรูปแบบของอักขระหรือเอกสาร  </a:t>
            </a:r>
            <a:r>
              <a:rPr lang="th-TH" sz="2200" dirty="0" smtClean="0"/>
              <a:t>การ</a:t>
            </a:r>
            <a:r>
              <a:rPr lang="th-TH" sz="2200" dirty="0"/>
              <a:t>ส่งข่าวสารที่เป็นข้อความจะส่งด้วยความเร็วปานกลาง</a:t>
            </a:r>
          </a:p>
          <a:p>
            <a:pPr lvl="1"/>
            <a:r>
              <a:rPr lang="th-TH" sz="2200" b="1" dirty="0"/>
              <a:t>ภาพ (</a:t>
            </a:r>
            <a:r>
              <a:rPr lang="en-US" sz="2200" b="1" dirty="0"/>
              <a:t>Image) </a:t>
            </a:r>
            <a:r>
              <a:rPr lang="th-TH" sz="2200" dirty="0"/>
              <a:t>อยู่ในรูปของกราฟิกแบบต่าง ๆ เช่น รูปภาพ ภาพวิดีโอ ใช้ปริมาณหรือหน่วยความจำมาก การส่งข้อมูลจะส่งด้วยความเร็วสูง</a:t>
            </a:r>
          </a:p>
          <a:p>
            <a:endParaRPr lang="th-TH" dirty="0"/>
          </a:p>
        </p:txBody>
      </p:sp>
      <p:sp>
        <p:nvSpPr>
          <p:cNvPr id="4" name="Rectangle 16"/>
          <p:cNvSpPr/>
          <p:nvPr/>
        </p:nvSpPr>
        <p:spPr>
          <a:xfrm>
            <a:off x="335345" y="1585782"/>
            <a:ext cx="1830388" cy="8636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ผู้ส่ง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(Sender) </a:t>
            </a: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และผู้รับ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(Receiver)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" name="Straight Arrow Connector 17"/>
          <p:cNvCxnSpPr>
            <a:stCxn id="4" idx="3"/>
            <a:endCxn id="6" idx="1"/>
          </p:cNvCxnSpPr>
          <p:nvPr/>
        </p:nvCxnSpPr>
        <p:spPr>
          <a:xfrm>
            <a:off x="2165733" y="2017582"/>
            <a:ext cx="492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18"/>
          <p:cNvSpPr/>
          <p:nvPr/>
        </p:nvSpPr>
        <p:spPr>
          <a:xfrm>
            <a:off x="2657858" y="1585782"/>
            <a:ext cx="1728787" cy="863600"/>
          </a:xfrm>
          <a:prstGeom prst="rect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โพรโทคอล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(Protocol) </a:t>
            </a: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และ ซอฟต์แวร์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(Software) 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9"/>
          <p:cNvSpPr/>
          <p:nvPr/>
        </p:nvSpPr>
        <p:spPr>
          <a:xfrm>
            <a:off x="4880358" y="1585782"/>
            <a:ext cx="1574800" cy="863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ข่าวสาร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(Message)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20"/>
          <p:cNvCxnSpPr/>
          <p:nvPr/>
        </p:nvCxnSpPr>
        <p:spPr>
          <a:xfrm>
            <a:off x="4386645" y="1982657"/>
            <a:ext cx="5032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23"/>
          <p:cNvCxnSpPr/>
          <p:nvPr/>
        </p:nvCxnSpPr>
        <p:spPr>
          <a:xfrm>
            <a:off x="6455158" y="1982657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24"/>
          <p:cNvSpPr/>
          <p:nvPr/>
        </p:nvSpPr>
        <p:spPr>
          <a:xfrm>
            <a:off x="6959983" y="1585782"/>
            <a:ext cx="1574800" cy="863600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สื่อกลาง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(Medium)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43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องค์ประกอบพื้นฐานของการสื่อสารข้อมูล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endParaRPr lang="th-TH" dirty="0" smtClean="0"/>
          </a:p>
          <a:p>
            <a:r>
              <a:rPr lang="th-TH" b="1" dirty="0"/>
              <a:t>4. สื่อกลาง (</a:t>
            </a:r>
            <a:r>
              <a:rPr lang="en-US" b="1" dirty="0"/>
              <a:t>Medium) </a:t>
            </a:r>
          </a:p>
          <a:p>
            <a:r>
              <a:rPr lang="th-TH" dirty="0" smtClean="0"/>
              <a:t>สื่อกลาง</a:t>
            </a:r>
            <a:r>
              <a:rPr lang="th-TH" dirty="0"/>
              <a:t>เป็นเส้นทางการสื่อสาร เพื่อนำข้อมูลจากต้นทางไปยังปลายทาง สื่อกลาง       การสื่อสารอาจเป็นเส้นลวดทองแดง สายไฟ สายเคเบิ้ล สายไฟเบอร์ออ</a:t>
            </a:r>
            <a:r>
              <a:rPr lang="th-TH" dirty="0" err="1"/>
              <a:t>ปติก</a:t>
            </a:r>
            <a:r>
              <a:rPr lang="th-TH" dirty="0"/>
              <a:t> หรือ คลื่นที่ส่งผ่านทางอากาศ เช่น คลื่นไมโครเวฟ สัญญาณวิทยุ หรือแสงก็ได้</a:t>
            </a:r>
          </a:p>
          <a:p>
            <a:endParaRPr lang="th-TH" dirty="0"/>
          </a:p>
        </p:txBody>
      </p:sp>
      <p:sp>
        <p:nvSpPr>
          <p:cNvPr id="4" name="Rectangle 16"/>
          <p:cNvSpPr/>
          <p:nvPr/>
        </p:nvSpPr>
        <p:spPr>
          <a:xfrm>
            <a:off x="335345" y="1585782"/>
            <a:ext cx="1830388" cy="8636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ผู้ส่ง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(Sender) </a:t>
            </a: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และผู้รับ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(Receiver)</a:t>
            </a:r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" name="Straight Arrow Connector 17"/>
          <p:cNvCxnSpPr>
            <a:stCxn id="4" idx="3"/>
            <a:endCxn id="6" idx="1"/>
          </p:cNvCxnSpPr>
          <p:nvPr/>
        </p:nvCxnSpPr>
        <p:spPr>
          <a:xfrm>
            <a:off x="2165733" y="2017582"/>
            <a:ext cx="492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18"/>
          <p:cNvSpPr/>
          <p:nvPr/>
        </p:nvSpPr>
        <p:spPr>
          <a:xfrm>
            <a:off x="2657858" y="1585782"/>
            <a:ext cx="1728787" cy="863600"/>
          </a:xfrm>
          <a:prstGeom prst="rect">
            <a:avLst/>
          </a:prstGeom>
          <a:solidFill>
            <a:srgbClr val="CC00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โพรโทคอล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(Protocol) </a:t>
            </a:r>
            <a:r>
              <a:rPr lang="th-TH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และ ซอฟต์แวร์ </a:t>
            </a:r>
            <a:r>
              <a:rPr lang="en-US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(Software) </a:t>
            </a:r>
            <a:endParaRPr lang="th-TH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9"/>
          <p:cNvSpPr/>
          <p:nvPr/>
        </p:nvSpPr>
        <p:spPr>
          <a:xfrm>
            <a:off x="4880358" y="1585782"/>
            <a:ext cx="1574800" cy="863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ข่าวสาร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(Message)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20"/>
          <p:cNvCxnSpPr/>
          <p:nvPr/>
        </p:nvCxnSpPr>
        <p:spPr>
          <a:xfrm>
            <a:off x="4386645" y="1982657"/>
            <a:ext cx="5032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23"/>
          <p:cNvCxnSpPr/>
          <p:nvPr/>
        </p:nvCxnSpPr>
        <p:spPr>
          <a:xfrm>
            <a:off x="6455158" y="1982657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24"/>
          <p:cNvSpPr/>
          <p:nvPr/>
        </p:nvSpPr>
        <p:spPr>
          <a:xfrm>
            <a:off x="6959983" y="1585782"/>
            <a:ext cx="1574800" cy="863600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ahoma" pitchFamily="34" charset="0"/>
                <a:cs typeface="Tahoma" pitchFamily="34" charset="0"/>
              </a:rPr>
              <a:t>สื่อกลาง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(Medium)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0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 เนื้อหา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ความหมายของการสื่อสารข้อมูล</a:t>
            </a:r>
          </a:p>
          <a:p>
            <a:r>
              <a:rPr lang="th-TH" dirty="0"/>
              <a:t>องค์ประกอบพื้นฐานของการสื่อสารข้อมูล</a:t>
            </a:r>
          </a:p>
          <a:p>
            <a:r>
              <a:rPr lang="th-TH" dirty="0"/>
              <a:t>ทิศทางการถ่ายทอดสัญญาณ</a:t>
            </a:r>
          </a:p>
          <a:p>
            <a:r>
              <a:rPr lang="th-TH" dirty="0"/>
              <a:t>มาตรฐานในการส่งข้อมูล</a:t>
            </a:r>
          </a:p>
          <a:p>
            <a:r>
              <a:rPr lang="th-TH" dirty="0"/>
              <a:t>สื่อกลางนำข้อมูล</a:t>
            </a:r>
          </a:p>
          <a:p>
            <a:r>
              <a:rPr lang="th-TH" dirty="0"/>
              <a:t>อุปกรณ์ที่ใช้ในการสื่อสารข้อมูล</a:t>
            </a:r>
          </a:p>
          <a:p>
            <a:r>
              <a:rPr lang="th-TH" dirty="0"/>
              <a:t>ระบบเครือข่ายคอมพิวเตอร์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4885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มาตรฐานในการส่งข้อมูล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หลักการสำคัญของการสื่อสารข้อมูลมีอยู่ว่าจะทำอย่างไรให้อุปกรณ์สื่อสารต่าง ๆ สื่อสารกันได้อย่างอัตโนมัติ หรือทำอย่างไรให้คอมพิวเตอร์และอุปกรณ์เชื่อมต่อต่าง ๆ สามารถเชื่อมโยงและใช้งานในเครือข่ายได้  </a:t>
            </a:r>
          </a:p>
          <a:p>
            <a:r>
              <a:rPr lang="th-TH" dirty="0"/>
              <a:t>ด้วยเหตุผลนี้องค์กรมาตรฐานระหว่างประเทศหรือ </a:t>
            </a:r>
            <a:r>
              <a:rPr lang="en-US" dirty="0"/>
              <a:t>OSI </a:t>
            </a:r>
            <a:r>
              <a:rPr lang="th-TH" dirty="0"/>
              <a:t>จึงได้กำหนดมาตรฐาน          </a:t>
            </a:r>
            <a:r>
              <a:rPr lang="th-TH" dirty="0" err="1"/>
              <a:t>โพร</a:t>
            </a:r>
            <a:r>
              <a:rPr lang="th-TH" dirty="0"/>
              <a:t>โทคอลกลางที่ใช้ในการส่งข้อมูลระหว่างคอมพิวเตอร์ในระบบเครือข่าย คือ </a:t>
            </a:r>
            <a:r>
              <a:rPr lang="th-TH" b="1" dirty="0" smtClean="0"/>
              <a:t>มาตรฐาน </a:t>
            </a:r>
            <a:r>
              <a:rPr lang="en-US" b="1" dirty="0"/>
              <a:t>OSI (Open Systems Interconnection Model) </a:t>
            </a:r>
          </a:p>
          <a:p>
            <a:r>
              <a:rPr lang="th-TH" dirty="0"/>
              <a:t>จุดมุ่งหมายของการกำหนดมาตรฐาน </a:t>
            </a:r>
            <a:r>
              <a:rPr lang="en-US" dirty="0"/>
              <a:t>OSI </a:t>
            </a:r>
            <a:r>
              <a:rPr lang="th-TH" dirty="0"/>
              <a:t>นี้ขึ้นมาก็เพื่อจัดแบ่งการดำเนินงานพื้นฐานของเครือข่ายและกำหนดหน้าที่การทำงานในแต่ละชั้น ซึ่งแบ่งออกได้เป็น 7 ชั้น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1589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มาตรฐานในการส่งข้อมูล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OSI(Open System Interconnection Model)</a:t>
            </a:r>
          </a:p>
          <a:p>
            <a:endParaRPr lang="th-TH" dirty="0"/>
          </a:p>
        </p:txBody>
      </p:sp>
      <p:pic>
        <p:nvPicPr>
          <p:cNvPr id="4" name="Picture 6" descr="osi-encaps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81188"/>
            <a:ext cx="619283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273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OSI (Open Systems Interconnection Model)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347864" y="1219200"/>
            <a:ext cx="5338936" cy="4937760"/>
          </a:xfrm>
        </p:spPr>
        <p:txBody>
          <a:bodyPr>
            <a:normAutofit lnSpcReduction="10000"/>
          </a:bodyPr>
          <a:lstStyle/>
          <a:p>
            <a:r>
              <a:rPr lang="th-TH" b="1" dirty="0"/>
              <a:t>ชั้นสื่อสารโปรแกรมประยุกต์ (</a:t>
            </a:r>
            <a:r>
              <a:rPr lang="en-US" b="1" dirty="0"/>
              <a:t>Application Layer)</a:t>
            </a:r>
            <a:r>
              <a:rPr lang="th-TH" dirty="0"/>
              <a:t>โปรแกรมในชั้นสื่อสารนี้เป็นตัวกลางหรือเป็นตัวเชื่อมต่อระหว่างโปรแกรมของผู้ใช้กับโปรแกรมในชั้นสื่อสารอื่น ๆ </a:t>
            </a:r>
          </a:p>
          <a:p>
            <a:r>
              <a:rPr lang="th-TH" b="1" dirty="0"/>
              <a:t>ชั้นสื่อสารนำเสนอข้อมูล (</a:t>
            </a:r>
            <a:r>
              <a:rPr lang="en-US" b="1" dirty="0"/>
              <a:t>Presentation Layer) </a:t>
            </a:r>
            <a:r>
              <a:rPr lang="th-TH" dirty="0" smtClean="0"/>
              <a:t>ทำ</a:t>
            </a:r>
            <a:r>
              <a:rPr lang="th-TH" dirty="0"/>
              <a:t>หน้าที่กำหนดรูปแบบของข้อมูลที่จะถูกส่งผ่านระบบเครือข่าย</a:t>
            </a:r>
          </a:p>
          <a:p>
            <a:r>
              <a:rPr lang="th-TH" b="1" dirty="0"/>
              <a:t>ชั้นสื่อสารควบคุมหน้าต่างสื่อสาร (</a:t>
            </a:r>
            <a:r>
              <a:rPr lang="en-US" b="1" dirty="0"/>
              <a:t>Session Layer) </a:t>
            </a:r>
            <a:r>
              <a:rPr lang="th-TH" dirty="0"/>
              <a:t>รับผิดชอบในการจัดตั้งหน้าต่างสื่อสารระหว่างโปรแกรมประยุกต์ทางฝั่งผู้ส่งและโปรแกรมประยุกต์ทางฝั่งผู้รับ และรักษาการติดต่อนี้ไว้จนกว่าการสื่อสารจะเสร็จสิ้น</a:t>
            </a:r>
          </a:p>
          <a:p>
            <a:endParaRPr lang="th-TH" dirty="0"/>
          </a:p>
        </p:txBody>
      </p:sp>
      <p:sp>
        <p:nvSpPr>
          <p:cNvPr id="4" name="Rounded Rectangle 4"/>
          <p:cNvSpPr/>
          <p:nvPr/>
        </p:nvSpPr>
        <p:spPr>
          <a:xfrm>
            <a:off x="657226" y="1519238"/>
            <a:ext cx="2538412" cy="492125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ข้อมูล</a:t>
            </a:r>
          </a:p>
        </p:txBody>
      </p:sp>
      <p:sp>
        <p:nvSpPr>
          <p:cNvPr id="5" name="Rectangle 5"/>
          <p:cNvSpPr/>
          <p:nvPr/>
        </p:nvSpPr>
        <p:spPr>
          <a:xfrm>
            <a:off x="882651" y="2328863"/>
            <a:ext cx="2087562" cy="865188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โปรแกรมประยุกต์ </a:t>
            </a:r>
            <a:r>
              <a:rPr lang="th-TH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Application Layer)</a:t>
            </a:r>
            <a:endParaRPr lang="th-TH" sz="1400" dirty="0">
              <a:solidFill>
                <a:schemeClr val="tx1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893763" y="3552826"/>
            <a:ext cx="2089150" cy="865187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นำเสนอข้อมูล </a:t>
            </a:r>
            <a:r>
              <a:rPr lang="en-US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(Presentation Layer)</a:t>
            </a:r>
            <a:endParaRPr lang="th-TH" sz="1200" dirty="0">
              <a:solidFill>
                <a:schemeClr val="tx1"/>
              </a:solidFill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844551" y="4897438"/>
            <a:ext cx="2089150" cy="8636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ควบคุมหน้าต่างสื่อสาร </a:t>
            </a:r>
            <a:endParaRPr lang="en-US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(Session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Layer)</a:t>
            </a:r>
            <a:endParaRPr lang="th-TH" sz="1200" dirty="0">
              <a:solidFill>
                <a:schemeClr val="tx1"/>
              </a:solidFill>
            </a:endParaRPr>
          </a:p>
        </p:txBody>
      </p:sp>
      <p:sp>
        <p:nvSpPr>
          <p:cNvPr id="8" name="Down Arrow 11"/>
          <p:cNvSpPr/>
          <p:nvPr/>
        </p:nvSpPr>
        <p:spPr>
          <a:xfrm>
            <a:off x="1808163" y="2011363"/>
            <a:ext cx="160338" cy="2587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Down Arrow 19"/>
          <p:cNvSpPr/>
          <p:nvPr/>
        </p:nvSpPr>
        <p:spPr>
          <a:xfrm>
            <a:off x="1784351" y="3208338"/>
            <a:ext cx="160337" cy="2587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Down Arrow 20"/>
          <p:cNvSpPr/>
          <p:nvPr/>
        </p:nvSpPr>
        <p:spPr>
          <a:xfrm>
            <a:off x="1798638" y="4470401"/>
            <a:ext cx="160338" cy="2587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8489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OSI (Open Systems Interconnection Model)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03848" y="1219200"/>
            <a:ext cx="5482952" cy="5450160"/>
          </a:xfrm>
        </p:spPr>
        <p:txBody>
          <a:bodyPr>
            <a:normAutofit fontScale="92500" lnSpcReduction="20000"/>
          </a:bodyPr>
          <a:lstStyle/>
          <a:p>
            <a:r>
              <a:rPr lang="th-TH" b="1" dirty="0"/>
              <a:t>ชั้นสื่อสารนำส่งข้อมูล (</a:t>
            </a:r>
            <a:r>
              <a:rPr lang="en-US" b="1" dirty="0"/>
              <a:t>Transport Layer) </a:t>
            </a:r>
            <a:r>
              <a:rPr lang="th-TH" dirty="0" smtClean="0"/>
              <a:t>รับผิดชอบ</a:t>
            </a:r>
            <a:r>
              <a:rPr lang="th-TH" dirty="0"/>
              <a:t>ในการควบคุมให้ข้อมูลเดินทางไปถึงผู้รับให้ได้ การส่งข้อมูลผ่านระบบเครือข่ายมักจะต้องเกี่ยวข้องหรือส่งผ่านระบบเครือข่ายหลายระบบกว่าที่จะไปถึงผู้รับ</a:t>
            </a:r>
          </a:p>
          <a:p>
            <a:r>
              <a:rPr lang="th-TH" b="1" dirty="0"/>
              <a:t>ชั้นสื่อสารควบคุมเครือข่าย (</a:t>
            </a:r>
            <a:r>
              <a:rPr lang="en-US" b="1" dirty="0"/>
              <a:t>Network Layer) </a:t>
            </a:r>
            <a:r>
              <a:rPr lang="th-TH" dirty="0" smtClean="0"/>
              <a:t>ข้อมูล</a:t>
            </a:r>
            <a:r>
              <a:rPr lang="th-TH" dirty="0"/>
              <a:t>ที่รับจากชั้นสื่อสารนำส่งข้อมูลจะถูกแบ่งออกเป็นบล็อกขนาดเล็ก เรียกว่า </a:t>
            </a:r>
            <a:r>
              <a:rPr lang="th-TH" b="1" dirty="0" err="1"/>
              <a:t>แพ็ก</a:t>
            </a:r>
            <a:r>
              <a:rPr lang="th-TH" b="1" dirty="0"/>
              <a:t>เกต (</a:t>
            </a:r>
            <a:r>
              <a:rPr lang="en-US" b="1" dirty="0"/>
              <a:t>Packet) </a:t>
            </a:r>
            <a:r>
              <a:rPr lang="th-TH" dirty="0"/>
              <a:t>เพื่อความสะดวกในการนำส่ง จากนั้นหมายเลขที่อยู่ของผู้รับจะถูกนำมาใช้ในการเลือกเส้นทางส่งข้อมูล (</a:t>
            </a:r>
            <a:r>
              <a:rPr lang="en-US" dirty="0"/>
              <a:t>Routing) </a:t>
            </a:r>
            <a:r>
              <a:rPr lang="th-TH" dirty="0"/>
              <a:t>ที่เหมาะสมแล้วจึงค่อยนำส่งต่อไป</a:t>
            </a:r>
          </a:p>
          <a:p>
            <a:r>
              <a:rPr lang="th-TH" b="1" dirty="0"/>
              <a:t>ชั้นสื่อสารเชื่อมต่อข้อมูล (</a:t>
            </a:r>
            <a:r>
              <a:rPr lang="en-US" b="1" dirty="0"/>
              <a:t>Data Link Layer) </a:t>
            </a:r>
            <a:r>
              <a:rPr lang="th-TH" dirty="0" smtClean="0"/>
              <a:t>ควบคุม</a:t>
            </a:r>
            <a:r>
              <a:rPr lang="th-TH" dirty="0"/>
              <a:t>การส่งข้อมูลไปยังชั้นสื่อสารกายภาพ ซึ่งเป็นส่วนที่ควบคุมอุปกรณ์สื่อสารโดยตรง หน้าที่หลักของโปรแกรมในชั้นสื่อสารนี้คือการเตรียม   </a:t>
            </a:r>
            <a:r>
              <a:rPr lang="th-TH" dirty="0" err="1"/>
              <a:t>แพ็ก</a:t>
            </a:r>
            <a:r>
              <a:rPr lang="th-TH" dirty="0"/>
              <a:t>เกตข้อมูลจากชั้นสื่อสารควบคุมเครือข่ายให้มีความพร้อมแก่การนำส่งโดยการจัดรูปแบบใหม่ เรียกว่า </a:t>
            </a:r>
            <a:r>
              <a:rPr lang="th-TH" b="1" dirty="0"/>
              <a:t>เฟรม (</a:t>
            </a:r>
            <a:r>
              <a:rPr lang="en-US" b="1" dirty="0"/>
              <a:t>Frame)</a:t>
            </a:r>
          </a:p>
          <a:p>
            <a:endParaRPr lang="th-TH" dirty="0"/>
          </a:p>
        </p:txBody>
      </p:sp>
      <p:sp>
        <p:nvSpPr>
          <p:cNvPr id="4" name="Rectangle 13"/>
          <p:cNvSpPr/>
          <p:nvPr/>
        </p:nvSpPr>
        <p:spPr>
          <a:xfrm>
            <a:off x="755576" y="1790700"/>
            <a:ext cx="2089150" cy="8636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นำส่งข้อมูล </a:t>
            </a:r>
            <a:r>
              <a:rPr lang="en-US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(Transport Layer)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Down Arrow 14"/>
          <p:cNvSpPr/>
          <p:nvPr/>
        </p:nvSpPr>
        <p:spPr>
          <a:xfrm>
            <a:off x="1719189" y="1457325"/>
            <a:ext cx="161925" cy="2603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Rectangle 15"/>
          <p:cNvSpPr/>
          <p:nvPr/>
        </p:nvSpPr>
        <p:spPr>
          <a:xfrm>
            <a:off x="755576" y="3019425"/>
            <a:ext cx="2089150" cy="865188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ควบคุมเครือข่าย </a:t>
            </a:r>
            <a:r>
              <a:rPr lang="en-US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(Network Layer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) </a:t>
            </a:r>
            <a:endParaRPr lang="th-TH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Down Arrow 16"/>
          <p:cNvSpPr/>
          <p:nvPr/>
        </p:nvSpPr>
        <p:spPr>
          <a:xfrm>
            <a:off x="1719189" y="2687638"/>
            <a:ext cx="161925" cy="2587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Rectangle 17"/>
          <p:cNvSpPr/>
          <p:nvPr/>
        </p:nvSpPr>
        <p:spPr>
          <a:xfrm>
            <a:off x="755576" y="4313238"/>
            <a:ext cx="2089150" cy="863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เชื่อมต่อข้อมูล </a:t>
            </a:r>
            <a:r>
              <a:rPr lang="en-US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(Data Link Layer)</a:t>
            </a:r>
            <a:r>
              <a:rPr lang="en-U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Down Arrow 18"/>
          <p:cNvSpPr/>
          <p:nvPr/>
        </p:nvSpPr>
        <p:spPr>
          <a:xfrm>
            <a:off x="1719189" y="3979863"/>
            <a:ext cx="161925" cy="2587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579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OSI (Open Systems Interconnection Model)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203848" y="1219200"/>
            <a:ext cx="5482952" cy="5450160"/>
          </a:xfrm>
        </p:spPr>
        <p:txBody>
          <a:bodyPr>
            <a:normAutofit/>
          </a:bodyPr>
          <a:lstStyle/>
          <a:p>
            <a:r>
              <a:rPr lang="th-TH" b="1" dirty="0"/>
              <a:t>ชั้นสื่อสารกายภาพ (</a:t>
            </a:r>
            <a:r>
              <a:rPr lang="en-US" b="1" dirty="0"/>
              <a:t>Physical Layer) </a:t>
            </a:r>
            <a:r>
              <a:rPr lang="th-TH" dirty="0" smtClean="0"/>
              <a:t>ควบคุมการทำงานของอุปกรณ์สื่อสารโดยตรงจึงไม่มีความจำเป็นจะต้องเพิ่มเติมข้อมูลสำหรับการควบคุมใด ๆ เข้าไปกับข้อมูลจริงที่ต้องการส่งให้ผู้รับ หน้าที่หลักจึงอยู่ที่การแปลข้อมูลที่เป็นบิต 0 หรือ 1 เป็นสัญญาณที่เหมาะสมกับชนิดของสายสื่อสารที่ใช้แล้วจัดการส่งสัญญาณนั้นออกไป ทางฝั่งผู้รับก็จะทำงานกลับกันคือ แปลสัญญาณที่ได้รับให้เป็นบิต 0 หรือ 1 แล้วรวบรวมส่งให้โปรแกรมชั้นสื่อสารเชื่อมต่อข้อมูลนำไปประมวลผลต่อไป </a:t>
            </a:r>
          </a:p>
          <a:p>
            <a:endParaRPr lang="th-TH" dirty="0"/>
          </a:p>
        </p:txBody>
      </p:sp>
      <p:sp>
        <p:nvSpPr>
          <p:cNvPr id="10" name="Rectangle 13"/>
          <p:cNvSpPr/>
          <p:nvPr/>
        </p:nvSpPr>
        <p:spPr>
          <a:xfrm>
            <a:off x="611560" y="2005013"/>
            <a:ext cx="2268537" cy="86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กายภาพ </a:t>
            </a:r>
            <a:endParaRPr lang="en-US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(Physical Layer)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h-TH" sz="1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Down Arrow 14"/>
          <p:cNvSpPr/>
          <p:nvPr/>
        </p:nvSpPr>
        <p:spPr>
          <a:xfrm>
            <a:off x="1638672" y="1706563"/>
            <a:ext cx="161925" cy="2587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Down Arrow 16"/>
          <p:cNvSpPr/>
          <p:nvPr/>
        </p:nvSpPr>
        <p:spPr>
          <a:xfrm>
            <a:off x="1638672" y="2916238"/>
            <a:ext cx="161925" cy="2587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Rounded Rectangle 22"/>
          <p:cNvSpPr/>
          <p:nvPr/>
        </p:nvSpPr>
        <p:spPr>
          <a:xfrm>
            <a:off x="465510" y="3178175"/>
            <a:ext cx="2540000" cy="492125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ข้อมูลสำหรับควบคุม</a:t>
            </a:r>
          </a:p>
          <a:p>
            <a:pPr algn="ctr">
              <a:defRPr/>
            </a:pPr>
            <a:r>
              <a:rPr lang="th-TH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การสื่อสาร</a:t>
            </a:r>
          </a:p>
        </p:txBody>
      </p:sp>
    </p:spTree>
    <p:extLst>
      <p:ext uri="{BB962C8B-B14F-4D97-AF65-F5344CB8AC3E}">
        <p14:creationId xmlns:p14="http://schemas.microsoft.com/office/powerpoint/2010/main" val="416767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ทิศทางการถ่ายทอดสัญญาณ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h-TH" b="1" dirty="0"/>
              <a:t>การถ่ายทอดสัญญาณแบบทิศทางเดียว</a:t>
            </a:r>
          </a:p>
          <a:p>
            <a:r>
              <a:rPr lang="th-TH" dirty="0"/>
              <a:t>การควบคุมทิศทางการส่งข้อมูลแบบทิศทางเดียว (</a:t>
            </a:r>
            <a:r>
              <a:rPr lang="en-US" dirty="0"/>
              <a:t>Simplex Transmission) </a:t>
            </a:r>
            <a:r>
              <a:rPr lang="th-TH" dirty="0"/>
              <a:t>ยอมให้มีการส่งข้อมูลจากผู้ส่งไปยังผู้รับเท่านั้น ทางฝั่งผู้รับไม่สามารถส่งข้อมูลย้อนกลับมายังผู้ส่งได้ เช่น ระบบวิทยุหรือโทรทัศน์</a:t>
            </a:r>
          </a:p>
          <a:p>
            <a:r>
              <a:rPr lang="th-TH" b="1" dirty="0"/>
              <a:t>การถ่ายทอดสัญญาณแบบกึ่งสองทิศทาง</a:t>
            </a:r>
          </a:p>
          <a:p>
            <a:r>
              <a:rPr lang="th-TH" dirty="0"/>
              <a:t>การถ่ายทอดสัญญาณแบบกึ่งสองทิศทาง (</a:t>
            </a:r>
            <a:r>
              <a:rPr lang="en-US" dirty="0"/>
              <a:t>Half-duplex Transmission) </a:t>
            </a:r>
            <a:r>
              <a:rPr lang="th-TH" dirty="0"/>
              <a:t>ยินยอมให้ผู้ส่งสามารถส่งข้อมูลไปยังผู้รับได้และผู้รับก็สามารถส่งข้อมูลกลับมายังผู้ส่งข้อมูลได้เช่นกัน แต่มีเงื่อนไขว่าทั้งผู้ส่งและผู้รับจะส่งข้อมูลพร้อมกันไม่ได้ ตัวอย่างได้แก่ การใช้วิทยุสื่อสารของตำรวจ</a:t>
            </a:r>
          </a:p>
          <a:p>
            <a:r>
              <a:rPr lang="th-TH" b="1" dirty="0"/>
              <a:t>การถ่ายทอดสัญญาณแบบสองทิศทางสมบูรณ์</a:t>
            </a:r>
          </a:p>
          <a:p>
            <a:r>
              <a:rPr lang="th-TH" dirty="0"/>
              <a:t>การถ่ายทอดสัญญาณแบบสองทิศทางสมบูรณ์ (</a:t>
            </a:r>
            <a:r>
              <a:rPr lang="en-US" dirty="0"/>
              <a:t>Full-Duplex Transmission) </a:t>
            </a:r>
            <a:r>
              <a:rPr lang="th-TH" dirty="0"/>
              <a:t>ยินยอมให้ทั้งฝ่ายผู้ส่งและผู้รับข้อมูลสามารถส่งข้อมูลไปยังอีกฝ่ายหนึ่งได้ตลอดเวลาตัวอย่างเช่น ระบบโทรศัพท์ บางครั้งเราเรียกการสื่อสารแบบสองทิศทาง</a:t>
            </a:r>
            <a:r>
              <a:rPr lang="th-TH" dirty="0" smtClean="0"/>
              <a:t>ว่า </a:t>
            </a:r>
            <a:r>
              <a:rPr lang="en-US" dirty="0"/>
              <a:t>Four-Wire-Line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073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สื่อกลางนำข้อมูล </a:t>
            </a:r>
            <a:r>
              <a:rPr lang="th-TH" b="1" dirty="0" smtClean="0"/>
              <a:t>(</a:t>
            </a:r>
            <a:r>
              <a:rPr lang="en-US" b="1" dirty="0"/>
              <a:t>Medium)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สื่อที่ใช้ในการนำข้อมูลประเภทมีสาย (</a:t>
            </a:r>
            <a:r>
              <a:rPr lang="en-US" b="1" dirty="0"/>
              <a:t>Wire Transmission</a:t>
            </a:r>
            <a:r>
              <a:rPr lang="en-US" b="1" dirty="0" smtClean="0"/>
              <a:t>)</a:t>
            </a:r>
            <a:endParaRPr lang="th-TH" b="1" dirty="0" smtClean="0"/>
          </a:p>
          <a:p>
            <a:r>
              <a:rPr lang="th-TH" b="1" dirty="0" smtClean="0"/>
              <a:t>สาย</a:t>
            </a:r>
            <a:r>
              <a:rPr lang="th-TH" b="1" dirty="0"/>
              <a:t>คู่บิดเกลียว (</a:t>
            </a:r>
            <a:r>
              <a:rPr lang="en-US" b="1" dirty="0"/>
              <a:t>Twisted pair)  </a:t>
            </a:r>
          </a:p>
          <a:p>
            <a:r>
              <a:rPr lang="th-TH" dirty="0"/>
              <a:t>เป็นสายที่มีราคาถูกที่สุด ประกอบด้วยสายทองแดงที่มีฉนวนหุ้ม 2 เส้น นำมาพันกันเป็นเกลียว สามารถใช้ส่งข้อมูลได้หลายเมกะบิตต่อวินาทีในระยะทางได้ไกลหลายกิโลเมตรแบ่งเป็น  2  ชนิด คือ</a:t>
            </a:r>
          </a:p>
          <a:p>
            <a:pPr lvl="1"/>
            <a:r>
              <a:rPr lang="th-TH" b="1" dirty="0"/>
              <a:t>สายคู่บิดเกลียวชนิดไม่หุ้มฉนวน (</a:t>
            </a:r>
            <a:r>
              <a:rPr lang="en-US" b="1" dirty="0"/>
              <a:t>Unshielded Twisted Pair: UTP) </a:t>
            </a:r>
            <a:r>
              <a:rPr lang="th-TH" dirty="0"/>
              <a:t>เป็นสายคู่บิดเกลียวที่หุ้มด้วยฉนวนชั้นนอกที่บางอีกชั้น ถูกรบกวนจากภายนอกได้ง่าย แต่มีความยืดหยุ่นในการใช้งานสูง ราคาไม่แพง หาง่ายแต่ป้องกันสัญญาณรบกวนได้ไม่</a:t>
            </a:r>
            <a:r>
              <a:rPr lang="th-TH" dirty="0" smtClean="0"/>
              <a:t>ดี</a:t>
            </a:r>
          </a:p>
          <a:p>
            <a:pPr lvl="1"/>
            <a:r>
              <a:rPr lang="th-TH" b="1" dirty="0" smtClean="0"/>
              <a:t>สาย</a:t>
            </a:r>
            <a:r>
              <a:rPr lang="th-TH" b="1" dirty="0"/>
              <a:t>คู่บิดเกลียวชนิดหุ้มฉนวน (</a:t>
            </a:r>
            <a:r>
              <a:rPr lang="en-US" b="1" dirty="0"/>
              <a:t>Shielded Twisted Pair : STP) </a:t>
            </a:r>
            <a:r>
              <a:rPr lang="th-TH" dirty="0"/>
              <a:t>เป็นสายคู่บิดเกลียวที่หุ้มด้วยฉนวนชั้นนอกที่หนาอีกชั้นหนึ่ง เพื่อป้องกันการรบกวนของคลื่นแม่เหล็กไฟฟ้าภายนอก จึงทำให้สายเคเบิลชนิดนี้สามารถใช้ในการเชื่อมต่อใน</a:t>
            </a:r>
            <a:r>
              <a:rPr lang="th-TH" dirty="0" smtClean="0"/>
              <a:t>ระยะไกล</a:t>
            </a:r>
            <a:r>
              <a:rPr lang="th-TH" dirty="0" err="1" smtClean="0"/>
              <a:t>ได้มาก</a:t>
            </a:r>
            <a:r>
              <a:rPr lang="th-TH" dirty="0" smtClean="0"/>
              <a:t>ขึ้น </a:t>
            </a:r>
            <a:r>
              <a:rPr lang="th-TH" dirty="0"/>
              <a:t>มีความเร็วที่สูงกว่า แต่ราคา</a:t>
            </a:r>
            <a:r>
              <a:rPr lang="th-TH" dirty="0" smtClean="0"/>
              <a:t>แพง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9383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สื่อกลางนำข้อมูล (</a:t>
            </a:r>
            <a:r>
              <a:rPr lang="en-US" b="1" dirty="0"/>
              <a:t>Medium)</a:t>
            </a:r>
            <a:endParaRPr lang="th-TH" dirty="0"/>
          </a:p>
        </p:txBody>
      </p:sp>
      <p:pic>
        <p:nvPicPr>
          <p:cNvPr id="4" name="Picture 28" descr="http://www.datacom2u.com/Picture/GuidedMedia_clip_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06628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21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สื่อกลางนำข้อมูล (</a:t>
            </a:r>
            <a:r>
              <a:rPr lang="en-US" b="1" dirty="0"/>
              <a:t>Medium)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สายโคแอก</a:t>
            </a:r>
            <a:r>
              <a:rPr lang="th-TH" b="1" dirty="0" err="1"/>
              <a:t>เชียล</a:t>
            </a:r>
            <a:r>
              <a:rPr lang="th-TH" b="1" dirty="0"/>
              <a:t> (</a:t>
            </a:r>
            <a:r>
              <a:rPr lang="en-US" b="1" dirty="0"/>
              <a:t>Coaxial Cable/Coax) </a:t>
            </a:r>
          </a:p>
          <a:p>
            <a:r>
              <a:rPr lang="th-TH" dirty="0"/>
              <a:t>เป็นสายสัญญาณที่มีลักษณะเช่นเดียวกับสายทีวี ประกอบด้วยลวดทองแดงอยู่ตรงกลาง       หุ้มด้วยฉนวนพลาสติก 1 ชั้น แล้วจึงหุ้มด้วยทองแดงที่ถักเป็นแผ่น แล้วหุ้มภายนอกอีกชั้นหนึ่งด้วยฉนวน ป้องกันการรบกวนของคลื่นแม่เหล็กไฟฟ้าและสัญญาณรบกวนอื่น ๆ           ได้</a:t>
            </a:r>
            <a:r>
              <a:rPr lang="th-TH" dirty="0" smtClean="0"/>
              <a:t>ดี</a:t>
            </a:r>
            <a:endParaRPr lang="th-TH" dirty="0"/>
          </a:p>
        </p:txBody>
      </p:sp>
      <p:pic>
        <p:nvPicPr>
          <p:cNvPr id="4" name="Picture 6" descr="http://www.germes-online.com/direct/dbimage/50207166/Coaxial_C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3" b="25204"/>
          <a:stretch>
            <a:fillRect/>
          </a:stretch>
        </p:blipFill>
        <p:spPr bwMode="auto">
          <a:xfrm>
            <a:off x="1366954" y="3356992"/>
            <a:ext cx="5832648" cy="285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056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สื่อกลางนำข้อมูล (</a:t>
            </a:r>
            <a:r>
              <a:rPr lang="en-US" b="1" dirty="0"/>
              <a:t>Medium)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สายใยแก้วนำแสง (</a:t>
            </a:r>
            <a:r>
              <a:rPr lang="en-US" b="1" dirty="0"/>
              <a:t>Fiber Optic Cable) </a:t>
            </a:r>
          </a:p>
          <a:p>
            <a:r>
              <a:rPr lang="th-TH" dirty="0"/>
              <a:t>สายสัญญาณชนิดใหม่ที่พึ่งจะได้รับความนิยมในการนำมาใช้งานคือ สายใยแก้วนำแสง </a:t>
            </a:r>
          </a:p>
          <a:p>
            <a:r>
              <a:rPr lang="th-TH" dirty="0"/>
              <a:t>ซึ่งใช้สัญญาณแสงเป็นตัวส่งข้อมูล แกนของสายใยแก้ว นำแสงประกอบด้วยท่อ (ตัน)        ขนาดเล็กมากทำด้วยแก้วบริสุทธิ์หรือวัสดุใยแก้ว ท่อแต่ละท่อเรียกว่า ท่อใยแก้วนำแสง             </a:t>
            </a:r>
            <a:r>
              <a:rPr lang="th-TH" b="1" dirty="0"/>
              <a:t>(</a:t>
            </a:r>
            <a:r>
              <a:rPr lang="en-US" dirty="0"/>
              <a:t>Optical Fiber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 descr="http://www.ecmag.com/sites/default/files/xml_uploads/unzipped/fiber_glass_optics_141948603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5862" b="4647"/>
          <a:stretch/>
        </p:blipFill>
        <p:spPr bwMode="auto">
          <a:xfrm>
            <a:off x="1547664" y="3501008"/>
            <a:ext cx="6145233" cy="280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4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บทนำ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การสื่อสารข้อมูลได้มีการศึกษาและพัฒนาวิธีการสื่อสารในรูปแบบต่าง ๆ        มาอย่างต่อเนื่อง</a:t>
            </a:r>
          </a:p>
          <a:p>
            <a:r>
              <a:rPr lang="th-TH" dirty="0"/>
              <a:t>การสื่อสารข้อมูลอิเล็กทรอนิกส์ในยุคใหม่ ทำให้โลกซึ่งมีขนาดใหญ่มหาศาล เสมือนว่ามีขนาดเล็กลง เนื่องจากความรวดเร็วของการสื่อสารข้อมูล </a:t>
            </a:r>
          </a:p>
          <a:p>
            <a:endParaRPr lang="th-TH" dirty="0"/>
          </a:p>
        </p:txBody>
      </p:sp>
      <p:pic>
        <p:nvPicPr>
          <p:cNvPr id="4" name="Picture 9" descr="http://www.mediabuzz.com.sg/images/stories/asian_e_marketing/2013_01/3i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936"/>
            <a:ext cx="60483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802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สื่อกลางนำข้อมูล </a:t>
            </a:r>
            <a:r>
              <a:rPr lang="th-TH" b="1" dirty="0" smtClean="0"/>
              <a:t>(</a:t>
            </a:r>
            <a:r>
              <a:rPr lang="en-US" b="1" dirty="0"/>
              <a:t>Medium)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สื่อที่ใช้ในการนำข้อมูลประเภทไร้สาย (</a:t>
            </a:r>
            <a:r>
              <a:rPr lang="en-US" b="1" dirty="0"/>
              <a:t>Wireless Transmission) </a:t>
            </a:r>
            <a:endParaRPr lang="th-TH" b="1" dirty="0" smtClean="0"/>
          </a:p>
          <a:p>
            <a:r>
              <a:rPr lang="th-TH" b="1" dirty="0" smtClean="0"/>
              <a:t>คลื่น</a:t>
            </a:r>
            <a:r>
              <a:rPr lang="th-TH" b="1" dirty="0"/>
              <a:t>ไมโครเวฟ (</a:t>
            </a:r>
            <a:r>
              <a:rPr lang="en-US" b="1" dirty="0"/>
              <a:t>Microwave System) </a:t>
            </a:r>
            <a:endParaRPr lang="th-TH" b="1" dirty="0" smtClean="0"/>
          </a:p>
          <a:p>
            <a:r>
              <a:rPr lang="th-TH" dirty="0" smtClean="0"/>
              <a:t>เป็น</a:t>
            </a:r>
            <a:r>
              <a:rPr lang="th-TH" dirty="0"/>
              <a:t>ระบบที่ใช้วิธีส่งสัญญาณที่มีความถี่สูงกว่าคลื่นวิทยุเป็นทอด ๆ จากสถานีหนึ่งไปยังอีกสถานีหนึ่ง สัญญาณไมโครเวฟจะเดินทางเป็นเส้นตรง ดังนั้นสถานีควรอยู่ในที่สูง ๆ หรือมีเสาสัญญาณสูง ๆ เพื่อจะครอบคลุมพื้นที่ ที่รับสัญญาณได้ไกล ๆ ความเร็วในการส่ง</a:t>
            </a:r>
            <a:r>
              <a:rPr lang="th-TH" dirty="0" smtClean="0"/>
              <a:t>ข้อมูล</a:t>
            </a:r>
            <a:endParaRPr lang="th-TH" dirty="0"/>
          </a:p>
        </p:txBody>
      </p:sp>
      <p:pic>
        <p:nvPicPr>
          <p:cNvPr id="6" name="Picture 2" descr="http://www4.csc.ku.ac.th/~b5240201790/pic1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333457" cy="29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493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สื่อกลางนำข้อมูล (</a:t>
            </a:r>
            <a:r>
              <a:rPr lang="en-US" b="1" dirty="0"/>
              <a:t>Medium)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สัญญาณดาวเทียม (</a:t>
            </a:r>
            <a:r>
              <a:rPr lang="en-US" b="1" dirty="0"/>
              <a:t>Satellite System) </a:t>
            </a:r>
            <a:endParaRPr lang="th-TH" b="1" dirty="0" smtClean="0"/>
          </a:p>
          <a:p>
            <a:r>
              <a:rPr lang="th-TH" dirty="0" smtClean="0"/>
              <a:t>ใช้</a:t>
            </a:r>
            <a:r>
              <a:rPr lang="th-TH" dirty="0"/>
              <a:t>หลักการคล้ายกับระบบไมโครเวฟ ในส่วนของการยิงสัญญาณจากแต่ละสถานีต่อกันไปยังจุดหมายที่ต้องการ โดยอาศัยดาวเทียมที่โคจรอยู่รอบ</a:t>
            </a:r>
            <a:r>
              <a:rPr lang="th-TH" dirty="0" smtClean="0"/>
              <a:t>โลก</a:t>
            </a:r>
            <a:endParaRPr lang="th-TH" dirty="0"/>
          </a:p>
        </p:txBody>
      </p:sp>
      <p:pic>
        <p:nvPicPr>
          <p:cNvPr id="4" name="Picture 2" descr="http://www.il.mahidol.ac.th/e-media/computer/network/images/medi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22624"/>
            <a:ext cx="5129386" cy="360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96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สื่อกลางนำข้อมูล (</a:t>
            </a:r>
            <a:r>
              <a:rPr lang="en-US" b="1" dirty="0"/>
              <a:t>Medium)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สัญญาณวิทยุ (</a:t>
            </a:r>
            <a:r>
              <a:rPr lang="en-US" b="1" dirty="0"/>
              <a:t>Radio Wave) </a:t>
            </a:r>
            <a:endParaRPr lang="th-TH" b="1" dirty="0" smtClean="0"/>
          </a:p>
          <a:p>
            <a:r>
              <a:rPr lang="th-TH" dirty="0" smtClean="0"/>
              <a:t>จะ</a:t>
            </a:r>
            <a:r>
              <a:rPr lang="th-TH" dirty="0"/>
              <a:t>ใช้คลื่นวิทยุในการส่งผ่านข้อมูลระหว่างคอมพิวเตอร์ในระบบเครือข่าย สำหรับการขออนุญาตใช้คลื่นความถี่ในแต่ละประเทศจะมีความเข้มงวดแตกต่างกัน ซึ่งเป็นปัญหาอย่างหนึ่งในการขออนุญาตใช้</a:t>
            </a:r>
            <a:r>
              <a:rPr lang="th-TH" dirty="0" smtClean="0"/>
              <a:t>งาน</a:t>
            </a:r>
            <a:endParaRPr lang="th-TH" dirty="0"/>
          </a:p>
        </p:txBody>
      </p:sp>
      <p:pic>
        <p:nvPicPr>
          <p:cNvPr id="4" name="Picture 2" descr="http://thaitelecomkm.org/TTE/topic/attach/Principle_of_Transmission_Lines_for_Communications/TTE_36_1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68744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047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สื่อกลางนำข้อมูล (</a:t>
            </a:r>
            <a:r>
              <a:rPr lang="en-US" b="1" dirty="0" smtClean="0"/>
              <a:t>Medium)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ระบบอินฟราเรด (</a:t>
            </a:r>
            <a:r>
              <a:rPr lang="en-US" b="1" dirty="0"/>
              <a:t>Infrared) </a:t>
            </a:r>
            <a:endParaRPr lang="th-TH" b="1" dirty="0" smtClean="0"/>
          </a:p>
          <a:p>
            <a:r>
              <a:rPr lang="th-TH" dirty="0" smtClean="0"/>
              <a:t>ใช้</a:t>
            </a:r>
            <a:r>
              <a:rPr lang="th-TH" dirty="0"/>
              <a:t>เทคโนโลยีเช่นเดียวกับ </a:t>
            </a:r>
            <a:r>
              <a:rPr lang="en-US" dirty="0"/>
              <a:t>Remote control </a:t>
            </a:r>
            <a:r>
              <a:rPr lang="th-TH" dirty="0"/>
              <a:t>ของเครื่องรับโทรทัศน์ จะมีข้อจำกัดที่ต้องใช้งานเป็นเส้นตรง ระหว่างเครื่องรับ และเครื่องส่ง รวมทั้งต้องไม่อาจมีสิ่งกีดขวางด้วย ทำให้มีระยะการรับส่งข้อมูลได้ไม่ไกลนัก นิยมนำมาใช้เป็นระบบเครือข่ายระยะใกล้ ๆ สำหรับพื้นที่ที่การเดินสายทำได้ไม่สะดวก รวมทั้งมีการนำไปใช้ในการส่งข้อมูลจากเครื่องคอมพิวเตอร์ไปยัง</a:t>
            </a:r>
            <a:r>
              <a:rPr lang="th-TH" dirty="0" smtClean="0"/>
              <a:t>เครื่องพิมพ์</a:t>
            </a:r>
            <a:endParaRPr lang="th-TH" dirty="0"/>
          </a:p>
        </p:txBody>
      </p:sp>
      <p:pic>
        <p:nvPicPr>
          <p:cNvPr id="4" name="Picture 2" descr="http://support-th.canon-asia.com/img/80003047TH_02075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8363"/>
            <a:ext cx="29527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datacom2u.com/Picture/WirelessMedia_clip_image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50" y="3718363"/>
            <a:ext cx="27908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02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สื่อกลางนำข้อมูล (</a:t>
            </a:r>
            <a:r>
              <a:rPr lang="en-US" b="1" dirty="0"/>
              <a:t>Medium)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สัญญาณ</a:t>
            </a:r>
            <a:r>
              <a:rPr lang="th-TH" b="1" dirty="0" err="1"/>
              <a:t>บูลทูธ</a:t>
            </a:r>
            <a:r>
              <a:rPr lang="th-TH" b="1" dirty="0"/>
              <a:t> (</a:t>
            </a:r>
            <a:r>
              <a:rPr lang="en-US" b="1" dirty="0"/>
              <a:t>Bluetooth) </a:t>
            </a:r>
          </a:p>
          <a:p>
            <a:r>
              <a:rPr lang="th-TH" dirty="0"/>
              <a:t>เป็นเทคโนโลยีการสื่อสารไร้สายที่มีแนวโน้มเป็นที่นิยมอย่างสูงในปัจจุบันโดยเฉพาะในอุปกรณ์คอมพิวเตอร์แบบพกพา เช่น  </a:t>
            </a:r>
            <a:r>
              <a:rPr lang="en-US" dirty="0"/>
              <a:t>PDA </a:t>
            </a:r>
            <a:r>
              <a:rPr lang="th-TH" dirty="0"/>
              <a:t>และ</a:t>
            </a:r>
            <a:r>
              <a:rPr lang="th-TH" dirty="0" smtClean="0"/>
              <a:t>โทรศัพท์เคลื่อนที่</a:t>
            </a:r>
          </a:p>
          <a:p>
            <a:r>
              <a:rPr lang="th-TH" dirty="0" smtClean="0"/>
              <a:t>เทคโนโลยี</a:t>
            </a:r>
            <a:r>
              <a:rPr lang="th-TH" dirty="0"/>
              <a:t>วิทยุคลื่นสั้นสำหรับการสื่อสารระหว่างอุปกรณ์ต่าง ๆ  โดยใช้คลื่นวิทยุคลื่นสั้นความถี่ 2.4 </a:t>
            </a:r>
            <a:r>
              <a:rPr lang="en-US" dirty="0"/>
              <a:t>GHz </a:t>
            </a:r>
            <a:r>
              <a:rPr lang="th-TH" dirty="0"/>
              <a:t>เป็นสื่อในการรับส่งข้อมูล  โดยมีความเร็วในการรับส่งข้อมูลที่ </a:t>
            </a:r>
            <a:r>
              <a:rPr lang="th-TH" dirty="0" smtClean="0"/>
              <a:t>1 </a:t>
            </a:r>
            <a:r>
              <a:rPr lang="en-US" dirty="0"/>
              <a:t>Mbps </a:t>
            </a:r>
            <a:r>
              <a:rPr lang="th-TH" dirty="0"/>
              <a:t>และมีระบบการเข้ารหัสข้อมูลก่อนใช้เพื่อป้องกันการดักฟัง</a:t>
            </a:r>
            <a:r>
              <a:rPr lang="th-TH" dirty="0" smtClean="0"/>
              <a:t>สัญญาณ</a:t>
            </a:r>
            <a:r>
              <a:rPr lang="th-TH" dirty="0"/>
              <a:t>		</a:t>
            </a:r>
          </a:p>
          <a:p>
            <a:endParaRPr lang="th-TH" dirty="0"/>
          </a:p>
        </p:txBody>
      </p:sp>
      <p:pic>
        <p:nvPicPr>
          <p:cNvPr id="4" name="Picture 2" descr="http://www.siamphone.com/news/bluetooth/image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24828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12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เปรียบเทียบคุณสมบัติของสื่อกลางนำ</a:t>
            </a:r>
            <a:r>
              <a:rPr lang="th-TH" b="1" dirty="0" smtClean="0"/>
              <a:t>ข้อมูล</a:t>
            </a:r>
            <a:endParaRPr lang="th-TH" b="1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457200" y="1844675"/>
          <a:ext cx="8435974" cy="24352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75621"/>
                <a:gridCol w="1161791"/>
                <a:gridCol w="1683453"/>
                <a:gridCol w="1122303"/>
                <a:gridCol w="1589929"/>
                <a:gridCol w="1402877"/>
              </a:tblGrid>
              <a:tr h="44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สื่อนำข้อมูล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ราคา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ความเร็ว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ระยะทาง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สัญญาณรบกวน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ความปลอดภัย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>
                    <a:solidFill>
                      <a:srgbClr val="FFC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UTP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ถูก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1-1000 </a:t>
                      </a: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ใกล้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สูง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ต่ำ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</a:tr>
              <a:tr h="299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STP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ปานกลาง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1-1500 </a:t>
                      </a: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ใกล้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ปานกลาง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ต่ำ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</a:tr>
              <a:tr h="299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Coaxial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ปานกลาง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en-US" sz="16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-1000Mbps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ปานกลาง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ปานกลาง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ต่ำ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Optical </a:t>
                      </a:r>
                      <a:r>
                        <a:rPr lang="en-US" sz="16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Fiber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แพง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10 </a:t>
                      </a:r>
                      <a:r>
                        <a:rPr lang="en-US" sz="16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-2000Mbps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ไกล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ต่ำ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สูง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</a:tr>
              <a:tr h="299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Radio </a:t>
                      </a:r>
                      <a:r>
                        <a:rPr lang="en-US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Wave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ปานกลาง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1-10 Mbps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ใกล้</a:t>
                      </a: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ไกล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สูง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ต่ำ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</a:tr>
              <a:tr h="299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Microwave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แพง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1-10,000Mbps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ไกล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สูง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ปานกลาง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</a:tr>
              <a:tr h="299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Satellite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แพง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en-US" sz="1600" dirty="0" smtClean="0">
                          <a:effectLst/>
                          <a:latin typeface="Tahoma" pitchFamily="34" charset="0"/>
                          <a:cs typeface="Tahoma" pitchFamily="34" charset="0"/>
                        </a:rPr>
                        <a:t>1-10,000Mbps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>
                          <a:effectLst/>
                          <a:latin typeface="Tahoma" pitchFamily="34" charset="0"/>
                          <a:cs typeface="Tahoma" pitchFamily="34" charset="0"/>
                        </a:rPr>
                        <a:t>ไกล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สูง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  <a:tab pos="900430" algn="l"/>
                        </a:tabLst>
                      </a:pPr>
                      <a:r>
                        <a:rPr lang="th-TH" sz="1600" dirty="0">
                          <a:effectLst/>
                          <a:latin typeface="Tahoma" pitchFamily="34" charset="0"/>
                          <a:cs typeface="Tahoma" pitchFamily="34" charset="0"/>
                        </a:rPr>
                        <a:t>ปานกลาง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828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อุปกรณ์ที่ใช้ในการสื่อสาร</a:t>
            </a:r>
            <a:r>
              <a:rPr lang="th-TH" b="1" dirty="0" smtClean="0"/>
              <a:t>ข้อมูล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อุปกรณ์สำคัญต่อการสื่อสารข้อมูล  ได้แก่  </a:t>
            </a:r>
            <a:endParaRPr lang="th-TH" dirty="0" smtClean="0"/>
          </a:p>
          <a:p>
            <a:r>
              <a:rPr lang="th-TH" b="1" dirty="0" smtClean="0"/>
              <a:t>อุปกรณ์</a:t>
            </a:r>
            <a:r>
              <a:rPr lang="th-TH" b="1" dirty="0"/>
              <a:t>รวมสัญญาณ </a:t>
            </a:r>
          </a:p>
          <a:p>
            <a:r>
              <a:rPr lang="th-TH" dirty="0" smtClean="0"/>
              <a:t>มัลติเพล็กซ์</a:t>
            </a:r>
            <a:r>
              <a:rPr lang="th-TH" dirty="0" err="1"/>
              <a:t>เซอร์</a:t>
            </a:r>
            <a:r>
              <a:rPr lang="th-TH" dirty="0"/>
              <a:t> (</a:t>
            </a:r>
            <a:r>
              <a:rPr lang="en-US" dirty="0"/>
              <a:t>Multiplexer) </a:t>
            </a:r>
            <a:r>
              <a:rPr lang="th-TH" dirty="0"/>
              <a:t>นิยมเรียกกันว่า มัก (</a:t>
            </a:r>
            <a:r>
              <a:rPr lang="en-US" dirty="0"/>
              <a:t>MUX) </a:t>
            </a:r>
            <a:r>
              <a:rPr lang="th-TH" dirty="0"/>
              <a:t>เป็นอุปกรณ์ที่ใช้ในการรวมข้อมูล (</a:t>
            </a:r>
            <a:r>
              <a:rPr lang="en-US" dirty="0"/>
              <a:t>Multiplex) </a:t>
            </a:r>
            <a:r>
              <a:rPr lang="th-TH" dirty="0"/>
              <a:t>จากเครื่องเทอร์มินัลจำนวนหนึ่งหรือจากสายสื่อสารหลายเส้นเข้าด้วยกัน แล้วส่งผ่านไปยังสายสื่อสารเพียงเส้นเดียว</a:t>
            </a:r>
          </a:p>
          <a:p>
            <a:endParaRPr lang="th-TH" dirty="0"/>
          </a:p>
        </p:txBody>
      </p:sp>
      <p:pic>
        <p:nvPicPr>
          <p:cNvPr id="4" name="Picture 9" descr="http://starrlifesciences.com/sites/default/files/styles/superhero_portfolio/public/portfolio/multiplexer_1.jpg?itok=PloFT1j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06" y="3638711"/>
            <a:ext cx="31305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http://checkprice.net/upload/up_img/96/img-size355x355-e0cb0130826222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 b="27179"/>
          <a:stretch>
            <a:fillRect/>
          </a:stretch>
        </p:blipFill>
        <p:spPr bwMode="auto">
          <a:xfrm>
            <a:off x="823869" y="3865724"/>
            <a:ext cx="4254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654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อุปกรณ์ที่ใช้ในการสื่อสาร</a:t>
            </a:r>
            <a:r>
              <a:rPr lang="th-TH" b="1" dirty="0" smtClean="0"/>
              <a:t>ข้อมูล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r>
              <a:rPr lang="th-TH" b="1" dirty="0"/>
              <a:t>คอนเซน</a:t>
            </a:r>
            <a:r>
              <a:rPr lang="th-TH" b="1" dirty="0" err="1"/>
              <a:t>เตรเตอร์</a:t>
            </a:r>
            <a:r>
              <a:rPr lang="th-TH" b="1" dirty="0"/>
              <a:t> (</a:t>
            </a:r>
            <a:r>
              <a:rPr lang="en-US" b="1" dirty="0"/>
              <a:t>Concentrator) </a:t>
            </a:r>
            <a:r>
              <a:rPr lang="th-TH" dirty="0"/>
              <a:t>นิยมเรียกกันสั้น ๆ ว่า คอนเซน เป็นมัลติเพล็ก</a:t>
            </a:r>
            <a:r>
              <a:rPr lang="th-TH" dirty="0" err="1"/>
              <a:t>เซอร์</a:t>
            </a:r>
            <a:r>
              <a:rPr lang="th-TH" dirty="0"/>
              <a:t>ที่มีประสิทธิภาพสูงขึ้น คือ มีหน่วยความจำ (</a:t>
            </a:r>
            <a:r>
              <a:rPr lang="en-US" dirty="0"/>
              <a:t>Buffer) </a:t>
            </a:r>
            <a:r>
              <a:rPr lang="th-TH" dirty="0"/>
              <a:t>ที่ใช้เก็บข้อมูลเพื่อส่งต่อได้ ทำให้สามารถเชื่อมต่อระหว่างอุปกรณ์ที่มีความเร็วสูงกับความเร็วต่ำได้ มีการบีบอัดข้อมูล (</a:t>
            </a:r>
            <a:r>
              <a:rPr lang="en-US" dirty="0"/>
              <a:t>Compress) </a:t>
            </a:r>
            <a:r>
              <a:rPr lang="th-TH" dirty="0"/>
              <a:t>เพื่อให้สามารถส่งข้อมูลได้มากขึ้น </a:t>
            </a:r>
          </a:p>
          <a:p>
            <a:r>
              <a:rPr lang="th-TH" b="1" dirty="0" err="1"/>
              <a:t>ฟรอนต์แอนด์</a:t>
            </a:r>
            <a:r>
              <a:rPr lang="th-TH" b="1" dirty="0"/>
              <a:t>โปรเซสเซอร์ (</a:t>
            </a:r>
            <a:r>
              <a:rPr lang="en-US" b="1" dirty="0"/>
              <a:t>Front-end-Processor) </a:t>
            </a:r>
            <a:r>
              <a:rPr lang="th-TH" dirty="0"/>
              <a:t>ทำหน้าที่เช่นเดียวกับคอนเซน</a:t>
            </a:r>
            <a:r>
              <a:rPr lang="th-TH" dirty="0" err="1"/>
              <a:t>เตรเตอร์</a:t>
            </a:r>
            <a:r>
              <a:rPr lang="th-TH" dirty="0"/>
              <a:t> ปกติจะกำหนดเครื่องคอมพิวเตอร์เครื่องหนึ่งมาทำหน้าที่นี้ ซึ่งจะมีปลายด้านหนึ่งทำการเชื่อมโยงเข้ากับเครื่องคอมพิวเตอร์หลัก (</a:t>
            </a:r>
            <a:r>
              <a:rPr lang="en-US" dirty="0"/>
              <a:t>Host) </a:t>
            </a:r>
            <a:r>
              <a:rPr lang="th-TH" dirty="0"/>
              <a:t>และปลายอีกด้านหนึ่งจะเชื่อมต่อเข้ากับสายสื่อสารและอุปกรณ์อื่น ๆ </a:t>
            </a:r>
            <a:r>
              <a:rPr lang="th-TH" dirty="0" err="1"/>
              <a:t>ฟรอนต์แอนด์</a:t>
            </a:r>
            <a:r>
              <a:rPr lang="th-TH" dirty="0"/>
              <a:t>โปรเซสเซอร์จะพบมากในระบบคอมพิวเตอร์ขนาดใหญ่ เพื่อช่วยแบ่งเบาภาระการทำงานของเครื่องคอมพิวเตอร์หลัก</a:t>
            </a:r>
          </a:p>
          <a:p>
            <a:r>
              <a:rPr lang="th-TH" b="1" dirty="0" err="1"/>
              <a:t>ฮับ</a:t>
            </a:r>
            <a:r>
              <a:rPr lang="th-TH" b="1" dirty="0"/>
              <a:t> (</a:t>
            </a:r>
            <a:r>
              <a:rPr lang="en-US" b="1" dirty="0"/>
              <a:t>Hub) </a:t>
            </a:r>
            <a:r>
              <a:rPr lang="th-TH" dirty="0"/>
              <a:t>เป็นอุปกรณ์ที่เห็นได้อย่างเด่นชัดในระบบเครือข่ายที่ใช้โทโปโลยีแบบดาว  ซึ่งในระบบเครือข่ายแต่ละประเภท </a:t>
            </a:r>
            <a:r>
              <a:rPr lang="th-TH" dirty="0" err="1"/>
              <a:t>ฮับ</a:t>
            </a:r>
            <a:r>
              <a:rPr lang="th-TH" dirty="0"/>
              <a:t> จะเป็นศูนย์กลางการเชื่อมต่อ</a:t>
            </a:r>
            <a:r>
              <a:rPr lang="th-TH" dirty="0" err="1"/>
              <a:t>โหนด</a:t>
            </a:r>
            <a:r>
              <a:rPr lang="th-TH" dirty="0"/>
              <a:t>ต่าง ๆ และทำให้</a:t>
            </a:r>
            <a:r>
              <a:rPr lang="th-TH" dirty="0" err="1"/>
              <a:t>โหนด</a:t>
            </a:r>
            <a:r>
              <a:rPr lang="th-TH" dirty="0"/>
              <a:t>เหล่านี้สามารถติดต่อสื่อสารกันโดยส่งข้อมูลข่าวสารผ่าน</a:t>
            </a:r>
            <a:r>
              <a:rPr lang="th-TH" dirty="0" err="1"/>
              <a:t>ฮับ</a:t>
            </a:r>
            <a:r>
              <a:rPr lang="th-TH" dirty="0"/>
              <a:t>ได้ </a:t>
            </a:r>
          </a:p>
        </p:txBody>
      </p:sp>
    </p:spTree>
    <p:extLst>
      <p:ext uri="{BB962C8B-B14F-4D97-AF65-F5344CB8AC3E}">
        <p14:creationId xmlns:p14="http://schemas.microsoft.com/office/powerpoint/2010/main" val="1133018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อุปกรณ์เชื่อมต่อระบบเครือข่าย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เกต</a:t>
            </a:r>
            <a:r>
              <a:rPr lang="th-TH" b="1" dirty="0" err="1"/>
              <a:t>เวย์</a:t>
            </a:r>
            <a:r>
              <a:rPr lang="th-TH" b="1" dirty="0"/>
              <a:t> (</a:t>
            </a:r>
            <a:r>
              <a:rPr lang="en-US" b="1" dirty="0"/>
              <a:t>Gateway) </a:t>
            </a:r>
          </a:p>
          <a:p>
            <a:r>
              <a:rPr lang="th-TH" dirty="0" smtClean="0"/>
              <a:t>เป็น</a:t>
            </a:r>
            <a:r>
              <a:rPr lang="th-TH" dirty="0"/>
              <a:t>อุปกรณ์ที่มีหน้าที่ในการเชื่อมต่อและแปลงข้อมูลระหว่าง เครือข่าย 2 เครือข่ายหรือมากกว่า ที่มีระบบการทำงานไม่เหมือนกัน อาจแตกต่างกันทั้งในส่วนของ</a:t>
            </a:r>
            <a:r>
              <a:rPr lang="th-TH" dirty="0" err="1"/>
              <a:t>โพร</a:t>
            </a:r>
            <a:r>
              <a:rPr lang="th-TH" dirty="0"/>
              <a:t>โท</a:t>
            </a:r>
            <a:r>
              <a:rPr lang="th-TH" dirty="0" err="1"/>
              <a:t>คอล</a:t>
            </a:r>
            <a:r>
              <a:rPr lang="th-TH" dirty="0"/>
              <a:t> และสถาปัตยกรรมเครือข่าย</a:t>
            </a:r>
          </a:p>
          <a:p>
            <a:r>
              <a:rPr lang="th-TH" b="1" dirty="0"/>
              <a:t>เรา</a:t>
            </a:r>
            <a:r>
              <a:rPr lang="th-TH" b="1" dirty="0" err="1"/>
              <a:t>เตอร์</a:t>
            </a:r>
            <a:r>
              <a:rPr lang="th-TH" b="1" dirty="0"/>
              <a:t> (</a:t>
            </a:r>
            <a:r>
              <a:rPr lang="en-US" b="1" dirty="0"/>
              <a:t>Router) </a:t>
            </a:r>
            <a:endParaRPr lang="th-TH" b="1" dirty="0" smtClean="0"/>
          </a:p>
          <a:p>
            <a:r>
              <a:rPr lang="th-TH" dirty="0" smtClean="0"/>
              <a:t>เป็น</a:t>
            </a:r>
            <a:r>
              <a:rPr lang="th-TH" dirty="0"/>
              <a:t>อุปกรณ์ที่ทำงานอยู่ในระดับที่สูงกว่าบริดจ์ คือระดับ </a:t>
            </a:r>
            <a:r>
              <a:rPr lang="en-US" dirty="0"/>
              <a:t>Network layer </a:t>
            </a:r>
            <a:r>
              <a:rPr lang="th-TH" dirty="0"/>
              <a:t>ใน </a:t>
            </a:r>
            <a:r>
              <a:rPr lang="en-US" dirty="0"/>
              <a:t>OSI Model  </a:t>
            </a:r>
            <a:r>
              <a:rPr lang="th-TH" dirty="0"/>
              <a:t>ใช้ในการเชื่อมต่อเครือข่าย 2  เครือข่าย ซึ่งอาจมี</a:t>
            </a:r>
            <a:r>
              <a:rPr lang="th-TH" dirty="0" err="1"/>
              <a:t>โพร</a:t>
            </a:r>
            <a:r>
              <a:rPr lang="th-TH" dirty="0"/>
              <a:t>โทคอ</a:t>
            </a:r>
            <a:r>
              <a:rPr lang="th-TH" dirty="0" err="1"/>
              <a:t>ลต่าง</a:t>
            </a:r>
            <a:r>
              <a:rPr lang="th-TH" dirty="0"/>
              <a:t>กัน และสามารถทำการกรอง (</a:t>
            </a:r>
            <a:r>
              <a:rPr lang="en-US" dirty="0"/>
              <a:t>Filter) </a:t>
            </a:r>
            <a:r>
              <a:rPr lang="th-TH" dirty="0"/>
              <a:t>หรือเลือกเฉพาะข้อมูลที่ระบุไว้ว่าให้ผ่านไปได้ </a:t>
            </a:r>
          </a:p>
          <a:p>
            <a:endParaRPr lang="th-TH" dirty="0"/>
          </a:p>
        </p:txBody>
      </p:sp>
      <p:pic>
        <p:nvPicPr>
          <p:cNvPr id="4" name="Picture 9" descr="http://www.bloggang.com/data/numpuang/picture/1244693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44" y="4551562"/>
            <a:ext cx="26638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buycoms.com/pic/product-news/1273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06" y="4573787"/>
            <a:ext cx="33178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42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อุปกรณ์เชื่อมต่อระบบเครือข่าย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บริดจ์ (</a:t>
            </a:r>
            <a:r>
              <a:rPr lang="en-US" b="1" dirty="0"/>
              <a:t>Bridge) </a:t>
            </a:r>
            <a:endParaRPr lang="th-TH" b="1" dirty="0" smtClean="0"/>
          </a:p>
          <a:p>
            <a:r>
              <a:rPr lang="th-TH" dirty="0" smtClean="0"/>
              <a:t>ใช้</a:t>
            </a:r>
            <a:r>
              <a:rPr lang="th-TH" dirty="0"/>
              <a:t>ในการเชื่อมต่อวงแลน 2 วงที่มี</a:t>
            </a:r>
            <a:r>
              <a:rPr lang="th-TH" dirty="0" err="1"/>
              <a:t>โพร</a:t>
            </a:r>
            <a:r>
              <a:rPr lang="th-TH" dirty="0"/>
              <a:t>โท</a:t>
            </a:r>
            <a:r>
              <a:rPr lang="th-TH" dirty="0" err="1"/>
              <a:t>คอล</a:t>
            </a:r>
            <a:r>
              <a:rPr lang="th-TH" dirty="0"/>
              <a:t>เหมือนหรือต่างกันเข้าด้วยกัน ทำให้สามารถขยายขอบเขตของเครือข่ายออกไปได้เรื่อย ๆ โดยที่ประสิทธิภาพโดยรวมของระบบไม่ลดลงมากนัก </a:t>
            </a:r>
          </a:p>
          <a:p>
            <a:r>
              <a:rPr lang="th-TH" b="1" dirty="0"/>
              <a:t>สวิตซ์ (</a:t>
            </a:r>
            <a:r>
              <a:rPr lang="en-US" b="1" dirty="0"/>
              <a:t>Switch) </a:t>
            </a:r>
            <a:endParaRPr lang="th-TH" b="1" dirty="0" smtClean="0"/>
          </a:p>
          <a:p>
            <a:r>
              <a:rPr lang="th-TH" dirty="0" smtClean="0"/>
              <a:t>นิยม</a:t>
            </a:r>
            <a:r>
              <a:rPr lang="th-TH" dirty="0"/>
              <a:t>เรียกว่า อี</a:t>
            </a:r>
            <a:r>
              <a:rPr lang="th-TH" dirty="0" err="1"/>
              <a:t>เธอร์</a:t>
            </a:r>
            <a:r>
              <a:rPr lang="th-TH" dirty="0"/>
              <a:t>เนตสวิตซ์ (</a:t>
            </a:r>
            <a:r>
              <a:rPr lang="en-US" dirty="0"/>
              <a:t>Ethernet Switch) </a:t>
            </a:r>
            <a:r>
              <a:rPr lang="th-TH" dirty="0"/>
              <a:t>เป็นบริดจ์แบบหลายช่องทาง (</a:t>
            </a:r>
            <a:r>
              <a:rPr lang="en-US" dirty="0"/>
              <a:t>Multiport Bridge) </a:t>
            </a:r>
            <a:r>
              <a:rPr lang="th-TH" dirty="0"/>
              <a:t>ที่นิยมใช้ในระบบเครือข่าย </a:t>
            </a:r>
            <a:r>
              <a:rPr lang="en-US" dirty="0"/>
              <a:t>LAN </a:t>
            </a:r>
            <a:r>
              <a:rPr lang="th-TH" dirty="0"/>
              <a:t>แบบ </a:t>
            </a:r>
            <a:r>
              <a:rPr lang="en-US" dirty="0"/>
              <a:t>Ethernet </a:t>
            </a:r>
            <a:r>
              <a:rPr lang="th-TH" dirty="0"/>
              <a:t>เพื่อใช้เชื่อมต่อเครือข่ายหลาย ๆ เครือข่ายเข้าด้วยกัน </a:t>
            </a:r>
          </a:p>
          <a:p>
            <a:endParaRPr lang="th-TH" dirty="0"/>
          </a:p>
        </p:txBody>
      </p:sp>
      <p:pic>
        <p:nvPicPr>
          <p:cNvPr id="4" name="Picture 2" descr="https://tiphurin7.files.wordpress.com/2013/07/images-3.jpg?w=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48" y="4582452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hakkham.ac.th/krusuriya/images/stories/hu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13" y="4761839"/>
            <a:ext cx="35067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7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/>
            </a:r>
            <a:br>
              <a:rPr lang="th-TH" dirty="0"/>
            </a:br>
            <a:r>
              <a:rPr lang="th-TH" sz="3600" b="1" dirty="0"/>
              <a:t>ระบบเครือข่ายคอมพิวเตอร์ (</a:t>
            </a:r>
            <a:r>
              <a:rPr lang="en-US" sz="3600" b="1" dirty="0"/>
              <a:t>Computer Network</a:t>
            </a:r>
            <a:r>
              <a:rPr lang="en-US" sz="3600" b="1" dirty="0" smtClean="0"/>
              <a:t>)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ระบบ</a:t>
            </a:r>
            <a:r>
              <a:rPr lang="th-TH" dirty="0"/>
              <a:t>ที่มีการนำเอาคอมพิวเตอร์หลาย ๆ เครื่องขึ้นไปมาเชื่อมต่อเข้าไว้ด้วยกัน เพื่อสามารถทำงานแลกเปลี่ยนข้อมูลข่าวสาร รวมถึงการใช้ทรัพยากรบางอย่างของระบบร่วมกันได้</a:t>
            </a:r>
          </a:p>
          <a:p>
            <a:endParaRPr lang="th-TH" dirty="0"/>
          </a:p>
        </p:txBody>
      </p:sp>
      <p:pic>
        <p:nvPicPr>
          <p:cNvPr id="4" name="Picture 21" descr="http://3.bp.blogspot.com/-llPt_FxeMN4/VaIZcHl2tXI/AAAAAAAAAPM/HssHnsBU214/s1600/%25E0%25B9%2581%25E0%25B8%259A%25E0%25B8%259A%25E0%25B8%2594%25E0%25B8%25B2%25E0%25B8%25A7%25E0%25B8%2596%25E0%25B8%25B9%25E0%25B8%258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89238"/>
            <a:ext cx="37274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38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อุปกรณ์เชื่อมต่อระบบเครือข่าย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 err="1"/>
              <a:t>รีพีตเตอร์</a:t>
            </a:r>
            <a:r>
              <a:rPr lang="th-TH" b="1" dirty="0"/>
              <a:t> (</a:t>
            </a:r>
            <a:r>
              <a:rPr lang="en-US" b="1" dirty="0"/>
              <a:t>Repeater) </a:t>
            </a:r>
            <a:r>
              <a:rPr lang="th-TH" dirty="0"/>
              <a:t>เป็นอุปกรณ์ที่ทำงานอยู่ในระดับ </a:t>
            </a:r>
            <a:r>
              <a:rPr lang="en-US" dirty="0"/>
              <a:t>Physical layer </a:t>
            </a:r>
            <a:r>
              <a:rPr lang="th-TH" dirty="0"/>
              <a:t>ใน </a:t>
            </a:r>
            <a:r>
              <a:rPr lang="en-US" dirty="0"/>
              <a:t>OSI Model </a:t>
            </a:r>
            <a:r>
              <a:rPr lang="th-TH" dirty="0"/>
              <a:t>ทำหน้าที่เชื่อมต่อสำหรับขยายสัญญาณให้กับเครือข่าย เพื่อเพิ่มระยะทางในการรับส่งข้อมูลให้กับเครือข่ายให้ไกลออกไปได้กว่าปกติ </a:t>
            </a:r>
          </a:p>
          <a:p>
            <a:r>
              <a:rPr lang="th-TH" b="1" dirty="0"/>
              <a:t>โมเด็ม (</a:t>
            </a:r>
            <a:r>
              <a:rPr lang="en-US" b="1" dirty="0"/>
              <a:t>Modulator-Demodulator : Modem) </a:t>
            </a:r>
            <a:r>
              <a:rPr lang="th-TH" dirty="0"/>
              <a:t>เป็นอุปกรณ์ที่ทำหน้าที่ในการแปลงสัญญาณแอนะ</a:t>
            </a:r>
            <a:r>
              <a:rPr lang="th-TH" dirty="0" err="1"/>
              <a:t>ล็อค</a:t>
            </a:r>
            <a:r>
              <a:rPr lang="th-TH" dirty="0"/>
              <a:t> (</a:t>
            </a:r>
            <a:r>
              <a:rPr lang="en-US" dirty="0"/>
              <a:t>Analog Signal) </a:t>
            </a:r>
            <a:r>
              <a:rPr lang="th-TH" dirty="0"/>
              <a:t>ให้เป็น</a:t>
            </a:r>
            <a:r>
              <a:rPr lang="th-TH" dirty="0" err="1"/>
              <a:t>สัญญาณดิจิทัล</a:t>
            </a:r>
            <a:r>
              <a:rPr lang="th-TH" dirty="0"/>
              <a:t> (</a:t>
            </a:r>
            <a:r>
              <a:rPr lang="en-US" dirty="0"/>
              <a:t>Digital Signal) </a:t>
            </a:r>
            <a:r>
              <a:rPr lang="th-TH" dirty="0"/>
              <a:t>และแปลง</a:t>
            </a:r>
            <a:r>
              <a:rPr lang="th-TH" dirty="0" err="1"/>
              <a:t>สัญญาณดิจิทัล</a:t>
            </a:r>
            <a:r>
              <a:rPr lang="th-TH" dirty="0"/>
              <a:t>ให้เป็นสัญญาณแอนะ</a:t>
            </a:r>
            <a:r>
              <a:rPr lang="th-TH" dirty="0" err="1"/>
              <a:t>ล็อค</a:t>
            </a:r>
            <a:endParaRPr lang="th-TH" dirty="0"/>
          </a:p>
          <a:p>
            <a:endParaRPr lang="th-TH" dirty="0"/>
          </a:p>
        </p:txBody>
      </p:sp>
      <p:pic>
        <p:nvPicPr>
          <p:cNvPr id="4" name="Picture 2" descr="http://c.lnwfile.com/l4u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562"/>
            <a:ext cx="33845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1.bp.blogspot.com/-TOBaqlz8eXM/T4UMPsAU0mI/AAAAAAAAACQ/FtYVI1_Ek1g/s1600/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42" y="3429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903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การประยุกต์ใช้การสื่อสาร</a:t>
            </a:r>
            <a:r>
              <a:rPr lang="th-TH" b="1" dirty="0" smtClean="0"/>
              <a:t>ข้อมูลบน</a:t>
            </a:r>
            <a:r>
              <a:rPr lang="th-TH" b="1" dirty="0"/>
              <a:t>เครือข่ายคอมพิวเตอร์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จดหมายอิเล็กทรอนิกส์ (</a:t>
            </a:r>
            <a:r>
              <a:rPr lang="en-US" b="1" dirty="0"/>
              <a:t>E-mail : Electronic mail)</a:t>
            </a:r>
          </a:p>
          <a:p>
            <a:r>
              <a:rPr lang="th-TH" b="1" dirty="0"/>
              <a:t>ไปรษณีย์เสียง (</a:t>
            </a:r>
            <a:r>
              <a:rPr lang="en-US" b="1" dirty="0"/>
              <a:t>Voice mail)</a:t>
            </a:r>
          </a:p>
          <a:p>
            <a:r>
              <a:rPr lang="th-TH" b="1" dirty="0"/>
              <a:t>โทรสาร (</a:t>
            </a:r>
            <a:r>
              <a:rPr lang="en-US" b="1" dirty="0"/>
              <a:t>Fax)</a:t>
            </a:r>
          </a:p>
          <a:p>
            <a:r>
              <a:rPr lang="en-US" b="1" dirty="0"/>
              <a:t>Video conferencing</a:t>
            </a:r>
          </a:p>
          <a:p>
            <a:r>
              <a:rPr lang="en-US" b="1" dirty="0"/>
              <a:t>Global Positioning Systems (GPSs)</a:t>
            </a:r>
          </a:p>
          <a:p>
            <a:r>
              <a:rPr lang="en-US" b="1" dirty="0"/>
              <a:t>Electronic Data Interchange (EDI)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40958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สรุป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การสื่อสารข้อมูลเป็นการแลกเปลี่ยนข้อมูลระหว่างต้นทางและปลายทาง โดยอาศัยสื่อกลางในการนำส่งข้อมูลจากต้นทางไปยังปลายทางประกอบด้วย ผู้ส่งข้อมูล ผู้รับข้อมูล </a:t>
            </a:r>
            <a:r>
              <a:rPr lang="th-TH" dirty="0" err="1"/>
              <a:t>โพร</a:t>
            </a:r>
            <a:r>
              <a:rPr lang="th-TH" dirty="0"/>
              <a:t>โท</a:t>
            </a:r>
            <a:r>
              <a:rPr lang="th-TH" dirty="0" err="1"/>
              <a:t>คอล</a:t>
            </a:r>
            <a:r>
              <a:rPr lang="th-TH" dirty="0"/>
              <a:t>  ซอฟต์แวร์ ข่าวสาร และสื่อกลาง </a:t>
            </a:r>
          </a:p>
          <a:p>
            <a:r>
              <a:rPr lang="th-TH" dirty="0"/>
              <a:t>สื่อกลางจะอยู่ในรูปของ สายนำสัญญาณประเภทต่าง ๆ เช่น  สายคู่บิดเกลียว  สายโคแอก</a:t>
            </a:r>
            <a:r>
              <a:rPr lang="th-TH" dirty="0" err="1"/>
              <a:t>เชียล</a:t>
            </a:r>
            <a:r>
              <a:rPr lang="th-TH" dirty="0"/>
              <a:t>  สายใยแก้วนำแสง  </a:t>
            </a:r>
          </a:p>
          <a:p>
            <a:r>
              <a:rPr lang="th-TH" dirty="0"/>
              <a:t>สื่อกลางประเภทไร้สาย ได้แก่  คลื่นไมโครเวฟ  การส่งสัญญาณดาวเทียม เป็นต้น  </a:t>
            </a:r>
          </a:p>
          <a:p>
            <a:r>
              <a:rPr lang="th-TH" dirty="0"/>
              <a:t>ส่วนอุปกรณ์เครือข่าย  เช่น </a:t>
            </a:r>
            <a:r>
              <a:rPr lang="th-TH" dirty="0" err="1"/>
              <a:t>ฮับ</a:t>
            </a:r>
            <a:r>
              <a:rPr lang="th-TH" dirty="0"/>
              <a:t>  สวิตช์ เรา</a:t>
            </a:r>
            <a:r>
              <a:rPr lang="th-TH" dirty="0" err="1"/>
              <a:t>เตอร์</a:t>
            </a:r>
            <a:r>
              <a:rPr lang="th-TH" dirty="0"/>
              <a:t> เกต</a:t>
            </a:r>
            <a:r>
              <a:rPr lang="th-TH" dirty="0" err="1"/>
              <a:t>เวย์</a:t>
            </a:r>
            <a:r>
              <a:rPr lang="th-TH" dirty="0"/>
              <a:t> ซึ่งทำหน้าที่รับส่งข้อมูลภายใน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932609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สรุป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ระบบเครือข่าย ๆ แบ่งได้หลายประเภท เช่น ระบบเครือข่ายระยะใกล้ ระบบเครือข่ายระยะไกล </a:t>
            </a:r>
          </a:p>
          <a:p>
            <a:r>
              <a:rPr lang="th-TH" dirty="0"/>
              <a:t>ซึ่งใช้สถาปัตยกรรมเครือข่ายในการเชื่อมต่อแตกต่างกันออกไป เช่น การเชื่อมต่อแบบดาว แบบวงแหวน แบบบัส เป็นต้น </a:t>
            </a:r>
          </a:p>
          <a:p>
            <a:r>
              <a:rPr lang="th-TH" dirty="0"/>
              <a:t>ปัจจุบันรูปแบบของการเชื่อมต่อสายส่งข้อมูลมีมากมายหลายชนิด แต่ที่นิยมใช้กันอยู่ในปัจจุบัน ได้แก่ </a:t>
            </a:r>
            <a:r>
              <a:rPr lang="en-US" dirty="0"/>
              <a:t>Ethernet, Token Ring, FDDI </a:t>
            </a:r>
            <a:r>
              <a:rPr lang="th-TH" dirty="0"/>
              <a:t>ซึ่งเป็นวิธีการเชื่อมต่อระบบเครือข่ายทำให้มีการรับส่งข้อมูลรวดเร็วขึ้น </a:t>
            </a:r>
          </a:p>
          <a:p>
            <a:r>
              <a:rPr lang="th-TH" dirty="0"/>
              <a:t>การมีระบบเครือข่ายทำให้เกิดปะโยชน์หลายอย่าง เช่น สามารถใช้ทรัพยากรร่วมกัน        มีการนำทรัพยากรทางด้านฮาร์ดแวร์และซอฟต์แวร์มาใช้ร่วมกัน เนื่องจากอุปกรณ์ทางคอมพิวเตอร์แต่ละชนิดราคาค่อนข้างสูง เพื่อให้ใช้ทรัพยากรเหล่านั้นอย่างมีประสิทธิภาพ สามารถใช้ข้อมูลร่วมกันได้ การติดต่อระหว่างผู้ใช้แต่ละคนมีความสะดวกสบายขึ้น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508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ประโยชน์</a:t>
            </a:r>
            <a:r>
              <a:rPr lang="th-TH" b="1" dirty="0"/>
              <a:t>ของระบบ</a:t>
            </a:r>
            <a:r>
              <a:rPr lang="th-TH" b="1" dirty="0" smtClean="0"/>
              <a:t>เครือข่าย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h-TH" dirty="0"/>
              <a:t>สามารถใช้ทรัพยากร</a:t>
            </a:r>
            <a:r>
              <a:rPr lang="th-TH" dirty="0" smtClean="0"/>
              <a:t>ร่วมกัน สามารถ</a:t>
            </a:r>
            <a:r>
              <a:rPr lang="th-TH" dirty="0"/>
              <a:t>ใช้ข้อมูลร่วมกันได้</a:t>
            </a:r>
          </a:p>
          <a:p>
            <a:r>
              <a:rPr lang="th-TH" dirty="0"/>
              <a:t>การติดต่อระหว่างผู้ใช้แต่ละคนมีความสะดวกสบายขึ้น</a:t>
            </a:r>
          </a:p>
          <a:p>
            <a:r>
              <a:rPr lang="th-TH" dirty="0"/>
              <a:t>สามารถใช้งานโปรแกรมประเภท "</a:t>
            </a:r>
            <a:r>
              <a:rPr lang="en-US" dirty="0"/>
              <a:t>Multi-user" </a:t>
            </a:r>
            <a:r>
              <a:rPr lang="th-TH" dirty="0"/>
              <a:t>ได้</a:t>
            </a:r>
          </a:p>
          <a:p>
            <a:r>
              <a:rPr lang="th-TH" dirty="0"/>
              <a:t>สามารถนำระบบ </a:t>
            </a:r>
            <a:r>
              <a:rPr lang="en-US" dirty="0"/>
              <a:t>Network </a:t>
            </a:r>
            <a:r>
              <a:rPr lang="th-TH" dirty="0"/>
              <a:t>ไปเชื่อมต่อ หรือเป็นประตูทางผ่าน (</a:t>
            </a:r>
            <a:r>
              <a:rPr lang="en-US" dirty="0"/>
              <a:t>Gateway) </a:t>
            </a:r>
            <a:r>
              <a:rPr lang="th-TH" dirty="0"/>
              <a:t>เพื่อเข้าสู่คอมพิวเตอร์ระบบอื่นได้</a:t>
            </a:r>
          </a:p>
          <a:p>
            <a:r>
              <a:rPr lang="th-TH" dirty="0"/>
              <a:t>ค่าใช้จ่าย การใช้ระบบเครือข่ายเป็นการช่วยประหยัดค่าใช้จ่ายในการซื้ออุปกรณ์ต่าง ๆ</a:t>
            </a:r>
          </a:p>
          <a:p>
            <a:r>
              <a:rPr lang="th-TH" dirty="0"/>
              <a:t>การสำรองข้อมูล (</a:t>
            </a:r>
            <a:r>
              <a:rPr lang="en-US" dirty="0"/>
              <a:t>Backup) </a:t>
            </a:r>
            <a:r>
              <a:rPr lang="th-TH" dirty="0"/>
              <a:t>การสำรองข้อมูลไว้ในเครื่องเซิร์ฟเวอร์จะปลอดภัยกว่าเก็บข้อมูลไว้ในเครื่องส่วนตัว</a:t>
            </a:r>
          </a:p>
          <a:p>
            <a:r>
              <a:rPr lang="th-TH" dirty="0"/>
              <a:t>การบริหารเครือข่าย สามารถตรวจสอบและควบคุมการเข้าใช้งานของผู้ใช้ทุกคนในเครือข่าย</a:t>
            </a:r>
          </a:p>
          <a:p>
            <a:r>
              <a:rPr lang="th-TH" dirty="0"/>
              <a:t>มีระบบรักษาความ</a:t>
            </a:r>
            <a:r>
              <a:rPr lang="th-TH" dirty="0" smtClean="0"/>
              <a:t>ปลอดภัย ระบบมีเสถียรภาพ</a:t>
            </a:r>
            <a:endParaRPr lang="th-TH" dirty="0"/>
          </a:p>
        </p:txBody>
      </p:sp>
      <p:pic>
        <p:nvPicPr>
          <p:cNvPr id="4" name="Picture 19" descr="http://www.thaigoodview.com/files/u75312/comp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69036"/>
            <a:ext cx="226853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5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</a:t>
            </a:r>
            <a:r>
              <a:rPr lang="th-TH" b="1" dirty="0"/>
              <a:t>ของคอมพิวเตอร์ภายใน</a:t>
            </a:r>
            <a:r>
              <a:rPr lang="th-TH" b="1" dirty="0" smtClean="0"/>
              <a:t>เครือข่าย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เซิร์ฟเวอร์ (</a:t>
            </a:r>
            <a:r>
              <a:rPr lang="en-US" b="1" dirty="0"/>
              <a:t>Server) </a:t>
            </a:r>
            <a:r>
              <a:rPr lang="th-TH" dirty="0"/>
              <a:t>หมายถึง เครื่องคอมพิวเตอร์ที่</a:t>
            </a:r>
            <a:r>
              <a:rPr lang="th-TH" b="1" dirty="0"/>
              <a:t>ทำหน้าที่ให้บริการ</a:t>
            </a:r>
            <a:r>
              <a:rPr lang="th-TH" dirty="0"/>
              <a:t>ต่าง ๆ โดยภายในเครือข่ายคอมพิวเตอร์สามารถมีเครื่องเซิร์ฟเวอร์ได้หลายประเภทตามหน้าที่ เช่น</a:t>
            </a:r>
          </a:p>
          <a:p>
            <a:r>
              <a:rPr lang="th-TH" dirty="0"/>
              <a:t>ไฟล์เซิร์ฟเวอร์ (</a:t>
            </a:r>
            <a:r>
              <a:rPr lang="en-US" dirty="0"/>
              <a:t>File Server) 	</a:t>
            </a:r>
          </a:p>
          <a:p>
            <a:r>
              <a:rPr lang="th-TH" dirty="0" err="1"/>
              <a:t>ดาต้า</a:t>
            </a:r>
            <a:r>
              <a:rPr lang="th-TH" dirty="0"/>
              <a:t>เบสเซิร์ฟเวอร์ (</a:t>
            </a:r>
            <a:r>
              <a:rPr lang="en-US" dirty="0"/>
              <a:t>Database Server) 			</a:t>
            </a:r>
          </a:p>
          <a:p>
            <a:r>
              <a:rPr lang="th-TH" dirty="0"/>
              <a:t>เว็บเซิร์ฟเวอร์ (</a:t>
            </a:r>
            <a:r>
              <a:rPr lang="en-US" dirty="0"/>
              <a:t>Web Server) 		</a:t>
            </a:r>
          </a:p>
          <a:p>
            <a:r>
              <a:rPr lang="th-TH" dirty="0"/>
              <a:t>อินเทอร์เน็ตเซิร์ฟเวอร์ (</a:t>
            </a:r>
            <a:r>
              <a:rPr lang="en-US" dirty="0"/>
              <a:t>Internet Server) 				</a:t>
            </a:r>
          </a:p>
          <a:p>
            <a:r>
              <a:rPr lang="th-TH" dirty="0" err="1"/>
              <a:t>เมล</a:t>
            </a:r>
            <a:r>
              <a:rPr lang="th-TH" dirty="0"/>
              <a:t>เซิร์ฟเวอร์ (</a:t>
            </a:r>
            <a:r>
              <a:rPr lang="en-US" dirty="0"/>
              <a:t>Mail Server) </a:t>
            </a:r>
          </a:p>
          <a:p>
            <a:r>
              <a:rPr lang="th-TH" dirty="0" err="1"/>
              <a:t>พริ้นต์เตอร์</a:t>
            </a:r>
            <a:r>
              <a:rPr lang="th-TH" dirty="0"/>
              <a:t>เซิร์ฟเวอร์ (</a:t>
            </a:r>
            <a:r>
              <a:rPr lang="en-US" dirty="0"/>
              <a:t>Printer Server)</a:t>
            </a:r>
          </a:p>
          <a:p>
            <a:endParaRPr lang="th-TH" dirty="0"/>
          </a:p>
        </p:txBody>
      </p:sp>
      <p:pic>
        <p:nvPicPr>
          <p:cNvPr id="4" name="Picture 19" descr="http://aicomputer.co.th/Images/dell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http://www.leonet.co.th/images/column_1264843722/825c6fa667erver2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20" y="4303713"/>
            <a:ext cx="214630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2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ชนิด</a:t>
            </a:r>
            <a:r>
              <a:rPr lang="th-TH" b="1" dirty="0"/>
              <a:t>ของคอมพิวเตอร์ภายใน</a:t>
            </a:r>
            <a:r>
              <a:rPr lang="th-TH" b="1" dirty="0" smtClean="0"/>
              <a:t>เครือข่าย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เวิร์กสเตชัน (</a:t>
            </a:r>
            <a:r>
              <a:rPr lang="en-US" b="1" dirty="0"/>
              <a:t>Workstation) </a:t>
            </a:r>
            <a:r>
              <a:rPr lang="th-TH" dirty="0"/>
              <a:t>หมายถึงเครื่องคอมพิวเตอร์ทั่ว ๆ ไป ที่สามารถทำการประมวลผลได้ด้วย</a:t>
            </a:r>
            <a:r>
              <a:rPr lang="th-TH" dirty="0" smtClean="0"/>
              <a:t>ตัวเอง</a:t>
            </a:r>
            <a:endParaRPr lang="th-TH" dirty="0"/>
          </a:p>
          <a:p>
            <a:r>
              <a:rPr lang="th-TH" b="1" dirty="0"/>
              <a:t>ไคลเอนต์ (</a:t>
            </a:r>
            <a:r>
              <a:rPr lang="en-US" b="1" dirty="0"/>
              <a:t>Client) </a:t>
            </a:r>
            <a:r>
              <a:rPr lang="th-TH" dirty="0"/>
              <a:t>เครื่องคอมพิวเตอร์ลูกข่ายที่มีการเรียกใช้ข้อมูลจาก</a:t>
            </a:r>
            <a:r>
              <a:rPr lang="th-TH" dirty="0" smtClean="0"/>
              <a:t>เซิร์ฟเวอร์</a:t>
            </a:r>
            <a:endParaRPr lang="th-TH" dirty="0"/>
          </a:p>
          <a:p>
            <a:r>
              <a:rPr lang="th-TH" b="1" dirty="0"/>
              <a:t>เทอร์มินัล (</a:t>
            </a:r>
            <a:r>
              <a:rPr lang="en-US" b="1" dirty="0"/>
              <a:t>Terminal) </a:t>
            </a:r>
            <a:r>
              <a:rPr lang="th-TH" dirty="0"/>
              <a:t>เป็นอุปกรณ์ที่ประกอบด้วย แป้นพิมพ์ จอภาพ และอุปกรณ์อื่น ๆ ไม่สามารถประมวลได้ด้วยตัวเอง แต่ใช้การติดต่อกับเซิร์ฟเวอร์โดยเซิร์ฟเวอร์จะทำหน้าที่ประมวลผลข้อมูลแล้วส่งผลลัพธ์มาแสดงที่จอภาพของเทอร์มินัลได้</a:t>
            </a:r>
          </a:p>
          <a:p>
            <a:endParaRPr lang="th-TH" dirty="0"/>
          </a:p>
        </p:txBody>
      </p:sp>
      <p:pic>
        <p:nvPicPr>
          <p:cNvPr id="4" name="Picture 2" descr="http://www.itknowledge.j-bac.ac.th/images/4_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3010"/>
            <a:ext cx="49625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9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ประเภทของเครือข่าย</a:t>
            </a:r>
            <a:r>
              <a:rPr lang="th-TH" b="1" dirty="0" smtClean="0"/>
              <a:t>ใช้ขนาด</a:t>
            </a:r>
            <a:r>
              <a:rPr lang="th-TH" b="1" dirty="0"/>
              <a:t>ของเครือข่ายเป็นเกณฑ์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ระบบเครือข่ายเฉพาะบริเวณ (</a:t>
            </a:r>
            <a:r>
              <a:rPr lang="en-US" b="1" dirty="0"/>
              <a:t>LAN : Local Area Network)</a:t>
            </a:r>
          </a:p>
          <a:p>
            <a:r>
              <a:rPr lang="th-TH" dirty="0"/>
              <a:t>เป็นระบบเครือข่ายระยะใกล้ที่มีการเชื่อมโยงคอมพิวเตอร์ ที่ติดตั้งภายในตัวอาคารเดียวกัน หรืออยู่ภายในบริเวณเดียวกัน   ระยะทางไม่เกิน 10 ก.ม.  การเชื่อมโยงมักใช้ตัวกลางในการสื่อสารของตัวเอง เป็นระบบที่เจ้าของสามารถควบคุมการปฏิบัติงานได้อย่างสมบรูณ์ </a:t>
            </a:r>
          </a:p>
          <a:p>
            <a:endParaRPr lang="th-TH" dirty="0"/>
          </a:p>
        </p:txBody>
      </p:sp>
      <p:pic>
        <p:nvPicPr>
          <p:cNvPr id="4" name="Picture 7" descr="เครือข่ายระบบ LAN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9163" r="8333" b="9642"/>
          <a:stretch>
            <a:fillRect/>
          </a:stretch>
        </p:blipFill>
        <p:spPr bwMode="auto">
          <a:xfrm>
            <a:off x="2927350" y="3141663"/>
            <a:ext cx="3240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696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ริ่มต้น">
  <a:themeElements>
    <a:clrScheme name="กำหนดเอง 10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00"/>
      </a:hlink>
      <a:folHlink>
        <a:srgbClr val="5EAEFF"/>
      </a:folHlink>
    </a:clrScheme>
    <a:fontScheme name="กำหนดเอง 2">
      <a:majorFont>
        <a:latin typeface="Cordia News"/>
        <a:ea typeface=""/>
        <a:cs typeface="Cordia New"/>
      </a:majorFont>
      <a:minorFont>
        <a:latin typeface="Cordia News"/>
        <a:ea typeface=""/>
        <a:cs typeface="Cordia News"/>
      </a:minorFont>
    </a:fontScheme>
    <a:fmtScheme name="เริ่มต้น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</TotalTime>
  <Words>4651</Words>
  <Application>Microsoft Office PowerPoint</Application>
  <PresentationFormat>นำเสนอทางหน้าจอ (4:3)</PresentationFormat>
  <Paragraphs>325</Paragraphs>
  <Slides>53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53</vt:i4>
      </vt:variant>
    </vt:vector>
  </HeadingPairs>
  <TitlesOfParts>
    <vt:vector size="54" baseType="lpstr">
      <vt:lpstr>เริ่มต้น</vt:lpstr>
      <vt:lpstr>รายวิชา 0002701 คอมพิวเตอร์และเทคโนโลยีสารสนเทศเพื่อชีวิต บทที่ 4 การสื่อสารข้อมูลและระบบเครือข่ายคอมพิวเตอร์ </vt:lpstr>
      <vt:lpstr> วัตถุประสงค์เชิงพฤติกรรม</vt:lpstr>
      <vt:lpstr> เนื้อหา</vt:lpstr>
      <vt:lpstr>บทนำ</vt:lpstr>
      <vt:lpstr> ระบบเครือข่ายคอมพิวเตอร์ (Computer Network)</vt:lpstr>
      <vt:lpstr>ประโยชน์ของระบบเครือข่าย</vt:lpstr>
      <vt:lpstr>ชนิดของคอมพิวเตอร์ภายในเครือข่าย</vt:lpstr>
      <vt:lpstr>ชนิดของคอมพิวเตอร์ภายในเครือข่าย</vt:lpstr>
      <vt:lpstr>ประเภทของเครือข่ายใช้ขนาดของเครือข่ายเป็นเกณฑ์ </vt:lpstr>
      <vt:lpstr>ประเภทของเครือข่ายใช้ขนาดของเครือข่ายเป็นเกณฑ์ </vt:lpstr>
      <vt:lpstr>ประเภทของเครือข่ายใช้ขนาดของเครือข่ายเป็นเกณฑ์ </vt:lpstr>
      <vt:lpstr>ประเภทของเครือข่ายใช้การทำงานเป็นเกณฑ์ </vt:lpstr>
      <vt:lpstr>ประเภทของเครือข่ายใช้การทำงานเป็นเกณฑ์ </vt:lpstr>
      <vt:lpstr>ประเภทของเครือข่ายใช้การทำงานเป็นเกณฑ์ </vt:lpstr>
      <vt:lpstr>ประเภทของเครือข่ายใช้ความปลอดภัยเป็นเกณฑ์ </vt:lpstr>
      <vt:lpstr>สถาปัตยกรรมของระบบเครือข่าย (Network Architecture/ Topology)</vt:lpstr>
      <vt:lpstr>สถาปัตยกรรมของระบบเครือข่าย (Network Architecture/ Topology)</vt:lpstr>
      <vt:lpstr>สถาปัตยกรรมของระบบเครือข่าย (Network Architecture/ Topology)</vt:lpstr>
      <vt:lpstr>สถาปัตยกรรมของระบบเครือข่าย (Network Architecture/ Topology)</vt:lpstr>
      <vt:lpstr>สถาปัตยกรรมของระบบเครือข่าย (Network Architecture/ Topology)</vt:lpstr>
      <vt:lpstr>สถาปัตยกรรมของระบบเครือข่าย (Network Architecture/ Topology)</vt:lpstr>
      <vt:lpstr>สถาปัตยกรรมของระบบเครือข่าย (Network Architecture/ Topology)</vt:lpstr>
      <vt:lpstr>สถาปัตยกรรมของระบบเครือข่าย (Network Architecture/ Topology)</vt:lpstr>
      <vt:lpstr>ความหมายของการสื่อสารข้อมูล (Data Communication)</vt:lpstr>
      <vt:lpstr>องค์ประกอบพื้นฐานของการสื่อสารข้อมูล</vt:lpstr>
      <vt:lpstr>องค์ประกอบพื้นฐานของการสื่อสารข้อมูล</vt:lpstr>
      <vt:lpstr>องค์ประกอบพื้นฐานของการสื่อสารข้อมูล</vt:lpstr>
      <vt:lpstr>องค์ประกอบพื้นฐานของการสื่อสารข้อมูล</vt:lpstr>
      <vt:lpstr>องค์ประกอบพื้นฐานของการสื่อสารข้อมูล</vt:lpstr>
      <vt:lpstr>มาตรฐานในการส่งข้อมูล </vt:lpstr>
      <vt:lpstr>มาตรฐานในการส่งข้อมูล </vt:lpstr>
      <vt:lpstr>OSI (Open Systems Interconnection Model) </vt:lpstr>
      <vt:lpstr>OSI (Open Systems Interconnection Model) </vt:lpstr>
      <vt:lpstr>OSI (Open Systems Interconnection Model) </vt:lpstr>
      <vt:lpstr>ทิศทางการถ่ายทอดสัญญาณ</vt:lpstr>
      <vt:lpstr>สื่อกลางนำข้อมูล (Medium)</vt:lpstr>
      <vt:lpstr>สื่อกลางนำข้อมูล (Medium)</vt:lpstr>
      <vt:lpstr>สื่อกลางนำข้อมูล (Medium)</vt:lpstr>
      <vt:lpstr>สื่อกลางนำข้อมูล (Medium)</vt:lpstr>
      <vt:lpstr>สื่อกลางนำข้อมูล (Medium)</vt:lpstr>
      <vt:lpstr>สื่อกลางนำข้อมูล (Medium)</vt:lpstr>
      <vt:lpstr>สื่อกลางนำข้อมูล (Medium)</vt:lpstr>
      <vt:lpstr>สื่อกลางนำข้อมูล (Medium)</vt:lpstr>
      <vt:lpstr>สื่อกลางนำข้อมูล (Medium)</vt:lpstr>
      <vt:lpstr>เปรียบเทียบคุณสมบัติของสื่อกลางนำข้อมูล</vt:lpstr>
      <vt:lpstr>อุปกรณ์ที่ใช้ในการสื่อสารข้อมูล</vt:lpstr>
      <vt:lpstr>อุปกรณ์ที่ใช้ในการสื่อสารข้อมูล</vt:lpstr>
      <vt:lpstr>อุปกรณ์เชื่อมต่อระบบเครือข่าย </vt:lpstr>
      <vt:lpstr>อุปกรณ์เชื่อมต่อระบบเครือข่าย </vt:lpstr>
      <vt:lpstr>อุปกรณ์เชื่อมต่อระบบเครือข่าย </vt:lpstr>
      <vt:lpstr>การประยุกต์ใช้การสื่อสารข้อมูลบนเครือข่ายคอมพิวเตอร์</vt:lpstr>
      <vt:lpstr>สรุป</vt:lpstr>
      <vt:lpstr>สรุป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รายวิชา 0002701 คอมพิวเตอร์และเทคโนโลยีสารสนเทศเพื่อชีวิต บทที่ 4 การสื่อสารข้อมูลและระบบเครือข่ายคอมพิวเตอร์ </dc:title>
  <dc:creator>Purim</dc:creator>
  <cp:lastModifiedBy>user</cp:lastModifiedBy>
  <cp:revision>8</cp:revision>
  <cp:lastPrinted>2018-12-16T05:34:45Z</cp:lastPrinted>
  <dcterms:created xsi:type="dcterms:W3CDTF">2018-12-16T04:40:40Z</dcterms:created>
  <dcterms:modified xsi:type="dcterms:W3CDTF">2018-12-16T05:46:42Z</dcterms:modified>
</cp:coreProperties>
</file>