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handoutMasterIdLst>
    <p:handoutMasterId r:id="rId49"/>
  </p:handoutMasterIdLst>
  <p:sldIdLst>
    <p:sldId id="256" r:id="rId2"/>
    <p:sldId id="295" r:id="rId3"/>
    <p:sldId id="257" r:id="rId4"/>
    <p:sldId id="298" r:id="rId5"/>
    <p:sldId id="296" r:id="rId6"/>
    <p:sldId id="297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2" r:id="rId39"/>
    <p:sldId id="330" r:id="rId40"/>
    <p:sldId id="331" r:id="rId41"/>
    <p:sldId id="333" r:id="rId42"/>
    <p:sldId id="334" r:id="rId43"/>
    <p:sldId id="335" r:id="rId44"/>
    <p:sldId id="336" r:id="rId45"/>
    <p:sldId id="337" r:id="rId46"/>
    <p:sldId id="338" r:id="rId47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24" autoAdjust="0"/>
  </p:normalViewPr>
  <p:slideViewPr>
    <p:cSldViewPr>
      <p:cViewPr varScale="1">
        <p:scale>
          <a:sx n="61" d="100"/>
          <a:sy n="6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E8515-F972-40CC-80C8-9A0A2A4327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78169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89182-7FE6-41C2-815C-AF9C82CCCD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53628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1240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838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F5F293D-20BF-487A-BFA7-792ABC73B8A5}" type="datetimeFigureOut">
              <a:rPr lang="th-TH" smtClean="0"/>
              <a:t>21/12/60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21/12/60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21/12/60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สามเหลี่ยมหน้าจั่ว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21/12/60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F5F293D-20BF-487A-BFA7-792ABC73B8A5}" type="datetimeFigureOut">
              <a:rPr lang="th-TH" smtClean="0"/>
              <a:t>21/12/60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21/12/60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21/12/60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21/12/60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สามเหลี่ยมหน้าจั่ว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21/12/60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5" name="ตัวเชื่อมต่อตรง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สามเหลี่ยมหน้าจั่ว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21/12/60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สามเหลี่ยมหน้าจั่ว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แทนเนื้อหา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21/12/60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สามเหลี่ยมหน้าจั่ว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21/12/60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28" name="ตัวเชื่อมต่อตรง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ตัวเชื่อมต่อตรง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ามเหลี่ยมหน้าจั่ว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รายวิชา 0002701 คอมพิวเตอร์และเทคโนโลยีสารสนเทศเพื่อชีวิต</a:t>
            </a:r>
            <a:br>
              <a:rPr lang="th-TH" b="1" dirty="0" smtClean="0"/>
            </a:br>
            <a:r>
              <a:rPr lang="th-TH" b="1" dirty="0" smtClean="0"/>
              <a:t>บท</a:t>
            </a:r>
            <a:r>
              <a:rPr lang="th-TH" b="1" dirty="0"/>
              <a:t>ที่ </a:t>
            </a:r>
            <a:r>
              <a:rPr lang="th-TH" b="1" dirty="0" smtClean="0"/>
              <a:t>2</a:t>
            </a:r>
            <a:r>
              <a:rPr lang="th-TH" b="1" dirty="0"/>
              <a:t> </a:t>
            </a:r>
            <a:r>
              <a:rPr lang="th-TH" b="1" dirty="0" smtClean="0"/>
              <a:t>ระบบ</a:t>
            </a:r>
            <a:r>
              <a:rPr lang="th-TH" b="1" dirty="0"/>
              <a:t>คอมพิวเตอร์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4745830" y="515719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</a:t>
            </a:r>
            <a:r>
              <a:rPr lang="th-TH" dirty="0" smtClean="0"/>
              <a:t> อาจารย์ปุริม ชฎา</a:t>
            </a:r>
            <a:r>
              <a:rPr lang="th-TH" dirty="0" err="1" smtClean="0"/>
              <a:t>รัตน</a:t>
            </a:r>
            <a:r>
              <a:rPr lang="th-TH" dirty="0" smtClean="0"/>
              <a:t>ฐิติ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27789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หน่วยรับข้อมูล (</a:t>
            </a:r>
            <a:r>
              <a:rPr lang="en-US" sz="3600" b="1" dirty="0"/>
              <a:t>Input Unit)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b="1" dirty="0" smtClean="0"/>
              <a:t>5</a:t>
            </a:r>
            <a:r>
              <a:rPr lang="en-US" sz="2800" b="1" dirty="0" smtClean="0"/>
              <a:t>) </a:t>
            </a:r>
            <a:r>
              <a:rPr lang="th-TH" sz="2800" b="1" dirty="0" smtClean="0"/>
              <a:t>จอยสติก </a:t>
            </a:r>
            <a:r>
              <a:rPr lang="th-TH" sz="2800" b="1" dirty="0"/>
              <a:t>(</a:t>
            </a:r>
            <a:r>
              <a:rPr lang="en-US" sz="2800" b="1" dirty="0"/>
              <a:t>Joystick</a:t>
            </a:r>
            <a:r>
              <a:rPr lang="en-US" sz="2800" b="1" dirty="0" smtClean="0"/>
              <a:t>)</a:t>
            </a:r>
          </a:p>
          <a:p>
            <a:r>
              <a:rPr lang="th-TH" sz="2800" dirty="0" smtClean="0"/>
              <a:t>เป็นอุปกรณ์เพื่อ</a:t>
            </a:r>
            <a:r>
              <a:rPr lang="th-TH" sz="2800" dirty="0"/>
              <a:t>ย้ายตำแหน่งของตัวชี้ตำแหน่งบนจอภาพ </a:t>
            </a:r>
            <a:r>
              <a:rPr lang="th-TH" sz="2800" dirty="0" smtClean="0"/>
              <a:t>มีหลักการ</a:t>
            </a:r>
            <a:r>
              <a:rPr lang="th-TH" sz="2800" dirty="0"/>
              <a:t>ทำงานเช่นเดียวกับเมาส์แต่ต่างกันตรงมีแป้นกดเพิ่มเติมมาจำนวนหนึ่งสำหรับสั่งงานพิเศษ นิยมใช้กับการเล่น</a:t>
            </a:r>
            <a:r>
              <a:rPr lang="th-TH" sz="2800" dirty="0" smtClean="0"/>
              <a:t>เกมคอมพิวเตอร์</a:t>
            </a:r>
            <a:r>
              <a:rPr lang="th-TH" sz="2800" dirty="0"/>
              <a:t>หรือควบคุมหุ่นยนต์</a:t>
            </a:r>
            <a:endParaRPr lang="en-US" sz="2800" dirty="0"/>
          </a:p>
          <a:p>
            <a:endParaRPr lang="th-TH" sz="2800" b="1" dirty="0"/>
          </a:p>
        </p:txBody>
      </p:sp>
      <p:pic>
        <p:nvPicPr>
          <p:cNvPr id="4" name="Picture 17" descr="image0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0968"/>
            <a:ext cx="2342314" cy="312655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1904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หน่วยรับข้อมูล (</a:t>
            </a:r>
            <a:r>
              <a:rPr lang="en-US" sz="3600" b="1" dirty="0"/>
              <a:t>Input Unit)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b="1" dirty="0" smtClean="0"/>
              <a:t>6</a:t>
            </a:r>
            <a:r>
              <a:rPr lang="en-US" sz="2800" b="1" dirty="0" smtClean="0"/>
              <a:t>) </a:t>
            </a:r>
            <a:r>
              <a:rPr lang="th-TH" sz="2800" b="1" dirty="0" smtClean="0"/>
              <a:t>จอภาพ</a:t>
            </a:r>
            <a:r>
              <a:rPr lang="th-TH" sz="2800" b="1" dirty="0"/>
              <a:t>ระบบสัมผัส (</a:t>
            </a:r>
            <a:r>
              <a:rPr lang="en-US" sz="2800" b="1" dirty="0"/>
              <a:t>Touch </a:t>
            </a:r>
            <a:r>
              <a:rPr lang="en-US" sz="2800" b="1" dirty="0" smtClean="0"/>
              <a:t>Screen)</a:t>
            </a:r>
          </a:p>
          <a:p>
            <a:r>
              <a:rPr lang="th-TH" sz="2800" dirty="0"/>
              <a:t>เป็นจอภาพแบบพิเศษซึ่งผู้ใช้เพียงแตะปลายนิ้วลงบนจอภาพในตำแหน่งที่กำหนดไว้เพื่อเลือก การทำงานที่ต้องการ ซอฟต์แวร์ที่ใช้จะเป็นตัวค้นหาว่าผู้ใช้เลือกทางเลือกทางใด และทำงานให้ตามนั้น จอภาพระบบสัมผัสนี้ในปัจจุบันเป็นที่นิยมกันมาก ทั้งในคอมพิวเตอร์หิ้วกระเป๋า </a:t>
            </a:r>
            <a:r>
              <a:rPr lang="th-TH" sz="2800" dirty="0" err="1"/>
              <a:t>สมาร์ทโฟน</a:t>
            </a:r>
            <a:r>
              <a:rPr lang="th-TH" sz="2800" dirty="0"/>
              <a:t>หรือ</a:t>
            </a:r>
            <a:r>
              <a:rPr lang="th-TH" sz="2800" dirty="0" err="1"/>
              <a:t>แท็บเล็ต</a:t>
            </a:r>
            <a:endParaRPr lang="th-TH" sz="2800" b="1" dirty="0"/>
          </a:p>
        </p:txBody>
      </p:sp>
      <p:pic>
        <p:nvPicPr>
          <p:cNvPr id="4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240096" y="3501008"/>
            <a:ext cx="410445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2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หน่วยรับข้อมูล (</a:t>
            </a:r>
            <a:r>
              <a:rPr lang="en-US" sz="3600" b="1" dirty="0"/>
              <a:t>Input Unit)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b="1" dirty="0" smtClean="0"/>
              <a:t>7</a:t>
            </a:r>
            <a:r>
              <a:rPr lang="en-US" sz="2800" b="1" dirty="0" smtClean="0"/>
              <a:t>) </a:t>
            </a:r>
            <a:r>
              <a:rPr lang="th-TH" sz="2800" b="1" dirty="0" smtClean="0"/>
              <a:t>ปากกา</a:t>
            </a:r>
            <a:r>
              <a:rPr lang="th-TH" sz="2800" b="1" dirty="0"/>
              <a:t>แสง (</a:t>
            </a:r>
            <a:r>
              <a:rPr lang="th-TH" sz="2800" b="1" dirty="0" err="1"/>
              <a:t>Light</a:t>
            </a:r>
            <a:r>
              <a:rPr lang="th-TH" sz="2800" b="1" dirty="0"/>
              <a:t> </a:t>
            </a:r>
            <a:r>
              <a:rPr lang="en-US" sz="2800" b="1" dirty="0"/>
              <a:t>P</a:t>
            </a:r>
            <a:r>
              <a:rPr lang="th-TH" sz="2800" b="1" dirty="0" err="1" smtClean="0"/>
              <a:t>en</a:t>
            </a:r>
            <a:r>
              <a:rPr lang="th-TH" sz="2800" b="1" dirty="0" smtClean="0"/>
              <a:t>)</a:t>
            </a:r>
          </a:p>
          <a:p>
            <a:r>
              <a:rPr lang="th-TH" sz="2800" dirty="0"/>
              <a:t>กำหนดตำแหน่งบนจอภาพ รวมทั้งสามารถใช้วาด ลักษณะหรือรูปแบบของข้อมูลให้ปรากฏบนจอภาพ การใช้งานทำได้โดยการแตะปากกาแสงไปบน</a:t>
            </a:r>
            <a:r>
              <a:rPr lang="th-TH" sz="2800" dirty="0" smtClean="0"/>
              <a:t>จอภาพตาม</a:t>
            </a:r>
            <a:r>
              <a:rPr lang="th-TH" sz="2800" dirty="0"/>
              <a:t>ตำแหน่งที่ต้องการ นิยมใช้กับงานคอมพิวเตอร์ช่วยการออกแบบ</a:t>
            </a:r>
          </a:p>
        </p:txBody>
      </p:sp>
      <p:pic>
        <p:nvPicPr>
          <p:cNvPr id="4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71" y="3140968"/>
            <a:ext cx="4163215" cy="267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7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หน่วยรับข้อมูล (</a:t>
            </a:r>
            <a:r>
              <a:rPr lang="en-US" sz="3600" b="1" dirty="0"/>
              <a:t>Input Unit)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8) Terminal </a:t>
            </a:r>
            <a:r>
              <a:rPr lang="th-TH" sz="2800" b="1" dirty="0"/>
              <a:t>ณ จุดขาย (</a:t>
            </a:r>
            <a:r>
              <a:rPr lang="en-US" sz="2800" b="1" dirty="0"/>
              <a:t>Point of Sale Terminal : POS</a:t>
            </a:r>
            <a:r>
              <a:rPr lang="en-US" sz="2800" b="1" dirty="0" smtClean="0"/>
              <a:t>)</a:t>
            </a:r>
          </a:p>
          <a:p>
            <a:r>
              <a:rPr lang="th-TH" sz="2800" dirty="0"/>
              <a:t>อุปกรณ์รับข้อมูลที่นำมาใช้แทนเครื่องคิดเงิน โดยใช้คู่กับเครื่องอ่านแถบสี (</a:t>
            </a:r>
            <a:r>
              <a:rPr lang="en-US" sz="2800" dirty="0" err="1" smtClean="0"/>
              <a:t>BarCode</a:t>
            </a:r>
            <a:r>
              <a:rPr lang="en-US" sz="2800" dirty="0" smtClean="0"/>
              <a:t> </a:t>
            </a:r>
            <a:r>
              <a:rPr lang="en-US" sz="2800" dirty="0"/>
              <a:t>Reader) </a:t>
            </a:r>
            <a:r>
              <a:rPr lang="th-TH" sz="2800" dirty="0"/>
              <a:t>หรือ </a:t>
            </a:r>
            <a:r>
              <a:rPr lang="en-US" sz="2800" dirty="0"/>
              <a:t>OCR </a:t>
            </a:r>
            <a:r>
              <a:rPr lang="th-TH" sz="2800" dirty="0"/>
              <a:t>ทำการคิดเงินตามรายการสินค้าและพิมพ์ใบเสร็จรับเงิน</a:t>
            </a:r>
          </a:p>
        </p:txBody>
      </p:sp>
      <p:pic>
        <p:nvPicPr>
          <p:cNvPr id="4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68959"/>
            <a:ext cx="4176464" cy="26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0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หน่วยรับข้อมูล (</a:t>
            </a:r>
            <a:r>
              <a:rPr lang="en-US" sz="3600" b="1" dirty="0"/>
              <a:t>Input Unit)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b="1" dirty="0" smtClean="0"/>
              <a:t>9</a:t>
            </a:r>
            <a:r>
              <a:rPr lang="en-US" sz="2800" b="1" dirty="0" smtClean="0"/>
              <a:t>) </a:t>
            </a:r>
            <a:r>
              <a:rPr lang="th-TH" sz="2800" b="1" dirty="0" smtClean="0"/>
              <a:t>เครื่อง</a:t>
            </a:r>
            <a:r>
              <a:rPr lang="th-TH" sz="2800" b="1" dirty="0"/>
              <a:t>ฝากถอนเงินอัตโนมัติ (</a:t>
            </a:r>
            <a:r>
              <a:rPr lang="en-US" sz="2800" b="1" dirty="0"/>
              <a:t>Automatic Teller Machine : </a:t>
            </a:r>
            <a:r>
              <a:rPr lang="en-US" sz="2800" b="1" dirty="0" smtClean="0"/>
              <a:t>ATM)</a:t>
            </a:r>
            <a:endParaRPr lang="th-TH" sz="2800" b="1" dirty="0" smtClean="0"/>
          </a:p>
          <a:p>
            <a:r>
              <a:rPr lang="th-TH" sz="2800" dirty="0" smtClean="0"/>
              <a:t>อุปกรณ์</a:t>
            </a:r>
            <a:r>
              <a:rPr lang="th-TH" sz="2800" dirty="0"/>
              <a:t>จัดทำรายการทางธนาคาร เช่น ฝาก ถอน โอน เงิน ชำระค่าสาธารณูปโภค ฯลฯ  เพื่อลดภาระการทำงานของพนักงานหน้าเคาน์เตอร์ </a:t>
            </a:r>
            <a:endParaRPr lang="th-TH" sz="2800" b="1" dirty="0"/>
          </a:p>
        </p:txBody>
      </p:sp>
      <p:pic>
        <p:nvPicPr>
          <p:cNvPr id="4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52936"/>
            <a:ext cx="442849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36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หน่วยรับข้อมูล (</a:t>
            </a:r>
            <a:r>
              <a:rPr lang="en-US" sz="3600" b="1" dirty="0"/>
              <a:t>Input Unit)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b="1" dirty="0" smtClean="0"/>
              <a:t>10</a:t>
            </a:r>
            <a:r>
              <a:rPr lang="en-US" sz="2800" b="1" dirty="0" smtClean="0"/>
              <a:t>) </a:t>
            </a:r>
            <a:r>
              <a:rPr lang="th-TH" sz="2800" b="1" dirty="0" smtClean="0"/>
              <a:t>เครื่อง</a:t>
            </a:r>
            <a:r>
              <a:rPr lang="th-TH" sz="2800" b="1" dirty="0"/>
              <a:t>อ่านภาพ (</a:t>
            </a:r>
            <a:r>
              <a:rPr lang="en-US" sz="2800" b="1" dirty="0"/>
              <a:t>Scanner</a:t>
            </a:r>
            <a:r>
              <a:rPr lang="en-US" sz="2800" b="1" dirty="0" smtClean="0"/>
              <a:t>)</a:t>
            </a:r>
          </a:p>
          <a:p>
            <a:r>
              <a:rPr lang="th-TH" sz="2800" dirty="0" smtClean="0"/>
              <a:t>อุปกรณ์ที่ใช้อ่านหรือสแกนข้อมูลบนเอกสารเข้าสู่เครื่องคอมพิวเตอร์ใช้วิธีส่องแสงไปยัง วัตถุที่ต้องการสแกน แสงที่ส่องไปยังวัตถุแล้วสะท้อนกลับมาจะถูกส่งผ่านไปที่เชลล์ไวแสง </a:t>
            </a:r>
            <a:r>
              <a:rPr lang="en-US" sz="2800" dirty="0" smtClean="0"/>
              <a:t>(Charge-Coupled Device </a:t>
            </a:r>
            <a:r>
              <a:rPr lang="th-TH" sz="2800" dirty="0" smtClean="0"/>
              <a:t>หรือ </a:t>
            </a:r>
            <a:r>
              <a:rPr lang="en-US" sz="2800" dirty="0" smtClean="0"/>
              <a:t>CCD) </a:t>
            </a:r>
            <a:r>
              <a:rPr lang="th-TH" sz="2800" dirty="0" smtClean="0"/>
              <a:t>ซึ่งจะทำการตรวจจับความเข้มของแสงที่สะท้อนออกมาจากวัตถุและแปลงให้อยู่ในรูปของ ข้อมูล</a:t>
            </a:r>
            <a:r>
              <a:rPr lang="th-TH" sz="2800" dirty="0" err="1" smtClean="0"/>
              <a:t>ทางดิจิทัล</a:t>
            </a:r>
            <a:r>
              <a:rPr lang="th-TH" sz="2800" dirty="0" smtClean="0"/>
              <a:t> </a:t>
            </a:r>
          </a:p>
          <a:p>
            <a:r>
              <a:rPr lang="th-TH" sz="2800" b="1" dirty="0"/>
              <a:t>สแกนเนอร์มือถือ </a:t>
            </a:r>
          </a:p>
          <a:p>
            <a:r>
              <a:rPr lang="th-TH" sz="2800" b="1" dirty="0"/>
              <a:t>สแกนเนอร์แบบสอดกระดาษ  </a:t>
            </a:r>
          </a:p>
          <a:p>
            <a:r>
              <a:rPr lang="th-TH" sz="2800" b="1" dirty="0"/>
              <a:t>สแกนเนอร์แบบแท่น</a:t>
            </a:r>
          </a:p>
          <a:p>
            <a:endParaRPr lang="th-TH" sz="2800" b="1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21088"/>
            <a:ext cx="144145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0" r="16806"/>
          <a:stretch>
            <a:fillRect/>
          </a:stretch>
        </p:blipFill>
        <p:spPr bwMode="auto">
          <a:xfrm>
            <a:off x="2915816" y="4503337"/>
            <a:ext cx="1912937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9" b="23189"/>
          <a:stretch>
            <a:fillRect/>
          </a:stretch>
        </p:blipFill>
        <p:spPr bwMode="auto">
          <a:xfrm>
            <a:off x="4828753" y="4820837"/>
            <a:ext cx="2705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53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หน่วยรับข้อมูล (</a:t>
            </a:r>
            <a:r>
              <a:rPr lang="en-US" sz="3600" b="1" dirty="0"/>
              <a:t>Input Unit)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b="1" dirty="0" smtClean="0"/>
              <a:t>11</a:t>
            </a:r>
            <a:r>
              <a:rPr lang="en-US" sz="2800" b="1" dirty="0" smtClean="0"/>
              <a:t>) </a:t>
            </a:r>
            <a:r>
              <a:rPr lang="th-TH" sz="2800" b="1" dirty="0" smtClean="0"/>
              <a:t>เครื่อง</a:t>
            </a:r>
            <a:r>
              <a:rPr lang="th-TH" sz="2800" b="1" dirty="0"/>
              <a:t>อ่านเครื่องหมายด้วยแสง (</a:t>
            </a:r>
            <a:r>
              <a:rPr lang="en-US" sz="2800" b="1" dirty="0"/>
              <a:t>Optical Mark Reader </a:t>
            </a:r>
            <a:r>
              <a:rPr lang="en-US" sz="2800" b="1" dirty="0" smtClean="0"/>
              <a:t>- OMR)</a:t>
            </a:r>
          </a:p>
          <a:p>
            <a:r>
              <a:rPr lang="th-TH" sz="2800" dirty="0"/>
              <a:t>อุปกรณ์ที่ใช้หลักการอ่านสัญลักษณ์หรือเครื่องหมายที่ระบายด้วยดินสอดำลงในตำแหน่ง ที่กำหนด ตัวอย่างเช่น ข้อสอบแบบเลือกคำตอบ เป็นต้น โดยดินสอดำที่ใช้นั้นต้องมี สารแม่เหล็ก (</a:t>
            </a:r>
            <a:r>
              <a:rPr lang="en-US" sz="2800" dirty="0"/>
              <a:t>Magnetic particle) </a:t>
            </a:r>
            <a:r>
              <a:rPr lang="th-TH" sz="2800" dirty="0"/>
              <a:t>จำนวนหนึ่ง เพื่อให้เครื่อง</a:t>
            </a:r>
            <a:r>
              <a:rPr lang="th-TH" sz="2800" dirty="0" err="1"/>
              <a:t>โอเอ็มอาร์</a:t>
            </a:r>
            <a:r>
              <a:rPr lang="th-TH" sz="2800" dirty="0"/>
              <a:t>สามารถรับรู้ได้ ซึ่งปกติจะเป็นดินสอ 2</a:t>
            </a:r>
            <a:r>
              <a:rPr lang="en-US" sz="2800" dirty="0"/>
              <a:t>B</a:t>
            </a:r>
            <a:endParaRPr lang="th-TH" sz="2800" dirty="0"/>
          </a:p>
        </p:txBody>
      </p:sp>
      <p:pic>
        <p:nvPicPr>
          <p:cNvPr id="4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73" y="3697433"/>
            <a:ext cx="2551287" cy="239099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3818"/>
            <a:ext cx="3220516" cy="230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28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หน่วยรับข้อมูล (</a:t>
            </a:r>
            <a:r>
              <a:rPr lang="en-US" sz="3600" b="1" dirty="0"/>
              <a:t>Input Unit)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b="1" dirty="0" smtClean="0"/>
              <a:t>12</a:t>
            </a:r>
            <a:r>
              <a:rPr lang="en-US" sz="2800" b="1" dirty="0" smtClean="0"/>
              <a:t>) </a:t>
            </a:r>
            <a:r>
              <a:rPr lang="th-TH" sz="2800" b="1" dirty="0" smtClean="0"/>
              <a:t>เครื่อง</a:t>
            </a:r>
            <a:r>
              <a:rPr lang="th-TH" sz="2800" b="1" dirty="0"/>
              <a:t>อ่านแทบสี (</a:t>
            </a:r>
            <a:r>
              <a:rPr lang="en-US" sz="2800" b="1" dirty="0"/>
              <a:t>Bar-Code </a:t>
            </a:r>
            <a:r>
              <a:rPr lang="en-US" sz="2800" b="1" dirty="0" smtClean="0"/>
              <a:t>Reader)</a:t>
            </a:r>
            <a:endParaRPr lang="th-TH" sz="2800" b="1" dirty="0" smtClean="0"/>
          </a:p>
          <a:p>
            <a:r>
              <a:rPr lang="th-TH" sz="2800" dirty="0" smtClean="0"/>
              <a:t>ทำ</a:t>
            </a:r>
            <a:r>
              <a:rPr lang="th-TH" sz="2800" dirty="0"/>
              <a:t>หน้าที่อ่านรหัสที่มีลักษณะเป็นแถบสีขาวสลับดำ (</a:t>
            </a:r>
            <a:r>
              <a:rPr lang="en-US" sz="2800" dirty="0"/>
              <a:t>Bar-code) </a:t>
            </a:r>
            <a:r>
              <a:rPr lang="th-TH" sz="2800" dirty="0"/>
              <a:t>ที่นิยมกันมากคือ </a:t>
            </a:r>
            <a:r>
              <a:rPr lang="en-US" sz="2800" dirty="0"/>
              <a:t>UPC (Universal Product Code) </a:t>
            </a:r>
            <a:r>
              <a:rPr lang="th-TH" sz="2800" dirty="0"/>
              <a:t>เป็นรหัสที่ติดอยู่บนห่อสินค้าทั่วไปโดยเครื่องอ่านแถบสีจะทำการอ่านแถบรหัสบน สินค้าแล้วแปลงเป็นสัญญาณไฟฟ้าส่งไปยังเครื่องคอมพิวเตอร์ เพื่อตรวจสอบราคาและปริมาณสินค้า</a:t>
            </a:r>
          </a:p>
        </p:txBody>
      </p:sp>
      <p:pic>
        <p:nvPicPr>
          <p:cNvPr id="4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17032"/>
            <a:ext cx="2604770" cy="1939925"/>
          </a:xfrm>
          <a:prstGeom prst="rect">
            <a:avLst/>
          </a:prstGeom>
        </p:spPr>
      </p:pic>
      <p:pic>
        <p:nvPicPr>
          <p:cNvPr id="5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51" y="3806689"/>
            <a:ext cx="2158796" cy="185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57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หน่วยรับข้อมูล (</a:t>
            </a:r>
            <a:r>
              <a:rPr lang="en-US" sz="3600" b="1" dirty="0"/>
              <a:t>Input Unit)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b="1" dirty="0" smtClean="0"/>
              <a:t>13</a:t>
            </a:r>
            <a:r>
              <a:rPr lang="en-US" sz="2800" b="1" dirty="0" smtClean="0"/>
              <a:t>) </a:t>
            </a:r>
            <a:r>
              <a:rPr lang="th-TH" sz="2800" b="1" dirty="0" smtClean="0"/>
              <a:t>กล้อง</a:t>
            </a:r>
            <a:r>
              <a:rPr lang="th-TH" sz="2800" b="1" dirty="0" err="1"/>
              <a:t>ถ่ายภาพดิจิทัล</a:t>
            </a:r>
            <a:r>
              <a:rPr lang="th-TH" sz="2800" b="1" dirty="0"/>
              <a:t> (</a:t>
            </a:r>
            <a:r>
              <a:rPr lang="en-US" sz="2800" b="1" dirty="0"/>
              <a:t>Digital Camera</a:t>
            </a:r>
            <a:r>
              <a:rPr lang="en-US" sz="2800" b="1" dirty="0" smtClean="0"/>
              <a:t>)</a:t>
            </a:r>
          </a:p>
          <a:p>
            <a:r>
              <a:rPr lang="th-TH" sz="2800" dirty="0"/>
              <a:t>เป็นอุปกรณ์ที่ใช้สำหรับถ่ายภาพแบบไม่ต้องใช้ฟิล์ม ภาพที่ได้จะประกอบด้วยจุดเล็ก ๆ   จำนวนมาก และสามารถนำเข้าเครื่องคอมพิวเตอร์เพื่อใช้งานได้โดยไม่ต้องใช้อุปกรณ์สแกนเนอร์อีก </a:t>
            </a:r>
          </a:p>
        </p:txBody>
      </p:sp>
      <p:pic>
        <p:nvPicPr>
          <p:cNvPr id="4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3014727" cy="2304256"/>
          </a:xfrm>
          <a:prstGeom prst="rect">
            <a:avLst/>
          </a:prstGeom>
        </p:spPr>
      </p:pic>
      <p:pic>
        <p:nvPicPr>
          <p:cNvPr id="5" name="Picture 13" descr="http://mf-edge.com/wp-content/uploads/2015/02/fuji-x-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50" y="3356992"/>
            <a:ext cx="5037614" cy="257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199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หน่วยรับข้อมูล (</a:t>
            </a:r>
            <a:r>
              <a:rPr lang="en-US" sz="3600" b="1" dirty="0"/>
              <a:t>Input Unit)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b="1" dirty="0" smtClean="0"/>
              <a:t>14</a:t>
            </a:r>
            <a:r>
              <a:rPr lang="en-US" sz="2800" b="1" dirty="0" smtClean="0"/>
              <a:t>) </a:t>
            </a:r>
            <a:r>
              <a:rPr lang="th-TH" sz="2800" b="1" dirty="0" smtClean="0"/>
              <a:t>อุปกรณ์</a:t>
            </a:r>
            <a:r>
              <a:rPr lang="th-TH" sz="2800" b="1" dirty="0"/>
              <a:t>รับข้อมูลเสียง (</a:t>
            </a:r>
            <a:r>
              <a:rPr lang="en-US" sz="2800" b="1" dirty="0"/>
              <a:t>Voice Input </a:t>
            </a:r>
            <a:r>
              <a:rPr lang="en-US" sz="2800" b="1" dirty="0" smtClean="0"/>
              <a:t>Devices)</a:t>
            </a:r>
            <a:endParaRPr lang="th-TH" sz="2800" b="1" dirty="0" smtClean="0"/>
          </a:p>
          <a:p>
            <a:r>
              <a:rPr lang="th-TH" sz="2800" dirty="0" smtClean="0"/>
              <a:t>เรียก</a:t>
            </a:r>
            <a:r>
              <a:rPr lang="th-TH" sz="2800" dirty="0"/>
              <a:t>อีกอย่างหนึ่งว่า ไมโครโฟน เป็นอุปกรณ์รับข้อมูลในรูปแบบเสียง โดยจะทำการแปลง สัญญาณเสียงเป็น</a:t>
            </a:r>
            <a:r>
              <a:rPr lang="th-TH" sz="2800" dirty="0" err="1"/>
              <a:t>สัญญาณดิจิทัล</a:t>
            </a:r>
            <a:r>
              <a:rPr lang="th-TH" sz="2800" dirty="0"/>
              <a:t>แล้วจึงส่งไปยังคอมพิวเตอร์</a:t>
            </a:r>
          </a:p>
        </p:txBody>
      </p:sp>
      <p:pic>
        <p:nvPicPr>
          <p:cNvPr id="4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74" y="3802240"/>
            <a:ext cx="2348840" cy="2339462"/>
          </a:xfrm>
          <a:prstGeom prst="rect">
            <a:avLst/>
          </a:prstGeom>
        </p:spPr>
      </p:pic>
      <p:pic>
        <p:nvPicPr>
          <p:cNvPr id="6" name="Picture 13" descr="http://g01.a.alicdn.com/kf/HTB1U.wCHVXXXXbvXXXXq6xXFXXXg/New-font-b-USB-b-font-Desktop-Noise-Cancelling-font-b-Mic-b-font-Microphone-f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82" y="3561228"/>
            <a:ext cx="2558231" cy="255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วัตถุประสงค์เชิง</a:t>
            </a:r>
            <a:r>
              <a:rPr lang="th-TH" sz="3600" b="1" dirty="0" smtClean="0"/>
              <a:t>พฤติกรรม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 smtClean="0"/>
              <a:t>นักศึกษา</a:t>
            </a:r>
            <a:r>
              <a:rPr lang="th-TH" sz="2800" dirty="0"/>
              <a:t>สามารถอธิบายองค์ประกอบด้านฮาร์ดแวร์ได้</a:t>
            </a:r>
          </a:p>
          <a:p>
            <a:r>
              <a:rPr lang="th-TH" sz="2800" dirty="0" smtClean="0"/>
              <a:t>นักศึกษา</a:t>
            </a:r>
            <a:r>
              <a:rPr lang="th-TH" sz="2800" dirty="0"/>
              <a:t>สามารถอธิบายองค์ประกอบด้านซอฟต์แวร์ได้</a:t>
            </a:r>
          </a:p>
          <a:p>
            <a:r>
              <a:rPr lang="th-TH" sz="2800" dirty="0" smtClean="0"/>
              <a:t>นักศึกษา</a:t>
            </a:r>
            <a:r>
              <a:rPr lang="th-TH" sz="2800" dirty="0"/>
              <a:t>สามารถอธิบายองค์ประกอบทางด้านบุคลากรได้</a:t>
            </a:r>
          </a:p>
          <a:p>
            <a:r>
              <a:rPr lang="th-TH" sz="2800" dirty="0" smtClean="0"/>
              <a:t>นักศึกษา</a:t>
            </a:r>
            <a:r>
              <a:rPr lang="th-TH" sz="2800" dirty="0"/>
              <a:t>สามารถอธิบายหน้าที่ของแต่ละองค์ประกอบได้</a:t>
            </a:r>
          </a:p>
          <a:p>
            <a:r>
              <a:rPr lang="th-TH" sz="2800" dirty="0" smtClean="0"/>
              <a:t>นักศึกษา</a:t>
            </a:r>
            <a:r>
              <a:rPr lang="th-TH" sz="2800" dirty="0"/>
              <a:t>สามารถบอกอธิบายลักษณะของอุปกรณ์ต่าง ๆ ที่สำคัญได้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87643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หน่วย</a:t>
            </a:r>
            <a:r>
              <a:rPr lang="th-TH" sz="3600" b="1" dirty="0"/>
              <a:t>ประมวลผลกลาง (</a:t>
            </a:r>
            <a:r>
              <a:rPr lang="en-US" sz="3600" b="1" dirty="0"/>
              <a:t>CPU : Central Processing Unit)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ทำหน้าที่เป็นศูนย์กลางควบคุมการทำงานของระบบ</a:t>
            </a:r>
            <a:r>
              <a:rPr lang="th-TH" sz="2800" dirty="0" smtClean="0"/>
              <a:t>คอมพิวเตอร์ทั้งหมด </a:t>
            </a:r>
            <a:r>
              <a:rPr lang="th-TH" sz="2800" dirty="0"/>
              <a:t>โดยนำข้อมูลจากอุปกรณ์รับข้อมูลมาทำการประมวลผลข้อมูล</a:t>
            </a:r>
            <a:r>
              <a:rPr lang="th-TH" sz="2800" dirty="0" smtClean="0"/>
              <a:t>ตามคำสั่ง</a:t>
            </a:r>
            <a:r>
              <a:rPr lang="th-TH" sz="2800" dirty="0"/>
              <a:t>ของโปรแกรมและส่งผลลัพธ์ที่ได้ออกไปที่หน่วยแสดงผลในรูปแบบที่ผู้ใช้เข้าใจ </a:t>
            </a:r>
            <a:endParaRPr lang="th-TH" sz="2800" dirty="0" smtClean="0"/>
          </a:p>
          <a:p>
            <a:pPr lvl="1"/>
            <a:r>
              <a:rPr lang="th-TH" sz="2800" b="1" dirty="0"/>
              <a:t>หน่วยคำนวณและตรรกะ (</a:t>
            </a:r>
            <a:r>
              <a:rPr lang="en-US" sz="2800" b="1" dirty="0"/>
              <a:t>Arithmetic and Logical Unit : </a:t>
            </a:r>
            <a:r>
              <a:rPr lang="en-US" sz="2800" b="1" dirty="0" smtClean="0"/>
              <a:t>ALU)</a:t>
            </a:r>
            <a:endParaRPr lang="th-TH" sz="2800" b="1" dirty="0" smtClean="0"/>
          </a:p>
          <a:p>
            <a:pPr marL="548640" lvl="2" indent="0">
              <a:buNone/>
            </a:pPr>
            <a:r>
              <a:rPr lang="th-TH" sz="2800" dirty="0" smtClean="0"/>
              <a:t>ทำงาน</a:t>
            </a:r>
            <a:r>
              <a:rPr lang="th-TH" sz="2800" dirty="0"/>
              <a:t>เกี่ยวกับการคำนวณทางคณิตศาสตร์ เช่น บวก ลบ คูณ หาร และมีความสามารถในการเปรียบเทียบตามเงื่อนไข และกฎเกณฑ์ทางคณิตศาสตร์ </a:t>
            </a:r>
            <a:endParaRPr lang="en-US" sz="2800" dirty="0"/>
          </a:p>
          <a:p>
            <a:pPr lvl="1"/>
            <a:r>
              <a:rPr lang="th-TH" sz="2800" b="1" dirty="0"/>
              <a:t>ส่วนควบคุม (</a:t>
            </a:r>
            <a:r>
              <a:rPr lang="en-US" sz="2800" b="1" dirty="0"/>
              <a:t>Control Unit : CU)</a:t>
            </a:r>
          </a:p>
          <a:p>
            <a:pPr marL="594360" lvl="2" indent="0">
              <a:buNone/>
            </a:pPr>
            <a:r>
              <a:rPr lang="th-TH" sz="2800" dirty="0"/>
              <a:t>ทำหน้าที่ควบคุมลำดับขั้นตอนการประมวลผล รวมไปถึงการประสานงานกับ</a:t>
            </a:r>
            <a:r>
              <a:rPr lang="th-TH" sz="2800" dirty="0" smtClean="0"/>
              <a:t>อุปกรณ์ต่าง ๆ ในคอมพิวเตอร์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288788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หน่วยประมวลผลกลาง (</a:t>
            </a:r>
            <a:r>
              <a:rPr lang="en-US" sz="3600" b="1" dirty="0"/>
              <a:t>CPU : Central Processing Unit)</a:t>
            </a:r>
            <a:endParaRPr lang="th-TH" sz="3600" dirty="0"/>
          </a:p>
        </p:txBody>
      </p:sp>
      <p:pic>
        <p:nvPicPr>
          <p:cNvPr id="4" name="Picture 2" descr="64-bit processors have entered the mainstream, such as this eight-generation Athlon processor.  However, you need the hard drive on the next page to store all the information processed by your computer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59923"/>
            <a:ext cx="3066407" cy="2238569"/>
          </a:xfrm>
          <a:prstGeom prst="rect">
            <a:avLst/>
          </a:prstGeom>
          <a:noFill/>
          <a:extLst/>
        </p:spPr>
      </p:pic>
      <p:pic>
        <p:nvPicPr>
          <p:cNvPr id="5" name="Picture 2" descr="http://f.ptcdn.info/213/019/000/1400660715-DTHaswelli-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14" y="1748551"/>
            <a:ext cx="2622438" cy="17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natecarlson.com/wp-content/gallery/supermicro-images/supermicro-sc847a-motherboard-with-intel-xeon-e5620-cpu.jpg?5dd9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86835"/>
            <a:ext cx="2664296" cy="17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292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หน่วยความจำ </a:t>
            </a:r>
            <a:r>
              <a:rPr lang="th-TH" sz="3600" b="1" dirty="0"/>
              <a:t>(</a:t>
            </a:r>
            <a:r>
              <a:rPr lang="en-US" sz="3600" b="1" dirty="0"/>
              <a:t>Memory Unit)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/>
              <a:t>หน่วยความจำ เป็นที่เก็บโปรแกรม ข้อมูล และผลลัพธ์ไว้ภายในคอมพิวเตอร์หน่วยนี้รวมถึงสื่อข้อมูลที่ ช่วยในการจดจำ เช่น แผ่นบันทึก เป็นต้น โดยเปรียบเทียบหน่วยความจำ</a:t>
            </a:r>
            <a:r>
              <a:rPr lang="th-TH" sz="2800" dirty="0" smtClean="0"/>
              <a:t>ของคอมพิวเตอร์ไห้กับความจำ</a:t>
            </a:r>
            <a:r>
              <a:rPr lang="th-TH" sz="2800" dirty="0"/>
              <a:t>ของ สมองคนซึ่งใช้การจดจำสิ่งต่าง ๆ สำหรับหน่วยความจำของคอมพิวเตอร์แบ่งไห้</a:t>
            </a:r>
            <a:r>
              <a:rPr lang="th-TH" sz="2800" dirty="0" smtClean="0"/>
              <a:t>เป็น 2 </a:t>
            </a:r>
            <a:r>
              <a:rPr lang="th-TH" sz="2800" dirty="0"/>
              <a:t>ประเภท</a:t>
            </a:r>
            <a:r>
              <a:rPr lang="th-TH" sz="2800" dirty="0" smtClean="0"/>
              <a:t>คือ</a:t>
            </a:r>
          </a:p>
          <a:p>
            <a:r>
              <a:rPr lang="th-TH" sz="2800" b="1" dirty="0" smtClean="0"/>
              <a:t>1</a:t>
            </a:r>
            <a:r>
              <a:rPr lang="en-US" sz="2800" b="1" dirty="0" smtClean="0"/>
              <a:t>)</a:t>
            </a:r>
            <a:r>
              <a:rPr lang="th-TH" sz="2800" b="1" dirty="0" smtClean="0"/>
              <a:t> หน่วยความจำ</a:t>
            </a:r>
            <a:r>
              <a:rPr lang="th-TH" sz="2800" b="1" dirty="0"/>
              <a:t>หลัก (</a:t>
            </a:r>
            <a:r>
              <a:rPr lang="en-US" sz="2800" b="1" dirty="0"/>
              <a:t>Primary Memory Unit)</a:t>
            </a:r>
          </a:p>
          <a:p>
            <a:r>
              <a:rPr lang="th-TH" sz="2800" b="1" dirty="0" smtClean="0"/>
              <a:t>2</a:t>
            </a:r>
            <a:r>
              <a:rPr lang="en-US" sz="2800" b="1" dirty="0" smtClean="0"/>
              <a:t>) </a:t>
            </a:r>
            <a:r>
              <a:rPr lang="th-TH" sz="2800" b="1" dirty="0" smtClean="0"/>
              <a:t>หน่วยความจำ</a:t>
            </a:r>
            <a:r>
              <a:rPr lang="th-TH" sz="2800" b="1" dirty="0"/>
              <a:t>สำรอง (</a:t>
            </a:r>
            <a:r>
              <a:rPr lang="en-US" sz="2800" b="1" dirty="0"/>
              <a:t>Secondary Memory Unit)</a:t>
            </a:r>
            <a:endParaRPr lang="th-TH" sz="2800" b="1" dirty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0034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หน่วยความจำ</a:t>
            </a:r>
            <a:r>
              <a:rPr lang="th-TH" sz="3600" b="1" dirty="0"/>
              <a:t>หลัก (</a:t>
            </a:r>
            <a:r>
              <a:rPr lang="en-US" sz="3600" b="1" dirty="0"/>
              <a:t>Primary Memory Unit)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หน่วยความจำหลักทำงานร่วมกับหน่วยประมวลผลกลาง หน่วยความจำหลักจะอยู่ภายในตัวเครื่องและเป็นส่วนที่จำเป็นต้องมีสำหรับ</a:t>
            </a:r>
            <a:r>
              <a:rPr lang="th-TH" sz="2800" dirty="0" smtClean="0"/>
              <a:t>คอมพิวเตอร์ ดังนี้</a:t>
            </a:r>
            <a:endParaRPr lang="th-TH" sz="2800" dirty="0"/>
          </a:p>
          <a:p>
            <a:pPr lvl="1"/>
            <a:r>
              <a:rPr lang="th-TH" sz="2800" b="1" dirty="0" smtClean="0"/>
              <a:t>แรม </a:t>
            </a:r>
            <a:r>
              <a:rPr lang="th-TH" sz="2800" b="1" dirty="0"/>
              <a:t>(</a:t>
            </a:r>
            <a:r>
              <a:rPr lang="en-US" sz="2800" b="1" dirty="0"/>
              <a:t>RAM : Random Access Memory</a:t>
            </a:r>
            <a:r>
              <a:rPr lang="en-US" sz="2800" b="1" dirty="0" smtClean="0"/>
              <a:t>)</a:t>
            </a:r>
          </a:p>
          <a:p>
            <a:pPr lvl="1"/>
            <a:r>
              <a:rPr lang="th-TH" sz="2800" dirty="0" smtClean="0"/>
              <a:t>ใช้ในระบบคอมพิวเตอร์ ลักษณะเด่นคือสามารถเขียนข้อมูลลงไปและเรียกดูข้อมูลได้  แรมจะเก็บข้อมูลตราบเท่าที่มีการเปลี่ยนแปลงข้อมูลหรือหากไฟฟ้าเลี้ยงวงจรขาดหายไป ข้อมูลที่เก็บไว้ก็จะสูญหายไป หน่วยความจำนี้เรียกว่า  โวลา</a:t>
            </a:r>
            <a:r>
              <a:rPr lang="th-TH" sz="2800" dirty="0" err="1" smtClean="0"/>
              <a:t>ไทล์</a:t>
            </a:r>
            <a:r>
              <a:rPr lang="th-TH" sz="2800" dirty="0" smtClean="0"/>
              <a:t> (</a:t>
            </a:r>
            <a:r>
              <a:rPr lang="en-US" sz="2800" dirty="0" smtClean="0"/>
              <a:t>Volatile Memory) </a:t>
            </a:r>
            <a:r>
              <a:rPr lang="th-TH" sz="2800" dirty="0" smtClean="0"/>
              <a:t>คือ เมื่อไฟดับข้อมูลที่มีอยู่นั้นจะสูญ</a:t>
            </a:r>
            <a:r>
              <a:rPr lang="th-TH" sz="2800" dirty="0"/>
              <a:t>หายไป แบ่งออกได้เป็น 2 </a:t>
            </a:r>
            <a:r>
              <a:rPr lang="th-TH" sz="2800" dirty="0" smtClean="0"/>
              <a:t>ประเภท </a:t>
            </a:r>
            <a:r>
              <a:rPr lang="th-TH" sz="2800" dirty="0"/>
              <a:t>คือ</a:t>
            </a:r>
          </a:p>
          <a:p>
            <a:pPr lvl="2"/>
            <a:r>
              <a:rPr lang="en-US" sz="2800" dirty="0"/>
              <a:t>DRAM (Dynamic Random Access Memory)</a:t>
            </a:r>
          </a:p>
          <a:p>
            <a:pPr lvl="2"/>
            <a:r>
              <a:rPr lang="en-US" sz="2800" dirty="0"/>
              <a:t>SRAM (Static Random Access Memory) 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535266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หน่วยความจำหลัก (</a:t>
            </a:r>
            <a:r>
              <a:rPr lang="en-US" sz="3600" b="1" dirty="0"/>
              <a:t>Primary Memory Unit)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th-TH" sz="2800" b="1" dirty="0"/>
              <a:t>รอม (</a:t>
            </a:r>
            <a:r>
              <a:rPr lang="en-US" sz="2800" b="1" dirty="0"/>
              <a:t>ROM : Read Only Memory)  </a:t>
            </a:r>
          </a:p>
          <a:p>
            <a:pPr lvl="1"/>
            <a:r>
              <a:rPr lang="th-TH" sz="2800" dirty="0"/>
              <a:t>เป็นหน่วยความจำที่ได้รับการบรรจุข้อมูลไว้ภายในก่อนแล้ว  โดยทั่วไปแล้วรอมจะถูกอ่านได้อย่างเดียวเท่านั้น  โดยจะใช้เก็บคำสั่งที่ใช้อยู่เป็นประจำและคำสั่งเฉพาะ  โปรแกรมที่อยู่ในรอมนี้จะอยู่อย่างถาวร  แม้ว่าจะปิดเครื่องโปรแกรมก็จะไม่ถูกลบไป เรียกว่า นอน-โวลา</a:t>
            </a:r>
            <a:r>
              <a:rPr lang="th-TH" sz="2800" dirty="0" err="1"/>
              <a:t>ไทล์</a:t>
            </a:r>
            <a:r>
              <a:rPr lang="th-TH" sz="2800" dirty="0"/>
              <a:t> (</a:t>
            </a:r>
            <a:r>
              <a:rPr lang="en-US" sz="2800" dirty="0"/>
              <a:t>Non-Volatile Memory) </a:t>
            </a:r>
            <a:r>
              <a:rPr lang="th-TH" sz="2800" dirty="0"/>
              <a:t>คือ ข้อมูลจะไม่หายเมื่อปิดเครื่อง แบ่งออกได้เป็น 3 ประเภท คือ</a:t>
            </a:r>
          </a:p>
          <a:p>
            <a:pPr lvl="2"/>
            <a:r>
              <a:rPr lang="en-US" sz="2800" dirty="0" smtClean="0"/>
              <a:t>PROM </a:t>
            </a:r>
            <a:r>
              <a:rPr lang="en-US" sz="2800" dirty="0"/>
              <a:t>(Programmable Read Only Memory</a:t>
            </a:r>
            <a:r>
              <a:rPr lang="en-US" sz="2800" dirty="0" smtClean="0"/>
              <a:t>)</a:t>
            </a:r>
          </a:p>
          <a:p>
            <a:pPr lvl="2"/>
            <a:r>
              <a:rPr lang="en-US" sz="2800" dirty="0" smtClean="0"/>
              <a:t>EPROM </a:t>
            </a:r>
            <a:r>
              <a:rPr lang="en-US" sz="2800" dirty="0"/>
              <a:t>(Erasable Programmable Read Only Memory</a:t>
            </a:r>
            <a:r>
              <a:rPr lang="en-US" sz="2800" dirty="0" smtClean="0"/>
              <a:t>)</a:t>
            </a:r>
          </a:p>
          <a:p>
            <a:pPr lvl="2"/>
            <a:r>
              <a:rPr lang="en-US" sz="2800" dirty="0" smtClean="0"/>
              <a:t>EEPROM </a:t>
            </a:r>
            <a:r>
              <a:rPr lang="en-US" sz="2800" dirty="0"/>
              <a:t>(Electronic Erasable Programmable Read Only </a:t>
            </a:r>
            <a:r>
              <a:rPr lang="en-US" sz="2800" dirty="0" smtClean="0"/>
              <a:t>Memory)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1897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หน่วยความจำ</a:t>
            </a:r>
            <a:r>
              <a:rPr lang="th-TH" sz="3600" b="1" dirty="0"/>
              <a:t>สำรอง (</a:t>
            </a:r>
            <a:r>
              <a:rPr lang="en-US" sz="3600" b="1" dirty="0"/>
              <a:t>Secondary Memory Unit)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เป็นหน่วยความจำที่ทำหน้าที่เป็นสื่อในการบันทึกข้อมูลต่าง ๆ ในเครื่องคอมพิวเตอร์ อันได้แก่</a:t>
            </a:r>
          </a:p>
          <a:p>
            <a:pPr lvl="1"/>
            <a:r>
              <a:rPr lang="th-TH" sz="2800" b="1" dirty="0"/>
              <a:t>1)  </a:t>
            </a:r>
            <a:r>
              <a:rPr lang="th-TH" sz="2800" b="1" dirty="0" err="1"/>
              <a:t>ฟล็</a:t>
            </a:r>
            <a:r>
              <a:rPr lang="th-TH" sz="2800" b="1" dirty="0"/>
              <a:t>อปปี้ดิสก์ (</a:t>
            </a:r>
            <a:r>
              <a:rPr lang="en-US" sz="2800" b="1" dirty="0"/>
              <a:t>Floppy Disk)</a:t>
            </a:r>
          </a:p>
          <a:p>
            <a:pPr lvl="1"/>
            <a:r>
              <a:rPr lang="th-TH" sz="2800" dirty="0"/>
              <a:t>เป็นแผ่นพลาสติกวงกลม ปัจจุบันมีขนาด 3.5 นิ้ว (วัดจากเส้นผ่านศูนย์กลางของวงกลม) สามารถอ่านได้ด้วยดิสก์ไดร์ฟ  มีความจุ 1.44 </a:t>
            </a:r>
            <a:r>
              <a:rPr lang="en-US" sz="2800" dirty="0"/>
              <a:t>MB</a:t>
            </a:r>
          </a:p>
          <a:p>
            <a:endParaRPr lang="th-TH" sz="2800" dirty="0"/>
          </a:p>
        </p:txBody>
      </p:sp>
      <p:pic>
        <p:nvPicPr>
          <p:cNvPr id="4" name="Picture 2" descr="floppy Fig7-01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22100"/>
            <a:ext cx="290036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08739"/>
            <a:ext cx="3312368" cy="220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27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หน่วยความจำสำรอง (</a:t>
            </a:r>
            <a:r>
              <a:rPr lang="en-US" sz="3600" b="1" dirty="0"/>
              <a:t>Secondary Memory Unit)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th-TH" sz="2800" b="1" dirty="0"/>
              <a:t>2</a:t>
            </a:r>
            <a:r>
              <a:rPr lang="th-TH" sz="2800" b="1" dirty="0" smtClean="0"/>
              <a:t>) ฮาร์ดดิสก์ </a:t>
            </a:r>
            <a:r>
              <a:rPr lang="th-TH" sz="2800" b="1" dirty="0"/>
              <a:t>(</a:t>
            </a:r>
            <a:r>
              <a:rPr lang="en-US" sz="2800" b="1" dirty="0"/>
              <a:t>Hard </a:t>
            </a:r>
            <a:r>
              <a:rPr lang="en-US" sz="2800" b="1" dirty="0" smtClean="0"/>
              <a:t>disk)</a:t>
            </a:r>
          </a:p>
          <a:p>
            <a:pPr lvl="1"/>
            <a:r>
              <a:rPr lang="th-TH" sz="2800" dirty="0"/>
              <a:t>มีหลักการทำงานคล้าย</a:t>
            </a:r>
            <a:r>
              <a:rPr lang="th-TH" sz="2800" dirty="0" err="1"/>
              <a:t>กับฟล็อป</a:t>
            </a:r>
            <a:r>
              <a:rPr lang="th-TH" sz="2800" dirty="0"/>
              <a:t>ปี้ดิสก์ แต่ฮาร์ดดิสก์ทำมาจากแผ่นโลหะแข็ง ทำให้สามารถเก็บข้อมูลได้มากและทำงานได้รวดเร็ว ฮาร์ดดิสก์ส่วนใหญ่จะถูกยึดติดอยู่ภายในเครื่องคอมพิวเตอร์ แต่ก็มีบางรุ่นที่เป็นแบบ เคลื่อนย้ายได้ (</a:t>
            </a:r>
            <a:r>
              <a:rPr lang="en-US" sz="2800" dirty="0"/>
              <a:t>Removable disk) </a:t>
            </a:r>
            <a:r>
              <a:rPr lang="th-TH" sz="2800" dirty="0"/>
              <a:t>เก็บข้อมูลได้ถึง</a:t>
            </a:r>
            <a:r>
              <a:rPr lang="th-TH" sz="2800" dirty="0" smtClean="0"/>
              <a:t>หน่วย</a:t>
            </a:r>
            <a:r>
              <a:rPr lang="th-TH" sz="2800" dirty="0" err="1" smtClean="0"/>
              <a:t>เทอร่า</a:t>
            </a:r>
            <a:r>
              <a:rPr lang="th-TH" sz="2800" dirty="0" smtClean="0"/>
              <a:t>ไบต์</a:t>
            </a:r>
            <a:endParaRPr lang="th-TH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22687"/>
            <a:ext cx="24003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52" y="3867150"/>
            <a:ext cx="2187575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1"/>
          <a:stretch/>
        </p:blipFill>
        <p:spPr bwMode="auto">
          <a:xfrm>
            <a:off x="5660272" y="3955747"/>
            <a:ext cx="3075150" cy="1938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4180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หน่วยความจำสำรอง (</a:t>
            </a:r>
            <a:r>
              <a:rPr lang="en-US" sz="3600" b="1" dirty="0"/>
              <a:t>Secondary Memory Unit)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th-TH" sz="2800" b="1" dirty="0"/>
              <a:t>3</a:t>
            </a:r>
            <a:r>
              <a:rPr lang="th-TH" sz="2800" b="1" dirty="0" smtClean="0"/>
              <a:t>) โซ</a:t>
            </a:r>
            <a:r>
              <a:rPr lang="th-TH" sz="2800" b="1" dirty="0" err="1"/>
              <a:t>ลิดสเตต</a:t>
            </a:r>
            <a:r>
              <a:rPr lang="th-TH" sz="2800" b="1" dirty="0"/>
              <a:t>ไดร์ฟ (</a:t>
            </a:r>
            <a:r>
              <a:rPr lang="en-US" sz="2800" b="1" dirty="0"/>
              <a:t>Solid State Drive </a:t>
            </a:r>
            <a:r>
              <a:rPr lang="th-TH" sz="2800" b="1" dirty="0"/>
              <a:t>หรือ </a:t>
            </a:r>
            <a:r>
              <a:rPr lang="en-US" sz="2800" b="1" dirty="0"/>
              <a:t>SSD</a:t>
            </a:r>
            <a:r>
              <a:rPr lang="en-US" sz="2800" b="1" dirty="0" smtClean="0"/>
              <a:t>)</a:t>
            </a:r>
          </a:p>
          <a:p>
            <a:pPr lvl="1"/>
            <a:r>
              <a:rPr lang="th-TH" sz="2800" dirty="0"/>
              <a:t>ใช้ชิปวงจร</a:t>
            </a:r>
            <a:r>
              <a:rPr lang="th-TH" sz="2800" dirty="0" smtClean="0"/>
              <a:t>รวมประกอบ</a:t>
            </a:r>
            <a:r>
              <a:rPr lang="th-TH" sz="2800" dirty="0"/>
              <a:t>เป็นหน่วยความจำเก็บข้อมูล</a:t>
            </a:r>
            <a:r>
              <a:rPr lang="en-US" sz="2800" dirty="0"/>
              <a:t> </a:t>
            </a:r>
            <a:r>
              <a:rPr lang="th-TH" sz="2800" dirty="0" smtClean="0"/>
              <a:t>ซึ่ง</a:t>
            </a:r>
            <a:r>
              <a:rPr lang="th-TH" sz="2800" dirty="0"/>
              <a:t>ถูกสร้างมาเพื่อทดแทนการใช้งานจานแม่เหล็กในฮาร์ดดิสก์แบบเดิม </a:t>
            </a:r>
            <a:r>
              <a:rPr lang="en-US" sz="2800" b="1" dirty="0" smtClean="0"/>
              <a:t> </a:t>
            </a:r>
            <a:r>
              <a:rPr lang="th-TH" sz="2800" dirty="0"/>
              <a:t>กินไฟน้อยกว่าเดิม </a:t>
            </a:r>
            <a:r>
              <a:rPr lang="en-US" sz="2800" dirty="0" smtClean="0"/>
              <a:t> </a:t>
            </a:r>
            <a:r>
              <a:rPr lang="th-TH" sz="2800" dirty="0"/>
              <a:t>การเข้าถึง</a:t>
            </a:r>
            <a:r>
              <a:rPr lang="th-TH" sz="2800" dirty="0" smtClean="0"/>
              <a:t>ข้อมูลเร็วขึ้น ขนาดเล็ก</a:t>
            </a:r>
            <a:r>
              <a:rPr lang="th-TH" sz="2800" dirty="0"/>
              <a:t>และเบาลง</a:t>
            </a:r>
            <a:endParaRPr lang="th-TH" sz="2800" b="1" dirty="0"/>
          </a:p>
        </p:txBody>
      </p:sp>
      <p:pic>
        <p:nvPicPr>
          <p:cNvPr id="4" name="Picture 26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55" b="89451" l="9880" r="942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358"/>
          <a:stretch/>
        </p:blipFill>
        <p:spPr bwMode="auto">
          <a:xfrm>
            <a:off x="2555776" y="3212976"/>
            <a:ext cx="3646915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489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หน่วยความจำสำรอง (</a:t>
            </a:r>
            <a:r>
              <a:rPr lang="en-US" sz="3600" b="1" dirty="0"/>
              <a:t>Secondary Memory Unit)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th-TH" sz="2800" b="1" dirty="0"/>
              <a:t>4</a:t>
            </a:r>
            <a:r>
              <a:rPr lang="th-TH" sz="2800" b="1" dirty="0" smtClean="0"/>
              <a:t>) ซีดี</a:t>
            </a:r>
            <a:r>
              <a:rPr lang="th-TH" sz="2800" b="1" dirty="0"/>
              <a:t>-รอม (</a:t>
            </a:r>
            <a:r>
              <a:rPr lang="en-US" sz="2800" b="1" dirty="0"/>
              <a:t>CD-ROM </a:t>
            </a:r>
            <a:r>
              <a:rPr lang="th-TH" sz="2800" b="1" dirty="0"/>
              <a:t>หรือ </a:t>
            </a:r>
            <a:r>
              <a:rPr lang="en-US" sz="2800" b="1" dirty="0"/>
              <a:t>Compact Disk Read Only Memory</a:t>
            </a:r>
            <a:r>
              <a:rPr lang="en-US" sz="2800" b="1" dirty="0" smtClean="0"/>
              <a:t>)</a:t>
            </a:r>
          </a:p>
          <a:p>
            <a:pPr lvl="1"/>
            <a:r>
              <a:rPr lang="th-TH" sz="2800" dirty="0"/>
              <a:t>สามารถเก็บข้อมูลได้สูงถึง 700 เมกะไบต์ </a:t>
            </a:r>
            <a:r>
              <a:rPr lang="th-TH" sz="2800" dirty="0" smtClean="0"/>
              <a:t>มี</a:t>
            </a:r>
            <a:r>
              <a:rPr lang="th-TH" sz="2800" dirty="0"/>
              <a:t>ความเร็วในการอ่านข้อมูลที่ 150 กิโลไบต์</a:t>
            </a:r>
            <a:r>
              <a:rPr lang="th-TH" sz="2800" dirty="0" smtClean="0"/>
              <a:t>ต่อวินาทีในรุ่นแรก  </a:t>
            </a:r>
            <a:r>
              <a:rPr lang="th-TH" sz="2800" dirty="0"/>
              <a:t>เรียกว่ามีความเร็ว 1 เท่าหรือ 1 </a:t>
            </a:r>
            <a:r>
              <a:rPr lang="th-TH" sz="2800" b="1" dirty="0"/>
              <a:t>X </a:t>
            </a:r>
            <a:r>
              <a:rPr lang="th-TH" sz="2800" dirty="0"/>
              <a:t>ซีดีรอมไดร์ฟรุ่นหลัง ๆ จะอ้างอิงความเร็วในการอ่านข้อมูลจากรุ่น</a:t>
            </a:r>
            <a:r>
              <a:rPr lang="th-TH" sz="2800" dirty="0" smtClean="0"/>
              <a:t>แรก</a:t>
            </a:r>
            <a:r>
              <a:rPr lang="en-US" sz="2800" dirty="0" smtClean="0"/>
              <a:t> </a:t>
            </a:r>
            <a:r>
              <a:rPr lang="th-TH" sz="2800" dirty="0" smtClean="0"/>
              <a:t>เป็นอัตราการคูณ เช่น     2เท่า</a:t>
            </a:r>
            <a:r>
              <a:rPr lang="en-US" sz="2800" dirty="0" smtClean="0"/>
              <a:t>2X  4</a:t>
            </a:r>
            <a:r>
              <a:rPr lang="th-TH" sz="2800" dirty="0" smtClean="0"/>
              <a:t>เท่า4</a:t>
            </a:r>
            <a:r>
              <a:rPr lang="en-US" sz="2800" dirty="0" smtClean="0"/>
              <a:t>X </a:t>
            </a:r>
            <a:r>
              <a:rPr lang="th-TH" sz="2800" dirty="0" smtClean="0"/>
              <a:t> 24เท่า24</a:t>
            </a:r>
            <a:r>
              <a:rPr lang="en-US" sz="2800" dirty="0" smtClean="0"/>
              <a:t>X</a:t>
            </a:r>
            <a:r>
              <a:rPr lang="th-TH" sz="2800" dirty="0" smtClean="0"/>
              <a:t> เป็นต้น</a:t>
            </a:r>
            <a:endParaRPr lang="th-TH" sz="2800" dirty="0"/>
          </a:p>
        </p:txBody>
      </p:sp>
      <p:pic>
        <p:nvPicPr>
          <p:cNvPr id="4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89040"/>
            <a:ext cx="2383826" cy="2232248"/>
          </a:xfrm>
          <a:prstGeom prst="rect">
            <a:avLst/>
          </a:prstGeom>
        </p:spPr>
      </p:pic>
      <p:pic>
        <p:nvPicPr>
          <p:cNvPr id="5" name="Picture 2" descr="Fig7-25 m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7" r="-1553" b="9305"/>
          <a:stretch>
            <a:fillRect/>
          </a:stretch>
        </p:blipFill>
        <p:spPr bwMode="auto">
          <a:xfrm>
            <a:off x="1187624" y="3688251"/>
            <a:ext cx="3867207" cy="24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54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หน่วยความจำสำรอง (</a:t>
            </a:r>
            <a:r>
              <a:rPr lang="en-US" sz="3600" b="1" dirty="0"/>
              <a:t>Secondary Memory Unit)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th-TH" sz="2800" b="1" dirty="0" smtClean="0"/>
              <a:t>5) </a:t>
            </a:r>
            <a:r>
              <a:rPr lang="th-TH" sz="2800" b="1" dirty="0" err="1" smtClean="0"/>
              <a:t>วอร์มซี</a:t>
            </a:r>
            <a:r>
              <a:rPr lang="th-TH" sz="2800" b="1" dirty="0" smtClean="0"/>
              <a:t>ดี (</a:t>
            </a:r>
            <a:r>
              <a:rPr lang="en-US" sz="2800" b="1" dirty="0" smtClean="0"/>
              <a:t>WORM CD </a:t>
            </a:r>
            <a:r>
              <a:rPr lang="th-TH" sz="2800" b="1" dirty="0" smtClean="0"/>
              <a:t>หรือ </a:t>
            </a:r>
            <a:r>
              <a:rPr lang="en-US" sz="2800" b="1" dirty="0" smtClean="0"/>
              <a:t>Write Once Read Many CD)</a:t>
            </a:r>
            <a:br>
              <a:rPr lang="en-US" sz="2800" b="1" dirty="0" smtClean="0"/>
            </a:br>
            <a:r>
              <a:rPr lang="th-TH" sz="2800" dirty="0" smtClean="0"/>
              <a:t>เป็นซีดีที่ผู้ใช้งานสามารถบันทึกข้อมูลลงในแผ่น</a:t>
            </a:r>
            <a:r>
              <a:rPr lang="th-TH" sz="2800" dirty="0" err="1" smtClean="0"/>
              <a:t>วอร์มซี</a:t>
            </a:r>
            <a:r>
              <a:rPr lang="th-TH" sz="2800" dirty="0" smtClean="0"/>
              <a:t>ดีได้หนึ่งครั้ง และสามารถอ่านข้อมูลที่บันทึกไว้มากี่ครั้ง</a:t>
            </a:r>
            <a:r>
              <a:rPr lang="th-TH" sz="2800" dirty="0"/>
              <a:t>ก็ได้เก็บข้อมูลได้ตั้งแต่ 600 เมกะไบต์ ไปจนถึงมากกว่า 3 จิกะไบต์ </a:t>
            </a:r>
          </a:p>
          <a:p>
            <a:pPr lvl="1"/>
            <a:r>
              <a:rPr lang="th-TH" sz="2800" b="1" dirty="0" smtClean="0"/>
              <a:t>6</a:t>
            </a:r>
            <a:r>
              <a:rPr lang="en-US" sz="2800" b="1" dirty="0" smtClean="0"/>
              <a:t>) </a:t>
            </a:r>
            <a:r>
              <a:rPr lang="th-TH" sz="2800" b="1" dirty="0" err="1" smtClean="0"/>
              <a:t>เอ็ม</a:t>
            </a:r>
            <a:r>
              <a:rPr lang="th-TH" sz="2800" b="1" dirty="0"/>
              <a:t>โอดิสก์ </a:t>
            </a:r>
            <a:r>
              <a:rPr lang="th-TH" sz="2800" b="1" dirty="0" smtClean="0"/>
              <a:t>(</a:t>
            </a:r>
            <a:r>
              <a:rPr lang="en-US" sz="2800" b="1" dirty="0" smtClean="0"/>
              <a:t>MO </a:t>
            </a:r>
            <a:r>
              <a:rPr lang="th-TH" sz="2800" b="1" dirty="0"/>
              <a:t>หรือ </a:t>
            </a:r>
            <a:r>
              <a:rPr lang="en-US" sz="2800" b="1" dirty="0"/>
              <a:t>Magneto Optical disk) </a:t>
            </a:r>
          </a:p>
          <a:p>
            <a:pPr lvl="1"/>
            <a:r>
              <a:rPr lang="th-TH" sz="2800" dirty="0" smtClean="0"/>
              <a:t>เป็นสื่อ</a:t>
            </a:r>
            <a:r>
              <a:rPr lang="th-TH" sz="2800" dirty="0"/>
              <a:t>ที่ใช้สารแม่เหล็ก </a:t>
            </a:r>
            <a:r>
              <a:rPr lang="th-TH" sz="2800" dirty="0" smtClean="0"/>
              <a:t>ใช้</a:t>
            </a:r>
            <a:r>
              <a:rPr lang="th-TH" sz="2800" dirty="0"/>
              <a:t>แสงเลเซอร์ช่วยในการบันทึกและอ่านข้อมูล ทำให้สามารถอ่านและบันทึกแผ่นกี่ครั้งก็ได้คล้ายกับฮาร์ดดิสก์ เคลื่อนย้ายแผ่นได้</a:t>
            </a:r>
            <a:r>
              <a:rPr lang="th-TH" sz="2800" dirty="0" smtClean="0"/>
              <a:t>คล้าย </a:t>
            </a:r>
            <a:r>
              <a:rPr lang="th-TH" sz="2800" dirty="0" err="1" smtClean="0"/>
              <a:t>ฟล็</a:t>
            </a:r>
            <a:r>
              <a:rPr lang="th-TH" sz="2800" dirty="0"/>
              <a:t>อบ</a:t>
            </a:r>
            <a:r>
              <a:rPr lang="th-TH" sz="2800" dirty="0" smtClean="0"/>
              <a:t>ปี้ดิสก์ </a:t>
            </a:r>
            <a:r>
              <a:rPr lang="th-TH" sz="2800" dirty="0"/>
              <a:t>มีความ</a:t>
            </a:r>
            <a:r>
              <a:rPr lang="th-TH" sz="2800" dirty="0" smtClean="0"/>
              <a:t>จุตั้งแต่ </a:t>
            </a:r>
            <a:r>
              <a:rPr lang="th-TH" sz="2800" dirty="0"/>
              <a:t>200 </a:t>
            </a:r>
            <a:r>
              <a:rPr lang="en-US" sz="2800" dirty="0"/>
              <a:t>MB </a:t>
            </a:r>
            <a:r>
              <a:rPr lang="th-TH" sz="2800" dirty="0"/>
              <a:t>ขึ้นไป </a:t>
            </a:r>
          </a:p>
          <a:p>
            <a:endParaRPr lang="th-TH" sz="2800" dirty="0"/>
          </a:p>
        </p:txBody>
      </p:sp>
      <p:pic>
        <p:nvPicPr>
          <p:cNvPr id="4" name="Picture 2" descr="http://www.fileformat.info/media/3.5-mo-disk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09536"/>
            <a:ext cx="1898092" cy="194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97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ระบบคอมพิวเตอร์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 smtClean="0"/>
              <a:t>การทำงานคอมพิวเตอร์จำเป็นต้อง</a:t>
            </a:r>
            <a:r>
              <a:rPr lang="th-TH" sz="2800" dirty="0"/>
              <a:t>อาศัยองค์ประกอบหลายอย่างเข้ามาทำงานร่วมกันเป็น “ระบบคอมพิวเตอร์ </a:t>
            </a:r>
            <a:r>
              <a:rPr lang="en-US" sz="2800" dirty="0"/>
              <a:t>(Computer System)” </a:t>
            </a:r>
            <a:r>
              <a:rPr lang="th-TH" sz="2800" dirty="0"/>
              <a:t>จึงจะทำให้งานนั้นสามารถดำเนินไปได้ ซึ่งองค์ประกอบ เหล่านี้สามารถแบ่งออกไต้เป็น 3 ส่วนใหญ่ ๆ คือ </a:t>
            </a:r>
            <a:endParaRPr lang="th-TH" sz="2800" dirty="0" smtClean="0"/>
          </a:p>
          <a:p>
            <a:pPr lvl="1"/>
            <a:r>
              <a:rPr lang="th-TH" sz="2800" b="1" dirty="0" smtClean="0"/>
              <a:t>ฮาร์ดแวร์ </a:t>
            </a:r>
            <a:r>
              <a:rPr lang="en-US" sz="2800" b="1" dirty="0"/>
              <a:t>(Hardware) </a:t>
            </a:r>
            <a:endParaRPr lang="th-TH" sz="2800" b="1" dirty="0" smtClean="0"/>
          </a:p>
          <a:p>
            <a:pPr lvl="1"/>
            <a:r>
              <a:rPr lang="th-TH" sz="2800" b="1" dirty="0" smtClean="0"/>
              <a:t>ซอฟต์แวร์</a:t>
            </a:r>
            <a:r>
              <a:rPr lang="en-US" sz="2800" b="1" dirty="0"/>
              <a:t>(Software) </a:t>
            </a:r>
            <a:endParaRPr lang="th-TH" sz="2800" b="1" dirty="0" smtClean="0"/>
          </a:p>
          <a:p>
            <a:pPr lvl="1"/>
            <a:r>
              <a:rPr lang="th-TH" sz="2800" b="1" dirty="0" smtClean="0"/>
              <a:t>บุคลากร </a:t>
            </a:r>
            <a:r>
              <a:rPr lang="en-US" sz="2800" b="1" dirty="0"/>
              <a:t>(</a:t>
            </a:r>
            <a:r>
              <a:rPr lang="en-US" sz="2800" b="1" dirty="0" err="1" smtClean="0"/>
              <a:t>Peopleware</a:t>
            </a:r>
            <a:r>
              <a:rPr lang="en-US" sz="2800" b="1" dirty="0"/>
              <a:t>) </a:t>
            </a:r>
            <a:endParaRPr lang="th-TH" sz="2800" b="1" dirty="0" smtClean="0"/>
          </a:p>
          <a:p>
            <a:r>
              <a:rPr lang="th-TH" sz="2800" dirty="0" smtClean="0"/>
              <a:t>ทุก </a:t>
            </a:r>
            <a:r>
              <a:rPr lang="th-TH" sz="2800" dirty="0"/>
              <a:t>ๆ ส่วนมีความสำคัญเท่าเทียมกัน ต้องประกอบเข้าด้วยกัน ระบบคอมพิวเตอร์จึงจะทำงานได้ อย่างมีประสิทธิภาพ จะขาดส่วนใดส่วนหนึ่งมิได้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4535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หน่วยความจำสำรอง (</a:t>
            </a:r>
            <a:r>
              <a:rPr lang="en-US" sz="3600" b="1" dirty="0"/>
              <a:t>Secondary Memory Unit)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th-TH" sz="2800" b="1" dirty="0" smtClean="0"/>
              <a:t>7) ดี</a:t>
            </a:r>
            <a:r>
              <a:rPr lang="th-TH" sz="2800" b="1" dirty="0"/>
              <a:t>วีดี (</a:t>
            </a:r>
            <a:r>
              <a:rPr lang="en-US" sz="2800" b="1" dirty="0"/>
              <a:t>DVD </a:t>
            </a:r>
            <a:r>
              <a:rPr lang="th-TH" sz="2800" b="1" dirty="0"/>
              <a:t>หรือ </a:t>
            </a:r>
            <a:r>
              <a:rPr lang="en-US" sz="2800" b="1" dirty="0"/>
              <a:t>Digital Versatile Disk</a:t>
            </a:r>
            <a:r>
              <a:rPr lang="en-US" sz="2800" b="1" dirty="0" smtClean="0"/>
              <a:t>)</a:t>
            </a:r>
          </a:p>
          <a:p>
            <a:pPr lvl="1"/>
            <a:r>
              <a:rPr lang="th-TH" sz="2800" dirty="0" smtClean="0"/>
              <a:t>ดี</a:t>
            </a:r>
            <a:r>
              <a:rPr lang="th-TH" sz="2800" dirty="0"/>
              <a:t>วีดีจะสามารถมีความจุได้ตั้งแต่ 4.7 </a:t>
            </a:r>
            <a:r>
              <a:rPr lang="en-US" sz="2800" dirty="0"/>
              <a:t>GB </a:t>
            </a:r>
            <a:r>
              <a:rPr lang="th-TH" sz="2800" dirty="0"/>
              <a:t>ถึง 17 </a:t>
            </a:r>
            <a:r>
              <a:rPr lang="en-US" sz="2800" dirty="0"/>
              <a:t>GB </a:t>
            </a:r>
            <a:r>
              <a:rPr lang="th-TH" sz="2800" dirty="0"/>
              <a:t>และมีความเร็วในการเข้าถึง </a:t>
            </a:r>
            <a:r>
              <a:rPr lang="th-TH" sz="2800" dirty="0" smtClean="0"/>
              <a:t>อยู่</a:t>
            </a:r>
            <a:r>
              <a:rPr lang="th-TH" sz="2800" dirty="0"/>
              <a:t>ที่ 600 กิโลไบต์ต่อวินาที ถึง 1.3 เมกะไบต์ต่อ</a:t>
            </a:r>
            <a:r>
              <a:rPr lang="th-TH" sz="2800" dirty="0" smtClean="0"/>
              <a:t>วินาที รวมถึงไดร์ฟของดีวีดีจะสามารถอ่านแผ่นซีดีรอมแบบเก่าได้ด้วย</a:t>
            </a:r>
            <a:endParaRPr lang="th-TH" sz="2800" b="1" dirty="0"/>
          </a:p>
        </p:txBody>
      </p:sp>
      <p:pic>
        <p:nvPicPr>
          <p:cNvPr id="4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56990"/>
            <a:ext cx="3024336" cy="285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96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หน่วยความจำสำรอง (</a:t>
            </a:r>
            <a:r>
              <a:rPr lang="en-US" sz="3600" b="1" dirty="0" smtClean="0"/>
              <a:t>Secondary Memory Unit)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th-TH" sz="2800" b="1" dirty="0" smtClean="0"/>
              <a:t>8</a:t>
            </a:r>
            <a:r>
              <a:rPr lang="en-US" sz="2800" b="1" dirty="0" smtClean="0"/>
              <a:t>)</a:t>
            </a:r>
            <a:r>
              <a:rPr lang="th-TH" sz="2800" b="1" dirty="0" smtClean="0"/>
              <a:t> </a:t>
            </a:r>
            <a:r>
              <a:rPr lang="th-TH" sz="2800" b="1" dirty="0" err="1"/>
              <a:t>บลูเรย์</a:t>
            </a:r>
            <a:r>
              <a:rPr lang="th-TH" sz="2800" b="1" dirty="0"/>
              <a:t>ดิสค์ (</a:t>
            </a:r>
            <a:r>
              <a:rPr lang="en-US" sz="2800" b="1" dirty="0"/>
              <a:t>Blu-ray Disc)</a:t>
            </a:r>
          </a:p>
          <a:p>
            <a:pPr lvl="1"/>
            <a:r>
              <a:rPr lang="th-TH" sz="2800" dirty="0" err="1"/>
              <a:t>บลูเรย์</a:t>
            </a:r>
            <a:r>
              <a:rPr lang="th-TH" sz="2800" dirty="0"/>
              <a:t>ดิสค์ (</a:t>
            </a:r>
            <a:r>
              <a:rPr lang="en-US" sz="2800" dirty="0"/>
              <a:t>Blu-ray Disc) </a:t>
            </a:r>
            <a:r>
              <a:rPr lang="th-TH" sz="2800" dirty="0" smtClean="0"/>
              <a:t>คือ</a:t>
            </a:r>
            <a:r>
              <a:rPr lang="th-TH" sz="2800" dirty="0"/>
              <a:t>รูปแบบของแผ่น</a:t>
            </a:r>
            <a:r>
              <a:rPr lang="th-TH" sz="2800" dirty="0" err="1"/>
              <a:t>ออพ</a:t>
            </a:r>
            <a:r>
              <a:rPr lang="th-TH" sz="2800" dirty="0"/>
              <a:t>ติ</a:t>
            </a:r>
            <a:r>
              <a:rPr lang="th-TH" sz="2800" dirty="0" err="1"/>
              <a:t>คอล</a:t>
            </a:r>
            <a:r>
              <a:rPr lang="th-TH" sz="2800" dirty="0"/>
              <a:t>สำหรับบันทึกข้อมูลความละเอียดสูง </a:t>
            </a:r>
            <a:r>
              <a:rPr lang="th-TH" sz="2800" dirty="0" smtClean="0"/>
              <a:t>สามารถเก็บ</a:t>
            </a:r>
            <a:r>
              <a:rPr lang="th-TH" sz="2800" dirty="0"/>
              <a:t>ข้อมูลได้มากกว่าดีวี</a:t>
            </a:r>
            <a:r>
              <a:rPr lang="th-TH" sz="2800" dirty="0" smtClean="0"/>
              <a:t>ดีที่</a:t>
            </a:r>
            <a:r>
              <a:rPr lang="th-TH" sz="2800" dirty="0"/>
              <a:t>มีขนาดแผ่น</a:t>
            </a:r>
            <a:r>
              <a:rPr lang="th-TH" sz="2800" dirty="0" smtClean="0"/>
              <a:t>เท่ากันซึ่ง</a:t>
            </a:r>
            <a:r>
              <a:rPr lang="th-TH" sz="2800" dirty="0"/>
              <a:t>ปกติแผ่</a:t>
            </a:r>
            <a:r>
              <a:rPr lang="th-TH" sz="2800" dirty="0" err="1"/>
              <a:t>นบลูเรย์</a:t>
            </a:r>
            <a:r>
              <a:rPr lang="th-TH" sz="2800" dirty="0"/>
              <a:t>นั้นจะมีลักษณะคล้ายกับ</a:t>
            </a:r>
            <a:r>
              <a:rPr lang="th-TH" sz="2800" dirty="0" smtClean="0"/>
              <a:t>แผ่นซีดี</a:t>
            </a:r>
            <a:r>
              <a:rPr lang="th-TH" sz="2800" dirty="0"/>
              <a:t>/ดีวีดี </a:t>
            </a:r>
            <a:r>
              <a:rPr lang="th-TH" sz="2800" dirty="0" smtClean="0"/>
              <a:t>แต่มีความจุตั้งแต่ 25 กิกะไบต์ขึ้นไป</a:t>
            </a:r>
            <a:endParaRPr lang="th-TH" sz="2800" dirty="0"/>
          </a:p>
          <a:p>
            <a:endParaRPr lang="th-TH" dirty="0"/>
          </a:p>
        </p:txBody>
      </p:sp>
      <p:pic>
        <p:nvPicPr>
          <p:cNvPr id="4" name="Picture 2" descr="http://jggmkz4ba1-flywheel.netdna-ssl.com/wp-content/images_posts/2014/11/myce-blu-ray-dis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4984"/>
            <a:ext cx="274637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9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หน่วยความจำสำรอง (</a:t>
            </a:r>
            <a:r>
              <a:rPr lang="en-US" sz="3600" b="1" dirty="0"/>
              <a:t>Secondary Memory Unit)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th-TH" sz="2800" b="1" dirty="0" smtClean="0"/>
              <a:t>9) </a:t>
            </a:r>
            <a:r>
              <a:rPr lang="th-TH" sz="2800" b="1" dirty="0"/>
              <a:t>เทปแม่เหล็ก (</a:t>
            </a:r>
            <a:r>
              <a:rPr lang="en-US" sz="2800" b="1" dirty="0"/>
              <a:t>Magnetic Tape) </a:t>
            </a:r>
          </a:p>
          <a:p>
            <a:pPr lvl="1"/>
            <a:r>
              <a:rPr lang="th-TH" sz="2800" dirty="0"/>
              <a:t>มีหลักการทำงานคล้ายกับเทปบันทึกเสียง คือจะอ่านข้อมูลตามลำดับก่อนหลังตามที่ได้บันทึกไว้ เรียก</a:t>
            </a:r>
            <a:r>
              <a:rPr lang="th-TH" sz="2800" dirty="0" smtClean="0"/>
              <a:t>หลักการนี้</a:t>
            </a:r>
            <a:r>
              <a:rPr lang="th-TH" sz="2800" dirty="0"/>
              <a:t>ว่าการอ่านข้อมูลแบบลำดับ (</a:t>
            </a:r>
            <a:r>
              <a:rPr lang="en-US" sz="2800" dirty="0"/>
              <a:t>Sequential access</a:t>
            </a:r>
            <a:r>
              <a:rPr lang="en-US" sz="2800" dirty="0" smtClean="0"/>
              <a:t>)</a:t>
            </a:r>
            <a:r>
              <a:rPr lang="th-TH" sz="2800" dirty="0"/>
              <a:t> ข้อดีของเทปแม่เหล็กคือสามารถบันทึก อ่านและลบกี่ครั้งก็ได้ รวมทั้งมีราคา</a:t>
            </a:r>
            <a:r>
              <a:rPr lang="th-TH" sz="2800" dirty="0" err="1"/>
              <a:t>ตํ่า</a:t>
            </a:r>
            <a:endParaRPr lang="th-TH" sz="2800" dirty="0"/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01008"/>
            <a:ext cx="2592288" cy="25922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83092"/>
            <a:ext cx="295275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092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หน่วยความจำสำรอง (</a:t>
            </a:r>
            <a:r>
              <a:rPr lang="en-US" sz="3600" b="1" dirty="0"/>
              <a:t>Secondary Memory Unit)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th-TH" sz="2800" b="1" dirty="0" smtClean="0"/>
              <a:t>10) </a:t>
            </a:r>
            <a:r>
              <a:rPr lang="th-TH" sz="2800" b="1" dirty="0" err="1" smtClean="0"/>
              <a:t>รีมูฟ</a:t>
            </a:r>
            <a:r>
              <a:rPr lang="th-TH" sz="2800" b="1" dirty="0"/>
              <a:t>เอ</a:t>
            </a:r>
            <a:r>
              <a:rPr lang="th-TH" sz="2800" b="1" dirty="0" err="1"/>
              <a:t>เบิล</a:t>
            </a:r>
            <a:r>
              <a:rPr lang="th-TH" sz="2800" b="1" dirty="0"/>
              <a:t>ไดร์ฟ (</a:t>
            </a:r>
            <a:r>
              <a:rPr lang="en-US" sz="2800" b="1" dirty="0"/>
              <a:t>Removable Drive</a:t>
            </a:r>
            <a:r>
              <a:rPr lang="en-US" sz="2800" b="1" dirty="0" smtClean="0"/>
              <a:t>)</a:t>
            </a:r>
          </a:p>
          <a:p>
            <a:pPr lvl="1"/>
            <a:r>
              <a:rPr lang="th-TH" sz="2800" dirty="0" smtClean="0"/>
              <a:t>เป็นสื่อบันทึกข้อมูลที่สามารถ</a:t>
            </a:r>
            <a:r>
              <a:rPr lang="th-TH" sz="2800" dirty="0"/>
              <a:t>พกพาไปไหนได้</a:t>
            </a:r>
            <a:r>
              <a:rPr lang="th-TH" sz="2800" dirty="0" smtClean="0"/>
              <a:t>โดยต่อ</a:t>
            </a:r>
            <a:r>
              <a:rPr lang="th-TH" sz="2800" dirty="0"/>
              <a:t>เข้ากับเครื่องคอมพิวเตอร์ด้วย </a:t>
            </a:r>
            <a:r>
              <a:rPr lang="en-US" sz="2800" dirty="0"/>
              <a:t>Port USB </a:t>
            </a:r>
            <a:r>
              <a:rPr lang="th-TH" sz="2800" dirty="0"/>
              <a:t>ปัจจุบันความ</a:t>
            </a:r>
            <a:r>
              <a:rPr lang="th-TH" sz="2800" dirty="0" smtClean="0"/>
              <a:t>จุมากขึ้นเรื่อยๆ ตั้งแต่ไม่กี่เมกะไบต์</a:t>
            </a:r>
            <a:r>
              <a:rPr lang="th-TH" sz="2800" dirty="0" err="1" smtClean="0"/>
              <a:t>ไปจ</a:t>
            </a:r>
            <a:r>
              <a:rPr lang="th-TH" sz="2800" dirty="0" smtClean="0"/>
              <a:t>ถึงระดับ</a:t>
            </a:r>
            <a:r>
              <a:rPr lang="th-TH" sz="2800" dirty="0" err="1" smtClean="0"/>
              <a:t>เทอร่า</a:t>
            </a:r>
            <a:r>
              <a:rPr lang="th-TH" sz="2800" dirty="0" smtClean="0"/>
              <a:t>ไบต์ โดยยัง</a:t>
            </a:r>
            <a:r>
              <a:rPr lang="th-TH" sz="2800" dirty="0"/>
              <a:t>มีไดร์ฟลักษณะเดียวกันเรียกในชื่ออื่น ๆ เช่น </a:t>
            </a:r>
            <a:r>
              <a:rPr lang="en-US" sz="2800" dirty="0"/>
              <a:t>Pen Drive, Thump Drive, Flash Drive, Handy Drive </a:t>
            </a:r>
            <a:r>
              <a:rPr lang="th-TH" sz="2800" dirty="0"/>
              <a:t>เป็นต้น</a:t>
            </a:r>
          </a:p>
        </p:txBody>
      </p:sp>
      <p:pic>
        <p:nvPicPr>
          <p:cNvPr id="4" name="Picture 26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51327"/>
            <a:ext cx="3866176" cy="23859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3" b="7855"/>
          <a:stretch>
            <a:fillRect/>
          </a:stretch>
        </p:blipFill>
        <p:spPr bwMode="auto">
          <a:xfrm>
            <a:off x="755576" y="3638871"/>
            <a:ext cx="3163887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869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หน่วยความจำสำรอง (</a:t>
            </a:r>
            <a:r>
              <a:rPr lang="en-US" sz="3600" b="1" dirty="0"/>
              <a:t>Secondary Memory Unit)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th-TH" sz="2800" b="1" dirty="0" smtClean="0"/>
              <a:t>11) </a:t>
            </a:r>
            <a:r>
              <a:rPr lang="th-TH" sz="2800" b="1" dirty="0"/>
              <a:t>ซิปดิสก์ (</a:t>
            </a:r>
            <a:r>
              <a:rPr lang="en-US" sz="2800" b="1" dirty="0"/>
              <a:t>Zip Disk) </a:t>
            </a:r>
            <a:endParaRPr lang="en-US" sz="2800" b="1" dirty="0" smtClean="0"/>
          </a:p>
          <a:p>
            <a:pPr lvl="1"/>
            <a:r>
              <a:rPr lang="th-TH" sz="2800" dirty="0" smtClean="0"/>
              <a:t>เป็น</a:t>
            </a:r>
            <a:r>
              <a:rPr lang="th-TH" sz="2800" dirty="0"/>
              <a:t>สื่อบันทึกข้อมูลที่หวังจะมาแทน</a:t>
            </a:r>
            <a:r>
              <a:rPr lang="th-TH" sz="2800" dirty="0" err="1"/>
              <a:t>แผ่นฟล็อป</a:t>
            </a:r>
            <a:r>
              <a:rPr lang="th-TH" sz="2800" dirty="0"/>
              <a:t>ปี้ดิสก์  มีขนาดความจุ 100 เมกะไบต์ ซึ่งการใช้งาน</a:t>
            </a:r>
            <a:r>
              <a:rPr lang="th-TH" sz="2800" dirty="0" smtClean="0"/>
              <a:t>ซิปดิสก์จะต้อง</a:t>
            </a:r>
            <a:r>
              <a:rPr lang="th-TH" sz="2800" dirty="0"/>
              <a:t>ใช้งาน</a:t>
            </a:r>
            <a:r>
              <a:rPr lang="th-TH" sz="2800" dirty="0" smtClean="0"/>
              <a:t>กับ</a:t>
            </a:r>
            <a:r>
              <a:rPr lang="th-TH" sz="2800" dirty="0"/>
              <a:t>ซิบไดร์ฟ (</a:t>
            </a:r>
            <a:r>
              <a:rPr lang="en-US" sz="2800" dirty="0"/>
              <a:t>Zip Drive) </a:t>
            </a:r>
            <a:r>
              <a:rPr lang="th-TH" sz="2800" dirty="0" smtClean="0"/>
              <a:t>ความสามารถ</a:t>
            </a:r>
            <a:r>
              <a:rPr lang="th-TH" sz="2800" dirty="0"/>
              <a:t>ในการเก็บข้อมูลของซิปดิสก์จะเก็บข้อมูลได้</a:t>
            </a:r>
            <a:r>
              <a:rPr lang="th-TH" sz="2800" dirty="0" err="1"/>
              <a:t>มากกว่าฟล็อป</a:t>
            </a:r>
            <a:r>
              <a:rPr lang="th-TH" sz="2800" dirty="0" smtClean="0"/>
              <a:t>ปี้ดิสก์ ปัจจุบัน</a:t>
            </a:r>
            <a:r>
              <a:rPr lang="th-TH" sz="2800" dirty="0"/>
              <a:t>ไม่นิยมใช้งานแล้ว</a:t>
            </a:r>
          </a:p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6" b="8870"/>
          <a:stretch>
            <a:fillRect/>
          </a:stretch>
        </p:blipFill>
        <p:spPr bwMode="auto">
          <a:xfrm>
            <a:off x="2916238" y="3710952"/>
            <a:ext cx="34559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459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หน่วยความจำสำรอง (</a:t>
            </a:r>
            <a:r>
              <a:rPr lang="en-US" sz="3600" b="1" dirty="0"/>
              <a:t>Secondary Memory Unit)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th-TH" sz="2800" b="1" dirty="0" smtClean="0"/>
              <a:t>12) การ์ด</a:t>
            </a:r>
            <a:r>
              <a:rPr lang="th-TH" sz="2800" b="1" dirty="0" err="1"/>
              <a:t>เมม</a:t>
            </a:r>
            <a:r>
              <a:rPr lang="th-TH" sz="2800" b="1" dirty="0"/>
              <a:t>โมรี (</a:t>
            </a:r>
            <a:r>
              <a:rPr lang="en-US" sz="2800" b="1" dirty="0"/>
              <a:t>Memory Card)</a:t>
            </a:r>
          </a:p>
          <a:p>
            <a:pPr lvl="1"/>
            <a:r>
              <a:rPr lang="th-TH" sz="2800" dirty="0"/>
              <a:t>เป็นอุปกรณ์บันทึกข้อมูลที่มีขนาดเล็ก </a:t>
            </a:r>
            <a:r>
              <a:rPr lang="th-TH" sz="2800" dirty="0" smtClean="0"/>
              <a:t>พัฒนาขึ้นเพื่อ</a:t>
            </a:r>
            <a:r>
              <a:rPr lang="th-TH" sz="2800" dirty="0"/>
              <a:t>นำไปใช้กับ</a:t>
            </a:r>
            <a:r>
              <a:rPr lang="th-TH" sz="2800" dirty="0" smtClean="0"/>
              <a:t>อุปกรณ์พกพาแบบ</a:t>
            </a:r>
            <a:r>
              <a:rPr lang="th-TH" sz="2800" dirty="0"/>
              <a:t>ต่าง ๆ เช่น </a:t>
            </a:r>
            <a:r>
              <a:rPr lang="th-TH" sz="2800" dirty="0" err="1"/>
              <a:t>กล้องดิจิทัล</a:t>
            </a:r>
            <a:r>
              <a:rPr lang="th-TH" sz="2800" dirty="0"/>
              <a:t> </a:t>
            </a:r>
            <a:r>
              <a:rPr lang="th-TH" sz="2800" dirty="0" smtClean="0"/>
              <a:t>คอมพิวเตอร์พกพา โทรศัพท์มือถือ </a:t>
            </a:r>
            <a:r>
              <a:rPr lang="th-TH" sz="2800" dirty="0"/>
              <a:t>เป็นต้น</a:t>
            </a:r>
          </a:p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32543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37804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64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หน่วยแสดงผล</a:t>
            </a:r>
            <a:r>
              <a:rPr lang="en-US" sz="3600" b="1" dirty="0"/>
              <a:t>(Output Unit</a:t>
            </a:r>
            <a:r>
              <a:rPr lang="en-US" sz="3600" b="1" dirty="0" smtClean="0"/>
              <a:t>)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หน่วยแสดงผลทำหน้าที่แสดงผลจากการประมวลผล โดยนำผลที่ได้ออกมาจากหน่วยความจำหลักแสดงให้ผู้ใช้ได้ แบ่งออกเป็น 2 ประเภท คือ </a:t>
            </a:r>
            <a:endParaRPr lang="th-TH" sz="2800" dirty="0" smtClean="0"/>
          </a:p>
          <a:p>
            <a:pPr lvl="1"/>
            <a:r>
              <a:rPr lang="th-TH" sz="2800" b="1" dirty="0" smtClean="0"/>
              <a:t>อุปกรณ์แสดงผลชั่วคราว </a:t>
            </a:r>
          </a:p>
          <a:p>
            <a:pPr lvl="1"/>
            <a:r>
              <a:rPr lang="th-TH" sz="2800" b="1" dirty="0" smtClean="0"/>
              <a:t>อุปกรณ์แสดงผลถาวร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70567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อุปกรณ์แสดงผลชั่วคราว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h-TH" sz="2800" dirty="0" smtClean="0"/>
              <a:t>อุปกรณ์</a:t>
            </a:r>
            <a:r>
              <a:rPr lang="th-TH" sz="2800" dirty="0"/>
              <a:t>ที่ให้ผลลัพธ์แก่ผู้ใช้ในระยะเวลาหนึ่ง ไม่สามารถเก็บไว้เป็นหลักฐานได้ เช่น จอภาพ เครื่องฉายภาพ เป็นต้น อุปกรณ์ที่นิยมใช้มีดังนี้</a:t>
            </a:r>
          </a:p>
          <a:p>
            <a:pPr lvl="1"/>
            <a:r>
              <a:rPr lang="th-TH" sz="2800" b="1" dirty="0"/>
              <a:t>1</a:t>
            </a:r>
            <a:r>
              <a:rPr lang="th-TH" sz="2800" b="1" dirty="0" smtClean="0"/>
              <a:t>) จอภาพ </a:t>
            </a:r>
            <a:r>
              <a:rPr lang="th-TH" sz="2800" b="1" dirty="0"/>
              <a:t>(</a:t>
            </a:r>
            <a:r>
              <a:rPr lang="en-US" sz="2800" b="1" dirty="0"/>
              <a:t>Monitor</a:t>
            </a:r>
            <a:r>
              <a:rPr lang="en-US" sz="2800" b="1" dirty="0" smtClean="0"/>
              <a:t>)</a:t>
            </a:r>
          </a:p>
          <a:p>
            <a:pPr lvl="1"/>
            <a:r>
              <a:rPr lang="th-TH" sz="2800" dirty="0"/>
              <a:t>ใช้แสดงข้อมูลหรือผลลัพธ์ให้ผู้ใช้เห็นได้</a:t>
            </a:r>
            <a:r>
              <a:rPr lang="th-TH" sz="2800" dirty="0" smtClean="0"/>
              <a:t>ทันที บน</a:t>
            </a:r>
            <a:r>
              <a:rPr lang="th-TH" sz="2800" dirty="0"/>
              <a:t>จอภาพประกอบด้วยจุดจำนวนมากมาย เรียกจุดเหล่านั้นว่า </a:t>
            </a:r>
            <a:r>
              <a:rPr lang="th-TH" sz="2800" dirty="0" err="1"/>
              <a:t>พิก</a:t>
            </a:r>
            <a:r>
              <a:rPr lang="th-TH" sz="2800" dirty="0"/>
              <a:t>เซล </a:t>
            </a:r>
            <a:r>
              <a:rPr lang="en-US" sz="2800" dirty="0"/>
              <a:t>(Pixel) </a:t>
            </a:r>
            <a:r>
              <a:rPr lang="th-TH" sz="2800" dirty="0"/>
              <a:t>ถ้ามี</a:t>
            </a:r>
            <a:r>
              <a:rPr lang="th-TH" sz="2800" dirty="0" err="1"/>
              <a:t>พิกเซล</a:t>
            </a:r>
            <a:r>
              <a:rPr lang="th-TH" sz="2800" dirty="0"/>
              <a:t>จำนวนมากก็จะทำให้ผู้ใช้มองเห็นภาพบนจอได้ชัดเจนมาก</a:t>
            </a:r>
            <a:r>
              <a:rPr lang="th-TH" sz="2800" dirty="0" smtClean="0"/>
              <a:t>ขึ้น </a:t>
            </a:r>
          </a:p>
          <a:p>
            <a:pPr lvl="2"/>
            <a:r>
              <a:rPr lang="th-TH" sz="2800" b="1" dirty="0"/>
              <a:t>จอซีอาร์ที (</a:t>
            </a:r>
            <a:r>
              <a:rPr lang="en-US" sz="2800" b="1" dirty="0"/>
              <a:t>Cathode Ray Tube) </a:t>
            </a:r>
            <a:r>
              <a:rPr lang="th-TH" sz="2800" dirty="0" smtClean="0"/>
              <a:t>ใช้</a:t>
            </a:r>
            <a:r>
              <a:rPr lang="th-TH" sz="2800" dirty="0"/>
              <a:t>หลักการยิงแสงผ่านหลอดภาพคล้ายกับโทรทัศน์ </a:t>
            </a:r>
          </a:p>
          <a:p>
            <a:pPr lvl="2"/>
            <a:r>
              <a:rPr lang="th-TH" sz="2800" b="1" dirty="0"/>
              <a:t>จอ</a:t>
            </a:r>
            <a:r>
              <a:rPr lang="th-TH" sz="2800" b="1" dirty="0" err="1"/>
              <a:t>แอล</a:t>
            </a:r>
            <a:r>
              <a:rPr lang="th-TH" sz="2800" b="1" dirty="0"/>
              <a:t>ซีดี (</a:t>
            </a:r>
            <a:r>
              <a:rPr lang="en-US" sz="2800" b="1" dirty="0"/>
              <a:t>Liquid Crystal Display) </a:t>
            </a:r>
            <a:r>
              <a:rPr lang="th-TH" sz="2800" dirty="0"/>
              <a:t>นิยมใช้เป็นจอภาพของเครื่องคอมพิวเตอร์แบบพกพาทำให้เป็นจอภาพที่มีความหนาไม่มาก มีน้ำหนักเบาและกิน ไฟน้อยกว่าจอภาพซีอาร์ที แต่มีราคาสูง</a:t>
            </a:r>
            <a:r>
              <a:rPr lang="th-TH" sz="2800" dirty="0" smtClean="0"/>
              <a:t>กว่า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737170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อุปกรณ์แสดงผลชั่วคราว 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th-TH" sz="2800" b="1" dirty="0" smtClean="0"/>
              <a:t>2) อุปกรณ์</a:t>
            </a:r>
            <a:r>
              <a:rPr lang="th-TH" sz="2800" b="1" dirty="0"/>
              <a:t>ฉายภาพ (</a:t>
            </a:r>
            <a:r>
              <a:rPr lang="en-US" sz="2800" b="1" dirty="0"/>
              <a:t>Projector</a:t>
            </a:r>
            <a:r>
              <a:rPr lang="en-US" sz="2800" b="1" dirty="0" smtClean="0"/>
              <a:t>)</a:t>
            </a:r>
          </a:p>
          <a:p>
            <a:pPr lvl="1"/>
            <a:r>
              <a:rPr lang="th-TH" sz="2800" dirty="0"/>
              <a:t>สามารถนำเสนอข้อมูลให้ผู้ชมจำนวนมากเห็นพร้อม ๆ </a:t>
            </a:r>
            <a:r>
              <a:rPr lang="th-TH" sz="2800" dirty="0" smtClean="0"/>
              <a:t>กัน ยิ่ง</a:t>
            </a:r>
            <a:r>
              <a:rPr lang="th-TH" sz="2800" dirty="0"/>
              <a:t>มีกำลังส่องสว่างสูง ภาพที่ได้ก็จะชัดเจนมากขึ้น </a:t>
            </a:r>
            <a:endParaRPr lang="th-TH" sz="2800" dirty="0" smtClean="0"/>
          </a:p>
          <a:p>
            <a:pPr lvl="1"/>
            <a:endParaRPr lang="th-TH" sz="2800" dirty="0"/>
          </a:p>
          <a:p>
            <a:pPr lvl="1"/>
            <a:endParaRPr lang="th-TH" sz="2800" dirty="0" smtClean="0"/>
          </a:p>
          <a:p>
            <a:pPr lvl="1"/>
            <a:r>
              <a:rPr lang="th-TH" sz="2800" b="1" dirty="0" smtClean="0"/>
              <a:t>3</a:t>
            </a:r>
            <a:r>
              <a:rPr lang="en-US" sz="2800" b="1" dirty="0" smtClean="0"/>
              <a:t>) </a:t>
            </a:r>
            <a:r>
              <a:rPr lang="th-TH" sz="2800" b="1" dirty="0" smtClean="0"/>
              <a:t>อุปกรณ์</a:t>
            </a:r>
            <a:r>
              <a:rPr lang="th-TH" sz="2800" b="1" dirty="0"/>
              <a:t>เสียง (</a:t>
            </a:r>
            <a:r>
              <a:rPr lang="en-US" sz="2800" b="1" dirty="0"/>
              <a:t>Audio Output) </a:t>
            </a:r>
          </a:p>
          <a:p>
            <a:pPr lvl="1"/>
            <a:r>
              <a:rPr lang="th-TH" sz="2800" dirty="0"/>
              <a:t>คอมพิวเตอร์รุ่นใหม่ ๆ มักจะมีหน่วยแสดงเสียง ซึ่งประกอบขึ้นจาก ลำโพง (</a:t>
            </a:r>
            <a:r>
              <a:rPr lang="en-US" sz="2800" dirty="0"/>
              <a:t>Speaker) </a:t>
            </a:r>
            <a:r>
              <a:rPr lang="th-TH" sz="2800" dirty="0"/>
              <a:t>และ การ์ดเสียง (</a:t>
            </a:r>
            <a:r>
              <a:rPr lang="en-US" sz="2800" dirty="0"/>
              <a:t>Sound card) </a:t>
            </a:r>
            <a:r>
              <a:rPr lang="th-TH" sz="2800" dirty="0" smtClean="0"/>
              <a:t>เพื่อให้</a:t>
            </a:r>
            <a:r>
              <a:rPr lang="th-TH" sz="2800" dirty="0"/>
              <a:t>เครื่องคอมพิวเตอร์</a:t>
            </a:r>
            <a:r>
              <a:rPr lang="th-TH" sz="2800" dirty="0" smtClean="0"/>
              <a:t>รายงานผลในรูปแบบเสียง</a:t>
            </a:r>
            <a:endParaRPr lang="th-TH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69160"/>
            <a:ext cx="2337940" cy="134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30" y="2248696"/>
            <a:ext cx="1928243" cy="142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828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อุปกรณ์แสดงผลถาวร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h-TH" sz="2800" dirty="0" smtClean="0"/>
              <a:t>อุปกรณ์ที่ให้ผลลัพธ์ที่สามารถเก็บไว้ในรูปแบบสิ่งที่จับต้องได้ เช่น กระดาษ หรือ รูปร่าง อุปกรณ์ที่นิขมใช้ในปัจจุบันได้แก่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th-TH" sz="2800" b="1" dirty="0"/>
              <a:t>1</a:t>
            </a:r>
            <a:r>
              <a:rPr lang="th-TH" sz="2800" b="1" dirty="0" smtClean="0"/>
              <a:t>) เครื่องพิมพ์ </a:t>
            </a:r>
            <a:r>
              <a:rPr lang="th-TH" sz="2800" b="1" dirty="0"/>
              <a:t>(</a:t>
            </a:r>
            <a:r>
              <a:rPr lang="en-US" sz="2800" b="1" dirty="0"/>
              <a:t>Printer</a:t>
            </a:r>
            <a:r>
              <a:rPr lang="en-US" sz="2800" b="1" dirty="0" smtClean="0"/>
              <a:t>)</a:t>
            </a:r>
            <a:r>
              <a:rPr lang="th-TH" sz="2800" b="1" dirty="0"/>
              <a:t> </a:t>
            </a:r>
            <a:r>
              <a:rPr lang="th-TH" sz="2800" dirty="0"/>
              <a:t>เป็นอุปกรณ์ที่เชื่อมต่อเข้ากับคอมพิวเตอร์เพื่อทำหน้าที่ในการแปลงผลลัพธ์ที่ได้จากการประมวลผลของเครื่องคอมพิวเตอร์ให้อยู่ในรูปของอักขระหรือรูปภาพที่จะไปปรากฏอยู่บน</a:t>
            </a:r>
            <a:r>
              <a:rPr lang="th-TH" sz="2800" dirty="0" smtClean="0"/>
              <a:t>กระดาษ มีหลากหลายประเภทในปัจจุบัน เช่น</a:t>
            </a:r>
          </a:p>
          <a:p>
            <a:pPr marL="822960" lvl="3">
              <a:spcBef>
                <a:spcPts val="600"/>
              </a:spcBef>
              <a:buClr>
                <a:schemeClr val="accent1"/>
              </a:buClr>
            </a:pPr>
            <a:r>
              <a:rPr lang="th-TH" sz="2800" dirty="0"/>
              <a:t>เครื่องพิมพ์กระทบ </a:t>
            </a:r>
            <a:r>
              <a:rPr lang="en-US" sz="2800" dirty="0"/>
              <a:t>(Impact Printer</a:t>
            </a:r>
            <a:r>
              <a:rPr lang="en-US" sz="2800" dirty="0" smtClean="0"/>
              <a:t>) </a:t>
            </a:r>
            <a:r>
              <a:rPr lang="th-TH" sz="2800" dirty="0" smtClean="0"/>
              <a:t>ใช้หลักการเดียวกับ เครื่องพิมพ์ดีด</a:t>
            </a:r>
            <a:endParaRPr lang="en-US" sz="2800" dirty="0" smtClean="0"/>
          </a:p>
          <a:p>
            <a:pPr marL="822960" lvl="3">
              <a:spcBef>
                <a:spcPts val="600"/>
              </a:spcBef>
              <a:buClr>
                <a:schemeClr val="accent1"/>
              </a:buClr>
            </a:pPr>
            <a:r>
              <a:rPr lang="th-TH" sz="2800" dirty="0"/>
              <a:t>เครื่องพิมพ์แบบพ่นหมึก </a:t>
            </a:r>
            <a:r>
              <a:rPr lang="en-US" sz="2800" dirty="0"/>
              <a:t>(Ink Jet Printer</a:t>
            </a:r>
            <a:r>
              <a:rPr lang="en-US" sz="2800" dirty="0" smtClean="0"/>
              <a:t>) </a:t>
            </a:r>
            <a:r>
              <a:rPr lang="th-TH" sz="2800" dirty="0"/>
              <a:t>ใช้</a:t>
            </a:r>
            <a:r>
              <a:rPr lang="th-TH" sz="2800" dirty="0" smtClean="0"/>
              <a:t>หลักการ พ่น</a:t>
            </a:r>
            <a:r>
              <a:rPr lang="th-TH" sz="2800" dirty="0"/>
              <a:t>หมึกลงในตำแหน่งที่ต้องการ โดยการควบคุมด้วยไฟฟ้า</a:t>
            </a:r>
            <a:r>
              <a:rPr lang="th-TH" sz="2800" dirty="0" err="1"/>
              <a:t>สถิตย์</a:t>
            </a:r>
            <a:r>
              <a:rPr lang="th-TH" sz="2800" dirty="0"/>
              <a:t>จากคอมพิวเตอร์</a:t>
            </a:r>
            <a:endParaRPr lang="en-US" sz="2800" dirty="0"/>
          </a:p>
          <a:p>
            <a:pPr marL="822960" lvl="3">
              <a:spcBef>
                <a:spcPts val="600"/>
              </a:spcBef>
              <a:buClr>
                <a:schemeClr val="accent1"/>
              </a:buClr>
            </a:pPr>
            <a:r>
              <a:rPr lang="th-TH" sz="2800" dirty="0"/>
              <a:t>เครื่องพิมพ์เลเซอร์ </a:t>
            </a:r>
            <a:r>
              <a:rPr lang="en-US" sz="2800" dirty="0"/>
              <a:t>(Laser Printer</a:t>
            </a:r>
            <a:r>
              <a:rPr lang="en-US" sz="2800" dirty="0" smtClean="0"/>
              <a:t>) </a:t>
            </a:r>
            <a:r>
              <a:rPr lang="th-TH" sz="2800" dirty="0"/>
              <a:t>ใช้หลักการเดียวกับ </a:t>
            </a:r>
            <a:r>
              <a:rPr lang="th-TH" sz="2800" dirty="0" smtClean="0"/>
              <a:t>เครื่องถ่ายเอกสาร</a:t>
            </a:r>
            <a:endParaRPr lang="en-US" sz="2800" dirty="0"/>
          </a:p>
          <a:p>
            <a:pPr marL="822960" lvl="3">
              <a:spcBef>
                <a:spcPts val="600"/>
              </a:spcBef>
              <a:buClr>
                <a:schemeClr val="accent1"/>
              </a:buClr>
            </a:pPr>
            <a:r>
              <a:rPr lang="th-TH" sz="2800" dirty="0"/>
              <a:t>เครื่องพิมพ์</a:t>
            </a:r>
            <a:r>
              <a:rPr lang="th-TH" sz="2800" dirty="0" err="1"/>
              <a:t>เทอร์มอล</a:t>
            </a:r>
            <a:r>
              <a:rPr lang="th-TH" sz="2800" dirty="0"/>
              <a:t> </a:t>
            </a:r>
            <a:r>
              <a:rPr lang="en-US" sz="2800" dirty="0"/>
              <a:t>(Thermal Printer</a:t>
            </a:r>
            <a:r>
              <a:rPr lang="en-US" sz="2800" dirty="0" smtClean="0"/>
              <a:t>) </a:t>
            </a:r>
            <a:r>
              <a:rPr lang="th-TH" sz="2800" dirty="0" smtClean="0"/>
              <a:t>ไม่</a:t>
            </a:r>
            <a:r>
              <a:rPr lang="th-TH" sz="2800" dirty="0"/>
              <a:t>ต้องใช้หมึกในการพิมพ์เอกสาร</a:t>
            </a:r>
            <a:endParaRPr lang="en-US" sz="2800" dirty="0"/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endParaRPr lang="en-US" sz="2800" dirty="0"/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15838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องค์ประกอบของระบบคอมพิวเตอร์</a:t>
            </a:r>
          </a:p>
        </p:txBody>
      </p:sp>
      <p:pic>
        <p:nvPicPr>
          <p:cNvPr id="4" name="Picture 3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0808"/>
            <a:ext cx="5178315" cy="39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15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อุปกรณ์แสดงผลถาวร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th-TH" sz="2800" b="1" dirty="0" smtClean="0"/>
              <a:t>2</a:t>
            </a:r>
            <a:r>
              <a:rPr lang="en-US" sz="2800" b="1" dirty="0" smtClean="0"/>
              <a:t>) </a:t>
            </a:r>
            <a:r>
              <a:rPr lang="th-TH" sz="2800" b="1" dirty="0" smtClean="0"/>
              <a:t>พล็อต</a:t>
            </a:r>
            <a:r>
              <a:rPr lang="th-TH" sz="2800" b="1" dirty="0" err="1" smtClean="0"/>
              <a:t>เตอร์</a:t>
            </a:r>
            <a:r>
              <a:rPr lang="th-TH" sz="2800" b="1" dirty="0" smtClean="0"/>
              <a:t> </a:t>
            </a:r>
            <a:r>
              <a:rPr lang="en-US" sz="2800" b="1" dirty="0" smtClean="0"/>
              <a:t>(Plotter)</a:t>
            </a:r>
            <a:endParaRPr lang="th-TH" sz="2800" b="1" dirty="0" smtClean="0"/>
          </a:p>
          <a:p>
            <a:pPr lvl="1"/>
            <a:r>
              <a:rPr lang="th-TH" sz="2800" dirty="0" smtClean="0"/>
              <a:t>เป็น</a:t>
            </a:r>
            <a:r>
              <a:rPr lang="th-TH" sz="2800" dirty="0"/>
              <a:t>อุปกรณ์แสดงข้อมูลที่มักจะใช้กับงานออกแบบ </a:t>
            </a:r>
            <a:r>
              <a:rPr lang="th-TH" sz="2800" dirty="0" smtClean="0"/>
              <a:t>โดย</a:t>
            </a:r>
            <a:r>
              <a:rPr lang="th-TH" sz="2800" dirty="0"/>
              <a:t>จะแปลงสัญญาณข้อมูล เป็นเส้นตรง หรือเส้นโค้ง ก่อนพิมพ์ลงบนกระดาษ ทำให้แสดงผลเป็นกราฟแผนที่ แผนภาพต่าง ๆ ได้ โดยตัวพล็อต</a:t>
            </a:r>
            <a:r>
              <a:rPr lang="th-TH" sz="2800" dirty="0" err="1"/>
              <a:t>เตอร์</a:t>
            </a:r>
            <a:r>
              <a:rPr lang="th-TH" sz="2800" dirty="0"/>
              <a:t> </a:t>
            </a:r>
          </a:p>
          <a:p>
            <a:pPr lvl="1"/>
            <a:endParaRPr lang="en-US" sz="2800" b="1" dirty="0" smtClean="0"/>
          </a:p>
          <a:p>
            <a:pPr lvl="1"/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52825"/>
            <a:ext cx="35607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9833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ซอฟต์แวร์ </a:t>
            </a:r>
            <a:r>
              <a:rPr lang="th-TH" sz="3600" b="1" dirty="0"/>
              <a:t>(</a:t>
            </a:r>
            <a:r>
              <a:rPr lang="en-US" sz="3600" b="1" dirty="0"/>
              <a:t>Software)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/>
              <a:t>โปรแกรมที่เขียนขึ้นเพื่อกำหนดให้ฮาร์ดแวร์ของระบบคอมพิวเตอร์ทำงาน</a:t>
            </a:r>
            <a:r>
              <a:rPr lang="th-TH" sz="2800" dirty="0" smtClean="0"/>
              <a:t>ตามที่ต้องการสามารถ</a:t>
            </a:r>
            <a:r>
              <a:rPr lang="th-TH" sz="2800" dirty="0"/>
              <a:t>แบ่งออกเป็น 2 ประเภทใหญ่ ๆ </a:t>
            </a:r>
            <a:r>
              <a:rPr lang="th-TH" sz="2800" dirty="0" smtClean="0"/>
              <a:t>คือ</a:t>
            </a:r>
          </a:p>
          <a:p>
            <a:pPr lvl="1"/>
            <a:r>
              <a:rPr lang="th-TH" sz="2800" dirty="0"/>
              <a:t>ซอฟต์แวร์ระบบ </a:t>
            </a:r>
            <a:r>
              <a:rPr lang="en-US" sz="2800" dirty="0"/>
              <a:t>(System Software)</a:t>
            </a:r>
          </a:p>
          <a:p>
            <a:pPr lvl="1"/>
            <a:r>
              <a:rPr lang="th-TH" sz="2800" dirty="0"/>
              <a:t>ซอฟต์แวร์ประยุกต์ </a:t>
            </a:r>
            <a:r>
              <a:rPr lang="en-US" sz="2800" dirty="0"/>
              <a:t>(Application Software)</a:t>
            </a:r>
          </a:p>
          <a:p>
            <a:endParaRPr lang="th-TH" dirty="0"/>
          </a:p>
        </p:txBody>
      </p:sp>
      <p:pic>
        <p:nvPicPr>
          <p:cNvPr id="4" name="Picture 4" descr="fig1_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r="8270" b="29192"/>
          <a:stretch>
            <a:fillRect/>
          </a:stretch>
        </p:blipFill>
        <p:spPr bwMode="auto">
          <a:xfrm>
            <a:off x="2123728" y="3400926"/>
            <a:ext cx="5497362" cy="254835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061692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ซอฟต์แวร์ (</a:t>
            </a:r>
            <a:r>
              <a:rPr lang="en-US" sz="3600" b="1" dirty="0"/>
              <a:t>Software)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h-TH" sz="2800" b="1" dirty="0"/>
              <a:t>ซอฟต์แวร์ระบบ  (</a:t>
            </a:r>
            <a:r>
              <a:rPr lang="en-US" sz="2800" b="1" dirty="0"/>
              <a:t>System Software) </a:t>
            </a:r>
            <a:r>
              <a:rPr lang="th-TH" sz="2800" dirty="0"/>
              <a:t>เป็นซอฟต์แวร์ที่ทำหน้าที่ควบคุมการทำงานของอุปกรณ์ต่าง ๆ ในระบบคอมพิวเตอร์ โดยเป็นตัวกลางที่ช่วยให้ผู้ใช้เครื่องคอมพิวเตอร์สามารถติดต่อสั่งงานคอมพิวเตอร์</a:t>
            </a:r>
            <a:r>
              <a:rPr lang="th-TH" sz="2800" dirty="0" smtClean="0"/>
              <a:t>ได้ ซอฟต์แวร์</a:t>
            </a:r>
            <a:r>
              <a:rPr lang="th-TH" sz="2800" dirty="0"/>
              <a:t>ระบบสามารถแบ่งออกเป็น 3 ประเภท คือ</a:t>
            </a:r>
          </a:p>
          <a:p>
            <a:pPr lvl="1"/>
            <a:r>
              <a:rPr lang="th-TH" sz="2800" b="1" dirty="0"/>
              <a:t>โปรแกรม</a:t>
            </a:r>
            <a:r>
              <a:rPr lang="th-TH" sz="2800" b="1" dirty="0" smtClean="0"/>
              <a:t>ระบบปฏิบัติการ  </a:t>
            </a:r>
            <a:r>
              <a:rPr lang="th-TH" sz="2800" dirty="0"/>
              <a:t>เป็นโปรแกรมที่ทำหน้าที่ควบคุมการทำงานของเครื่องคอมพิวเตอร์และ อุปกรณ์ที่ต่อพ่วงกับเครื่องคอมพิวเตอร์ </a:t>
            </a:r>
            <a:endParaRPr lang="th-TH" sz="2800" dirty="0" smtClean="0"/>
          </a:p>
          <a:p>
            <a:pPr lvl="1"/>
            <a:r>
              <a:rPr lang="th-TH" sz="2800" b="1" dirty="0" smtClean="0"/>
              <a:t>โปรแกรมแปลภาษา </a:t>
            </a:r>
            <a:r>
              <a:rPr lang="th-TH" sz="2800" dirty="0" smtClean="0"/>
              <a:t>ใช้ใน</a:t>
            </a:r>
            <a:r>
              <a:rPr lang="th-TH" sz="2800" dirty="0"/>
              <a:t>การแปลภาษาคอมพิวเตอร์</a:t>
            </a:r>
            <a:r>
              <a:rPr lang="th-TH" sz="2800" dirty="0" smtClean="0"/>
              <a:t>ภาษาต่าง </a:t>
            </a:r>
            <a:r>
              <a:rPr lang="th-TH" sz="2800" dirty="0"/>
              <a:t>ๆ ไปเป็นภาษาเครื่อง </a:t>
            </a:r>
            <a:r>
              <a:rPr lang="th-TH" sz="2800" dirty="0" smtClean="0"/>
              <a:t>ประกอบด้วย </a:t>
            </a:r>
            <a:r>
              <a:rPr lang="th-TH" sz="2800" dirty="0"/>
              <a:t>แอ</a:t>
            </a:r>
            <a:r>
              <a:rPr lang="th-TH" sz="2800" dirty="0" err="1"/>
              <a:t>สเซม</a:t>
            </a:r>
            <a:r>
              <a:rPr lang="th-TH" sz="2800" dirty="0"/>
              <a:t>เบลอ (</a:t>
            </a:r>
            <a:r>
              <a:rPr lang="en-US" sz="2800" dirty="0"/>
              <a:t>Assembler) </a:t>
            </a:r>
            <a:r>
              <a:rPr lang="th-TH" sz="2800" dirty="0" err="1"/>
              <a:t>อินเตอร์พ</a:t>
            </a:r>
            <a:r>
              <a:rPr lang="th-TH" sz="2800" dirty="0"/>
              <a:t>รี</a:t>
            </a:r>
            <a:r>
              <a:rPr lang="th-TH" sz="2800" dirty="0" err="1"/>
              <a:t>เตอร์</a:t>
            </a:r>
            <a:r>
              <a:rPr lang="th-TH" sz="2800" dirty="0"/>
              <a:t> (</a:t>
            </a:r>
            <a:r>
              <a:rPr lang="en-US" sz="2800" dirty="0"/>
              <a:t>Interpreter) </a:t>
            </a:r>
            <a:r>
              <a:rPr lang="th-TH" sz="2800" dirty="0"/>
              <a:t>คอมไพเลอร์ (</a:t>
            </a:r>
            <a:r>
              <a:rPr lang="en-US" sz="2800" dirty="0"/>
              <a:t>Compiler) </a:t>
            </a:r>
          </a:p>
          <a:p>
            <a:pPr lvl="1"/>
            <a:r>
              <a:rPr lang="th-TH" sz="2800" b="1" dirty="0"/>
              <a:t>โปรแกรม</a:t>
            </a:r>
            <a:r>
              <a:rPr lang="th-TH" sz="2800" b="1" dirty="0" smtClean="0"/>
              <a:t>อรรถประโยชน์ </a:t>
            </a:r>
            <a:r>
              <a:rPr lang="th-TH" sz="2800" dirty="0"/>
              <a:t>เป็น</a:t>
            </a:r>
            <a:r>
              <a:rPr lang="th-TH" sz="2800" dirty="0" smtClean="0"/>
              <a:t>โปรแกรมที่อำนวย</a:t>
            </a:r>
            <a:r>
              <a:rPr lang="th-TH" sz="2800" dirty="0"/>
              <a:t>ความสะดวกให้ผู้ใช้เครื่อง</a:t>
            </a:r>
            <a:r>
              <a:rPr lang="th-TH" sz="2800" dirty="0" smtClean="0"/>
              <a:t>คอมพิวเตอร์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41028489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ซอฟต์แวร์ (</a:t>
            </a:r>
            <a:r>
              <a:rPr lang="en-US" sz="3600" b="1" dirty="0"/>
              <a:t>Software)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3000" b="1" dirty="0" smtClean="0"/>
              <a:t>ซอฟต์แวร์</a:t>
            </a:r>
            <a:r>
              <a:rPr lang="th-TH" sz="3000" b="1" dirty="0"/>
              <a:t>ประยุกต์ (</a:t>
            </a:r>
            <a:r>
              <a:rPr lang="en-US" sz="3000" b="1" dirty="0"/>
              <a:t>Application Program</a:t>
            </a:r>
            <a:r>
              <a:rPr lang="en-US" sz="3000" b="1" dirty="0" smtClean="0"/>
              <a:t>) </a:t>
            </a:r>
            <a:r>
              <a:rPr lang="th-TH" sz="3000" dirty="0" smtClean="0"/>
              <a:t>ถูกออกแบบเพื่อตอบสนองการทำงานประเภทต่าง ๆ โดยสามารถแบ่งได้เป็น 2 ประเภท คือ</a:t>
            </a:r>
          </a:p>
          <a:p>
            <a:pPr lvl="1"/>
            <a:r>
              <a:rPr lang="th-TH" sz="3000" b="1" dirty="0" smtClean="0"/>
              <a:t>ซอฟต์แวร์</a:t>
            </a:r>
            <a:r>
              <a:rPr lang="th-TH" sz="3000" b="1" dirty="0"/>
              <a:t>สำหรับงานเฉพาะด้าน (</a:t>
            </a:r>
            <a:r>
              <a:rPr lang="en-US" sz="3000" b="1" dirty="0"/>
              <a:t>Special Purpose Software</a:t>
            </a:r>
            <a:r>
              <a:rPr lang="en-US" sz="3000" b="1" dirty="0" smtClean="0"/>
              <a:t>)</a:t>
            </a:r>
            <a:r>
              <a:rPr lang="th-TH" sz="3000" dirty="0"/>
              <a:t> มีความเหมาะสมกับงานเฉพาะด้าน เพื่อให้เหมาะสมกับองค์กรต่าง ๆ </a:t>
            </a:r>
            <a:endParaRPr lang="th-TH" sz="3000" dirty="0" smtClean="0"/>
          </a:p>
          <a:p>
            <a:pPr lvl="1"/>
            <a:r>
              <a:rPr lang="th-TH" sz="3000" b="1" dirty="0" smtClean="0"/>
              <a:t>ซอฟต์แวร์</a:t>
            </a:r>
            <a:r>
              <a:rPr lang="th-TH" sz="3000" b="1" dirty="0"/>
              <a:t>สำหรับงานทั่วไป (</a:t>
            </a:r>
            <a:r>
              <a:rPr lang="en-US" sz="3000" b="1" dirty="0"/>
              <a:t>General Purpose Software</a:t>
            </a:r>
            <a:r>
              <a:rPr lang="en-US" sz="3000" b="1" dirty="0" smtClean="0"/>
              <a:t>)</a:t>
            </a:r>
            <a:r>
              <a:rPr lang="th-TH" sz="3000" b="1" dirty="0"/>
              <a:t> </a:t>
            </a:r>
            <a:r>
              <a:rPr lang="th-TH" sz="3000" b="1" dirty="0" smtClean="0"/>
              <a:t> </a:t>
            </a:r>
            <a:r>
              <a:rPr lang="th-TH" sz="3000" dirty="0" smtClean="0"/>
              <a:t>เป็น</a:t>
            </a:r>
            <a:r>
              <a:rPr lang="th-TH" sz="3000" dirty="0"/>
              <a:t>ซอฟต์แวร์ที่ออกแบบมาสำหรับงานทั่ว ๆ ไป สามารถนำมาประยุกต์ใช้กับงาน</a:t>
            </a:r>
            <a:r>
              <a:rPr lang="th-TH" sz="3000" dirty="0" smtClean="0"/>
              <a:t>ส่วนตัว</a:t>
            </a:r>
            <a:endParaRPr lang="th-TH" sz="2500" dirty="0"/>
          </a:p>
        </p:txBody>
      </p:sp>
    </p:spTree>
    <p:extLst>
      <p:ext uri="{BB962C8B-B14F-4D97-AF65-F5344CB8AC3E}">
        <p14:creationId xmlns:p14="http://schemas.microsoft.com/office/powerpoint/2010/main" val="8303429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ซอฟต์แวร์ (</a:t>
            </a:r>
            <a:r>
              <a:rPr lang="en-US" sz="3600" b="1" dirty="0"/>
              <a:t>Software)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b="1" dirty="0"/>
              <a:t>ซอฟต์แวร์สำหรับงานทั่วไป (</a:t>
            </a:r>
            <a:r>
              <a:rPr lang="en-US" sz="2800" b="1" dirty="0"/>
              <a:t>General Purpose Software</a:t>
            </a:r>
            <a:r>
              <a:rPr lang="en-US" sz="2800" b="1" dirty="0" smtClean="0"/>
              <a:t>)</a:t>
            </a:r>
            <a:r>
              <a:rPr lang="th-TH" sz="2800" b="1" dirty="0" smtClean="0"/>
              <a:t> ได้แก่</a:t>
            </a:r>
            <a:endParaRPr lang="th-TH" sz="2800" dirty="0" smtClean="0"/>
          </a:p>
          <a:p>
            <a:pPr lvl="1"/>
            <a:r>
              <a:rPr lang="th-TH" sz="2800" dirty="0" smtClean="0"/>
              <a:t>ซอฟต์แวร์</a:t>
            </a:r>
            <a:r>
              <a:rPr lang="th-TH" sz="2800" dirty="0"/>
              <a:t>ตารางวิเคราะห์แบบอิเล็กทรอนิกส์ (</a:t>
            </a:r>
            <a:r>
              <a:rPr lang="en-US" sz="2800" dirty="0"/>
              <a:t>Electronic Spreadsheet) </a:t>
            </a:r>
          </a:p>
          <a:p>
            <a:pPr lvl="1"/>
            <a:r>
              <a:rPr lang="th-TH" sz="2800" dirty="0"/>
              <a:t>ซอฟต์แวร์ประมวลผลคำ (</a:t>
            </a:r>
            <a:r>
              <a:rPr lang="en-US" sz="2800" dirty="0"/>
              <a:t>Word processing) </a:t>
            </a:r>
          </a:p>
          <a:p>
            <a:pPr lvl="1"/>
            <a:r>
              <a:rPr lang="th-TH" sz="2800" dirty="0"/>
              <a:t>ซอฟต์แวร์การพิมพ์แบบตั้งโต๊ะ (</a:t>
            </a:r>
            <a:r>
              <a:rPr lang="en-US" sz="2800" dirty="0"/>
              <a:t>Desktop Publishing) </a:t>
            </a:r>
          </a:p>
          <a:p>
            <a:pPr lvl="1"/>
            <a:r>
              <a:rPr lang="th-TH" sz="2800" dirty="0"/>
              <a:t>ซอฟต์แวร์นำเสนอ (</a:t>
            </a:r>
            <a:r>
              <a:rPr lang="en-US" sz="2800" dirty="0"/>
              <a:t>Presentation Software) </a:t>
            </a:r>
          </a:p>
          <a:p>
            <a:pPr lvl="1"/>
            <a:r>
              <a:rPr lang="th-TH" sz="2800" dirty="0"/>
              <a:t>ซอฟต์แวร์กราฟิก (</a:t>
            </a:r>
            <a:r>
              <a:rPr lang="en-US" sz="2800" dirty="0"/>
              <a:t>Graphic Software) </a:t>
            </a:r>
          </a:p>
          <a:p>
            <a:pPr lvl="1"/>
            <a:r>
              <a:rPr lang="th-TH" sz="2800" dirty="0"/>
              <a:t>ซอฟต์แวร์ฐานข้อมูล (</a:t>
            </a:r>
            <a:r>
              <a:rPr lang="en-US" sz="2800" dirty="0"/>
              <a:t>Database) </a:t>
            </a:r>
          </a:p>
          <a:p>
            <a:pPr lvl="1"/>
            <a:r>
              <a:rPr lang="th-TH" sz="2800" dirty="0"/>
              <a:t>ซอฟต์แวร์สื่อสารโทรคมนาคม (</a:t>
            </a:r>
            <a:r>
              <a:rPr lang="en-US" sz="2800" dirty="0"/>
              <a:t>Telecommunication Software) </a:t>
            </a:r>
          </a:p>
          <a:p>
            <a:pPr lvl="1"/>
            <a:r>
              <a:rPr lang="th-TH" sz="2800" dirty="0"/>
              <a:t>ซอฟต์แวร์ค้นหาข้อมูล (</a:t>
            </a:r>
            <a:r>
              <a:rPr lang="en-US" sz="2800" dirty="0"/>
              <a:t>Resource Discovery Software)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41924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บุคลากร</a:t>
            </a:r>
            <a:r>
              <a:rPr lang="th-TH" sz="3600" b="1" dirty="0" smtClean="0"/>
              <a:t>คอมพิวเตอร์</a:t>
            </a:r>
            <a:r>
              <a:rPr lang="en-US" sz="3600" b="1" dirty="0" smtClean="0"/>
              <a:t>(</a:t>
            </a:r>
            <a:r>
              <a:rPr lang="en-US" sz="3600" b="1" dirty="0" err="1" smtClean="0"/>
              <a:t>Peopleware</a:t>
            </a:r>
            <a:r>
              <a:rPr lang="en-US" sz="3600" b="1" dirty="0" smtClean="0"/>
              <a:t>)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จากลักษณะ</a:t>
            </a:r>
            <a:r>
              <a:rPr lang="th-TH" dirty="0"/>
              <a:t>งานของบุคลากรค้าน</a:t>
            </a:r>
            <a:r>
              <a:rPr lang="th-TH" dirty="0" smtClean="0"/>
              <a:t>คอมพิวเตอร์ ทำให้สามารถแบ่ง</a:t>
            </a:r>
            <a:r>
              <a:rPr lang="th-TH" dirty="0"/>
              <a:t>อาชีพของบุคลากรในวงการคอมพิวเตอร์ได้เป็นสามกลุ่มคือ </a:t>
            </a:r>
            <a:endParaRPr lang="th-TH" dirty="0" smtClean="0"/>
          </a:p>
          <a:p>
            <a:r>
              <a:rPr lang="th-TH" b="1" dirty="0" smtClean="0"/>
              <a:t>กลุ่ม</a:t>
            </a:r>
            <a:r>
              <a:rPr lang="th-TH" b="1" dirty="0"/>
              <a:t>ผู้ผลิตฮาร์ดแวร์ </a:t>
            </a:r>
            <a:r>
              <a:rPr lang="th-TH" dirty="0" smtClean="0"/>
              <a:t>วิศวกร </a:t>
            </a:r>
            <a:r>
              <a:rPr lang="th-TH" dirty="0"/>
              <a:t>ช่างเทคนิค</a:t>
            </a:r>
            <a:endParaRPr lang="th-TH" dirty="0" smtClean="0"/>
          </a:p>
          <a:p>
            <a:r>
              <a:rPr lang="th-TH" b="1" dirty="0" smtClean="0"/>
              <a:t>กลุ่ม</a:t>
            </a:r>
            <a:r>
              <a:rPr lang="th-TH" b="1" dirty="0"/>
              <a:t>ผู้ผลิต</a:t>
            </a:r>
            <a:r>
              <a:rPr lang="th-TH" b="1" dirty="0" smtClean="0"/>
              <a:t>ซอฟต์แวร์ </a:t>
            </a:r>
            <a:r>
              <a:rPr lang="th-TH" dirty="0"/>
              <a:t>นักวิเคราะห์</a:t>
            </a:r>
            <a:r>
              <a:rPr lang="th-TH" dirty="0" smtClean="0"/>
              <a:t>ระบบ นักเขียน</a:t>
            </a:r>
            <a:r>
              <a:rPr lang="th-TH" dirty="0"/>
              <a:t>โปรแกรม นักโปรแกรม</a:t>
            </a:r>
            <a:r>
              <a:rPr lang="th-TH" dirty="0" smtClean="0"/>
              <a:t>ระบบ </a:t>
            </a:r>
            <a:r>
              <a:rPr lang="th-TH" dirty="0"/>
              <a:t>ผู้</a:t>
            </a:r>
            <a:r>
              <a:rPr lang="th-TH" dirty="0" smtClean="0"/>
              <a:t>จำหน่าย </a:t>
            </a:r>
            <a:r>
              <a:rPr lang="th-TH" dirty="0"/>
              <a:t>ผู้ให้การฝึกอบรม </a:t>
            </a:r>
            <a:endParaRPr lang="th-TH" dirty="0" smtClean="0"/>
          </a:p>
          <a:p>
            <a:r>
              <a:rPr lang="th-TH" b="1" dirty="0" smtClean="0"/>
              <a:t>กลุ่ม</a:t>
            </a:r>
            <a:r>
              <a:rPr lang="th-TH" b="1" dirty="0"/>
              <a:t>ผู้ให้การ</a:t>
            </a:r>
            <a:r>
              <a:rPr lang="th-TH" b="1" dirty="0" smtClean="0"/>
              <a:t>สนับสนุนและบริการ </a:t>
            </a:r>
            <a:r>
              <a:rPr lang="th-TH" dirty="0" smtClean="0"/>
              <a:t>พนักงาน  ฝ่ายบุคคล ที่ปรึกษา พนักงานซ่อม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57206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sz="36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บทสรุป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ระบบ</a:t>
            </a:r>
            <a:r>
              <a:rPr lang="th-TH" sz="2800" dirty="0"/>
              <a:t>คอมพิวเตอร์มีองค์ประกอบหลักอยู่ 3 อย่างที่มีความสำคัญเท่าเทียมกันและต้องทำงาน ประสานกัน จึงจะทำให้ระบบคอมพิวเตอร์สามารถทำงานได้ ซึ่งพอสรุปถึงองค์ประกอบของระบบคอมพิวเตอร์ที่สำคัญได้ดังนี้</a:t>
            </a:r>
            <a:endParaRPr lang="en-US" sz="2800" dirty="0"/>
          </a:p>
          <a:p>
            <a:r>
              <a:rPr lang="th-TH" sz="2800" dirty="0"/>
              <a:t>1. องค์ประกอบทางด้านฮาร์ดแวร์ เป็นองค์ประกอบของตัวเครื่อง ที่สามารจับต้องได้ เช่น จอภาพ เครื่องพิมพ์ เทป แป้นพิมพ์ ดิสค์ หรือแม้แต่วงจรไฟฟ้าในตัวเครื่อง เป็นต้น</a:t>
            </a:r>
            <a:endParaRPr lang="en-US" sz="2800" dirty="0"/>
          </a:p>
          <a:p>
            <a:r>
              <a:rPr lang="th-TH" sz="2800" dirty="0"/>
              <a:t>2. องค์ประกอบทางด้านซอฟต์แวร์ เป็นกลุ่มของคำสั่งซึ่งเรียกว่า โปรแกรมที่ถ่ายทอดแนวความคิด ของผู้เขียนโปรแกรม เพื่อ</a:t>
            </a:r>
            <a:r>
              <a:rPr lang="th-TH" sz="2800" dirty="0" err="1"/>
              <a:t>สั่งง</a:t>
            </a:r>
            <a:r>
              <a:rPr lang="th-TH" sz="2800" dirty="0"/>
              <a:t>งานให้คอมพิวเตอร์ทำงาน</a:t>
            </a:r>
            <a:endParaRPr lang="en-US" sz="2800" dirty="0"/>
          </a:p>
          <a:p>
            <a:r>
              <a:rPr lang="th-TH" sz="2800" dirty="0"/>
              <a:t>3. องค์ประกอบทางด้านบุคลากร เป็นบุคคลที่เกี่ยวข้องกับการพัฒนาระบบคอมพิวเตอร์และการใช้ งานระบบคอมพิวเตอร์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479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ฮาร์ดแวร์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2800" dirty="0"/>
              <a:t>ฮาร์ดแวร์ (</a:t>
            </a:r>
            <a:r>
              <a:rPr lang="en-US" sz="2800" dirty="0"/>
              <a:t>Hardware) </a:t>
            </a:r>
            <a:r>
              <a:rPr lang="th-TH" sz="2800" dirty="0"/>
              <a:t>หมายถึง </a:t>
            </a:r>
            <a:r>
              <a:rPr lang="th-TH" sz="2800" b="1" u="sng" dirty="0"/>
              <a:t>ส่วนประกอบของตัวเครื่องที่เราสามารถจับต้องได้ </a:t>
            </a:r>
            <a:r>
              <a:rPr lang="th-TH" sz="2800" dirty="0"/>
              <a:t>เครื่อง</a:t>
            </a:r>
            <a:r>
              <a:rPr lang="th-TH" sz="2800" dirty="0" smtClean="0"/>
              <a:t>คอมพิวเตอร์เป็น</a:t>
            </a:r>
            <a:r>
              <a:rPr lang="th-TH" sz="2800" dirty="0"/>
              <a:t>อุปกรณ์ที่ประกอบขึ้นจากการทำงานประสานกันของแผงวงจร อุปกรณ์และชิ้นส่วนอิเล็กทรอนิกส์ต่างๆ </a:t>
            </a:r>
            <a:r>
              <a:rPr lang="th-TH" sz="2800" dirty="0" smtClean="0"/>
              <a:t>ซึ่งสามารถ</a:t>
            </a:r>
            <a:r>
              <a:rPr lang="th-TH" sz="2800" dirty="0"/>
              <a:t>แบ่งออกเป็น 4 หน่วย </a:t>
            </a:r>
            <a:r>
              <a:rPr lang="th-TH" sz="2800" dirty="0" smtClean="0"/>
              <a:t>คือ</a:t>
            </a:r>
          </a:p>
          <a:p>
            <a:pPr lvl="1"/>
            <a:r>
              <a:rPr lang="th-TH" sz="2800" dirty="0" smtClean="0"/>
              <a:t>หน่วย</a:t>
            </a:r>
            <a:r>
              <a:rPr lang="th-TH" sz="2800" dirty="0"/>
              <a:t>รับ</a:t>
            </a:r>
            <a:r>
              <a:rPr lang="th-TH" sz="2800" dirty="0" smtClean="0"/>
              <a:t>ข้อมูล </a:t>
            </a:r>
            <a:r>
              <a:rPr lang="th-TH" sz="2800" dirty="0"/>
              <a:t>(</a:t>
            </a:r>
            <a:r>
              <a:rPr lang="en-US" sz="2800" dirty="0"/>
              <a:t>Input Unit)</a:t>
            </a:r>
          </a:p>
          <a:p>
            <a:pPr lvl="1"/>
            <a:r>
              <a:rPr lang="th-TH" sz="2800" dirty="0" smtClean="0"/>
              <a:t>หน่วย</a:t>
            </a:r>
            <a:r>
              <a:rPr lang="th-TH" sz="2800" dirty="0"/>
              <a:t>ประมวลผลกลาง (</a:t>
            </a:r>
            <a:r>
              <a:rPr lang="en-US" sz="2800" dirty="0"/>
              <a:t>Central Processing Unit)</a:t>
            </a:r>
          </a:p>
          <a:p>
            <a:pPr lvl="1"/>
            <a:r>
              <a:rPr lang="th-TH" sz="2800" dirty="0" smtClean="0"/>
              <a:t>หน่วยความจำ </a:t>
            </a:r>
            <a:r>
              <a:rPr lang="th-TH" sz="2800" dirty="0"/>
              <a:t>(</a:t>
            </a:r>
            <a:r>
              <a:rPr lang="en-US" sz="2800" dirty="0"/>
              <a:t>Memory Unit)</a:t>
            </a:r>
          </a:p>
          <a:p>
            <a:pPr lvl="1"/>
            <a:r>
              <a:rPr lang="th-TH" sz="2800" dirty="0" smtClean="0"/>
              <a:t>หน่วย</a:t>
            </a:r>
            <a:r>
              <a:rPr lang="th-TH" sz="2800" dirty="0"/>
              <a:t>แสดงผล (</a:t>
            </a:r>
            <a:r>
              <a:rPr lang="en-US" sz="2800" dirty="0"/>
              <a:t>Output Unit)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460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หน่วย</a:t>
            </a:r>
            <a:r>
              <a:rPr lang="th-TH" sz="3600" b="1" dirty="0"/>
              <a:t>รับข้อมูล (</a:t>
            </a:r>
            <a:r>
              <a:rPr lang="en-US" sz="3600" b="1" dirty="0"/>
              <a:t>Input Unit)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ทำหน้าที่รับคำสั่งและข้อมูลไปเก็บ</a:t>
            </a:r>
            <a:r>
              <a:rPr lang="th-TH" dirty="0" smtClean="0"/>
              <a:t>ไว้เพื่อ</a:t>
            </a:r>
            <a:r>
              <a:rPr lang="th-TH" dirty="0"/>
              <a:t>คอยการประมวลผล หน่วยรับข้อมูลอาจจะรับข้อมูลหรือคำสั่งได้จากอุปกรณ์หลาย</a:t>
            </a:r>
            <a:r>
              <a:rPr lang="th-TH" dirty="0" smtClean="0"/>
              <a:t>แบบ</a:t>
            </a:r>
            <a:r>
              <a:rPr lang="th-TH" dirty="0"/>
              <a:t>ตามความเหมาะสมของงานแต่</a:t>
            </a:r>
            <a:r>
              <a:rPr lang="th-TH" dirty="0" smtClean="0"/>
              <a:t>ละประเภท </a:t>
            </a:r>
          </a:p>
          <a:p>
            <a:r>
              <a:rPr lang="th-TH" b="1" dirty="0" smtClean="0"/>
              <a:t>1</a:t>
            </a:r>
            <a:r>
              <a:rPr lang="en-US" b="1" dirty="0" smtClean="0"/>
              <a:t>) </a:t>
            </a:r>
            <a:r>
              <a:rPr lang="th-TH" b="1" dirty="0" smtClean="0"/>
              <a:t>แป้นพิมพ์ </a:t>
            </a:r>
            <a:r>
              <a:rPr lang="th-TH" b="1" dirty="0"/>
              <a:t>(</a:t>
            </a:r>
            <a:r>
              <a:rPr lang="en-US" b="1" dirty="0"/>
              <a:t>Keyboard)</a:t>
            </a:r>
          </a:p>
          <a:p>
            <a:r>
              <a:rPr lang="th-TH" dirty="0"/>
              <a:t>เป็นอุปกรณ์รับข้อมูลพื้นฐานที่ต้องมีในเครื่องคอมพิวเตอร์ทุกเครื่อง จะรับข้อมูลจากการกด แป้น แล้วทำการเปลี่ยนเป็นรหัสสัญญาณทางไฟฟ้าเพื่อส่งเข้าไปในหน่วยประมวลผลของ</a:t>
            </a:r>
            <a:r>
              <a:rPr lang="th-TH" dirty="0" smtClean="0"/>
              <a:t>เครื่อง</a:t>
            </a:r>
            <a:endParaRPr lang="th-TH" dirty="0"/>
          </a:p>
        </p:txBody>
      </p:sp>
      <p:pic>
        <p:nvPicPr>
          <p:cNvPr id="4" name="Picture 3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42" y="3573016"/>
            <a:ext cx="4608512" cy="255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หน่วยรับข้อมูล (</a:t>
            </a:r>
            <a:r>
              <a:rPr lang="en-US" sz="3600" b="1" dirty="0"/>
              <a:t>Input Unit)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 smtClean="0"/>
              <a:t>2</a:t>
            </a:r>
            <a:r>
              <a:rPr lang="en-US" b="1" dirty="0" smtClean="0"/>
              <a:t>) </a:t>
            </a:r>
            <a:r>
              <a:rPr lang="th-TH" b="1" dirty="0" smtClean="0"/>
              <a:t>เมาส์ </a:t>
            </a:r>
            <a:r>
              <a:rPr lang="th-TH" b="1" dirty="0"/>
              <a:t>(</a:t>
            </a:r>
            <a:r>
              <a:rPr lang="en-US" b="1" dirty="0"/>
              <a:t>Mouse</a:t>
            </a:r>
            <a:r>
              <a:rPr lang="en-US" b="1" dirty="0" smtClean="0"/>
              <a:t>)</a:t>
            </a:r>
          </a:p>
          <a:p>
            <a:r>
              <a:rPr lang="th-TH" sz="2800" dirty="0"/>
              <a:t>เมาส์เป็นอุปกรณ์นำเข้าข้อมูลอีกประเภทหนึ่งที่ให้ผู้ใช้ติดต่อกับเครื่องคอมพิวเตอร์แทน แป้นพิมพ์</a:t>
            </a:r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8920"/>
            <a:ext cx="2936275" cy="276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54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หน่วยรับข้อมูล (</a:t>
            </a:r>
            <a:r>
              <a:rPr lang="en-US" sz="3600" b="1" dirty="0"/>
              <a:t>Input Unit)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b="1" dirty="0" smtClean="0"/>
              <a:t>3</a:t>
            </a:r>
            <a:r>
              <a:rPr lang="en-US" sz="2800" b="1" dirty="0" smtClean="0"/>
              <a:t>) </a:t>
            </a:r>
            <a:r>
              <a:rPr lang="th-TH" sz="2800" b="1" dirty="0" err="1" smtClean="0"/>
              <a:t>แทร</a:t>
            </a:r>
            <a:r>
              <a:rPr lang="th-TH" sz="2800" b="1" dirty="0" err="1"/>
              <a:t>คบอล</a:t>
            </a:r>
            <a:r>
              <a:rPr lang="th-TH" sz="2800" b="1" dirty="0"/>
              <a:t> (</a:t>
            </a:r>
            <a:r>
              <a:rPr lang="en-US" sz="2800" b="1" dirty="0"/>
              <a:t>Trackball</a:t>
            </a:r>
            <a:r>
              <a:rPr lang="en-US" sz="2800" b="1" dirty="0" smtClean="0"/>
              <a:t>)</a:t>
            </a:r>
          </a:p>
          <a:p>
            <a:r>
              <a:rPr lang="th-TH" sz="2800" dirty="0" err="1"/>
              <a:t>แทร</a:t>
            </a:r>
            <a:r>
              <a:rPr lang="th-TH" sz="2800" dirty="0" err="1" smtClean="0"/>
              <a:t>คบอล</a:t>
            </a:r>
            <a:r>
              <a:rPr lang="th-TH" sz="2800" dirty="0" smtClean="0"/>
              <a:t>มี</a:t>
            </a:r>
            <a:r>
              <a:rPr lang="th-TH" sz="2800" dirty="0"/>
              <a:t>ลักษณะเหมือนเมาส์หงายท้องขึ้น โดย</a:t>
            </a:r>
            <a:r>
              <a:rPr lang="th-TH" sz="2800" dirty="0" err="1"/>
              <a:t>แทรคบอล</a:t>
            </a:r>
            <a:r>
              <a:rPr lang="th-TH" sz="2800" dirty="0"/>
              <a:t>มี</a:t>
            </a:r>
            <a:r>
              <a:rPr lang="th-TH" sz="2800" dirty="0" smtClean="0"/>
              <a:t>วิธีการทำงานเช่นเดียวกับ</a:t>
            </a:r>
            <a:r>
              <a:rPr lang="th-TH" sz="2800" dirty="0"/>
              <a:t>เมาส์ คือผู้ใช้จะใช้มือผลักลูกกลิ้งของ</a:t>
            </a:r>
            <a:r>
              <a:rPr lang="th-TH" sz="2800" dirty="0" err="1"/>
              <a:t>แทรคบอล</a:t>
            </a:r>
            <a:r>
              <a:rPr lang="th-TH" sz="2800" dirty="0"/>
              <a:t>ไปรอบ ๆ ซึ่งทำได้ง่ายและรวดเร็วกว่าการ ใช้เมาส์เพราะ</a:t>
            </a:r>
            <a:r>
              <a:rPr lang="th-TH" sz="2800" dirty="0" err="1"/>
              <a:t>แทรคบอล</a:t>
            </a:r>
            <a:r>
              <a:rPr lang="th-TH" sz="2800" dirty="0"/>
              <a:t>จะอยู่กับที่ ไม่ต้องการพื้นที่บนโต๊ะสำหรับเลื่อนไปมาเช่นอย่างในกรณีใช้เมาส์</a:t>
            </a:r>
          </a:p>
        </p:txBody>
      </p:sp>
      <p:pic>
        <p:nvPicPr>
          <p:cNvPr id="4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53774"/>
            <a:ext cx="3312368" cy="26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2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หน่วยรับข้อมูล (</a:t>
            </a:r>
            <a:r>
              <a:rPr lang="en-US" sz="3600" b="1" dirty="0"/>
              <a:t>Input Unit)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b="1" dirty="0" smtClean="0"/>
              <a:t>4</a:t>
            </a:r>
            <a:r>
              <a:rPr lang="en-US" sz="2800" b="1" dirty="0" smtClean="0"/>
              <a:t>) </a:t>
            </a:r>
            <a:r>
              <a:rPr lang="th-TH" sz="2800" b="1" dirty="0" smtClean="0"/>
              <a:t>ตัว</a:t>
            </a:r>
            <a:r>
              <a:rPr lang="th-TH" sz="2800" b="1" dirty="0"/>
              <a:t>เลื่อนเมาส์</a:t>
            </a:r>
            <a:r>
              <a:rPr lang="th-TH" sz="2800" b="1" dirty="0" err="1"/>
              <a:t>พอยท์เตอร์</a:t>
            </a:r>
            <a:r>
              <a:rPr lang="th-TH" sz="2800" b="1" dirty="0"/>
              <a:t>แบบสัมผัส </a:t>
            </a:r>
            <a:r>
              <a:rPr lang="th-TH" sz="2800" b="1" dirty="0" smtClean="0"/>
              <a:t>(</a:t>
            </a:r>
            <a:r>
              <a:rPr lang="en-US" sz="2800" b="1" dirty="0"/>
              <a:t>Touching Pad</a:t>
            </a:r>
            <a:r>
              <a:rPr lang="en-US" sz="2800" b="1" dirty="0" smtClean="0"/>
              <a:t>)</a:t>
            </a:r>
          </a:p>
          <a:p>
            <a:r>
              <a:rPr lang="th-TH" sz="2800" dirty="0"/>
              <a:t>นิยมเป็นอย่างมากในเครื่องคอมพิวเตอร์กระเป๋าหิ้ว (</a:t>
            </a:r>
            <a:r>
              <a:rPr lang="en-US" sz="2800" dirty="0"/>
              <a:t>Notebook) </a:t>
            </a:r>
            <a:r>
              <a:rPr lang="th-TH" sz="2800" dirty="0"/>
              <a:t>ซึ่งใช้งานแทนเมาส์</a:t>
            </a:r>
            <a:r>
              <a:rPr lang="th-TH" sz="2800" dirty="0" err="1"/>
              <a:t>และแทร็กบอล</a:t>
            </a:r>
            <a:r>
              <a:rPr lang="th-TH" sz="2800" dirty="0"/>
              <a:t> มีลักษณะเป็นแผ่นสี่เหลี่ยมเล็ก ๆ ด้านล่างมีปุ่มอยู่ 2 ปุ่ม </a:t>
            </a:r>
            <a:r>
              <a:rPr lang="th-TH" sz="2800" dirty="0" smtClean="0"/>
              <a:t>ทำหน้าที่</a:t>
            </a:r>
            <a:r>
              <a:rPr lang="th-TH" sz="2800" dirty="0"/>
              <a:t>เหมือนกับปุ่มซ้ายและขวาของเมาส์ สามารถเลื่อนเมาส์</a:t>
            </a:r>
            <a:r>
              <a:rPr lang="th-TH" sz="2800" dirty="0" err="1"/>
              <a:t>พอยท์เตอร์</a:t>
            </a:r>
            <a:r>
              <a:rPr lang="th-TH" sz="2800" dirty="0"/>
              <a:t>ได้โดยการสัมผัสที่แผ่นสี่เหลี่ยม</a:t>
            </a:r>
          </a:p>
        </p:txBody>
      </p:sp>
      <p:pic>
        <p:nvPicPr>
          <p:cNvPr id="4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25000" r="52344" b="41667"/>
          <a:stretch>
            <a:fillRect/>
          </a:stretch>
        </p:blipFill>
        <p:spPr bwMode="auto">
          <a:xfrm>
            <a:off x="2497362" y="3501008"/>
            <a:ext cx="3888432" cy="2520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1728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ริ่มต้น">
  <a:themeElements>
    <a:clrScheme name="กำหนดเอง 10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00"/>
      </a:hlink>
      <a:folHlink>
        <a:srgbClr val="5EAEFF"/>
      </a:folHlink>
    </a:clrScheme>
    <a:fontScheme name="กำหนดเอง 3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เริ่มต้น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779</TotalTime>
  <Words>3150</Words>
  <Application>Microsoft Office PowerPoint</Application>
  <PresentationFormat>นำเสนอทางหน้าจอ (4:3)</PresentationFormat>
  <Paragraphs>185</Paragraphs>
  <Slides>46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46</vt:i4>
      </vt:variant>
    </vt:vector>
  </HeadingPairs>
  <TitlesOfParts>
    <vt:vector size="47" baseType="lpstr">
      <vt:lpstr>เริ่มต้น</vt:lpstr>
      <vt:lpstr>รายวิชา 0002701 คอมพิวเตอร์และเทคโนโลยีสารสนเทศเพื่อชีวิต บทที่ 2 ระบบคอมพิวเตอร์</vt:lpstr>
      <vt:lpstr>วัตถุประสงค์เชิงพฤติกรรม</vt:lpstr>
      <vt:lpstr>ระบบคอมพิวเตอร์</vt:lpstr>
      <vt:lpstr>องค์ประกอบของระบบคอมพิวเตอร์</vt:lpstr>
      <vt:lpstr>ฮาร์ดแวร์</vt:lpstr>
      <vt:lpstr>หน่วยรับข้อมูล (Input Unit)</vt:lpstr>
      <vt:lpstr>หน่วยรับข้อมูล (Input Unit)</vt:lpstr>
      <vt:lpstr>หน่วยรับข้อมูล (Input Unit)</vt:lpstr>
      <vt:lpstr>หน่วยรับข้อมูล (Input Unit)</vt:lpstr>
      <vt:lpstr>หน่วยรับข้อมูล (Input Unit)</vt:lpstr>
      <vt:lpstr>หน่วยรับข้อมูล (Input Unit)</vt:lpstr>
      <vt:lpstr>หน่วยรับข้อมูล (Input Unit)</vt:lpstr>
      <vt:lpstr>หน่วยรับข้อมูล (Input Unit)</vt:lpstr>
      <vt:lpstr>หน่วยรับข้อมูล (Input Unit)</vt:lpstr>
      <vt:lpstr>หน่วยรับข้อมูล (Input Unit)</vt:lpstr>
      <vt:lpstr>หน่วยรับข้อมูล (Input Unit)</vt:lpstr>
      <vt:lpstr>หน่วยรับข้อมูล (Input Unit)</vt:lpstr>
      <vt:lpstr>หน่วยรับข้อมูล (Input Unit)</vt:lpstr>
      <vt:lpstr>หน่วยรับข้อมูล (Input Unit)</vt:lpstr>
      <vt:lpstr>หน่วยประมวลผลกลาง (CPU : Central Processing Unit)</vt:lpstr>
      <vt:lpstr>หน่วยประมวลผลกลาง (CPU : Central Processing Unit)</vt:lpstr>
      <vt:lpstr>หน่วยความจำ (Memory Unit)</vt:lpstr>
      <vt:lpstr>หน่วยความจำหลัก (Primary Memory Unit)</vt:lpstr>
      <vt:lpstr>หน่วยความจำหลัก (Primary Memory Unit)</vt:lpstr>
      <vt:lpstr>หน่วยความจำสำรอง (Secondary Memory Unit)</vt:lpstr>
      <vt:lpstr>หน่วยความจำสำรอง (Secondary Memory Unit)</vt:lpstr>
      <vt:lpstr>หน่วยความจำสำรอง (Secondary Memory Unit)</vt:lpstr>
      <vt:lpstr>หน่วยความจำสำรอง (Secondary Memory Unit)</vt:lpstr>
      <vt:lpstr>หน่วยความจำสำรอง (Secondary Memory Unit)</vt:lpstr>
      <vt:lpstr>หน่วยความจำสำรอง (Secondary Memory Unit)</vt:lpstr>
      <vt:lpstr>หน่วยความจำสำรอง (Secondary Memory Unit)</vt:lpstr>
      <vt:lpstr>หน่วยความจำสำรอง (Secondary Memory Unit)</vt:lpstr>
      <vt:lpstr>หน่วยความจำสำรอง (Secondary Memory Unit)</vt:lpstr>
      <vt:lpstr>หน่วยความจำสำรอง (Secondary Memory Unit)</vt:lpstr>
      <vt:lpstr>หน่วยความจำสำรอง (Secondary Memory Unit)</vt:lpstr>
      <vt:lpstr>หน่วยแสดงผล(Output Unit)</vt:lpstr>
      <vt:lpstr>อุปกรณ์แสดงผลชั่วคราว </vt:lpstr>
      <vt:lpstr>อุปกรณ์แสดงผลชั่วคราว </vt:lpstr>
      <vt:lpstr>อุปกรณ์แสดงผลถาวร</vt:lpstr>
      <vt:lpstr>อุปกรณ์แสดงผลถาวร</vt:lpstr>
      <vt:lpstr>ซอฟต์แวร์ (Software)</vt:lpstr>
      <vt:lpstr>ซอฟต์แวร์ (Software)</vt:lpstr>
      <vt:lpstr>ซอฟต์แวร์ (Software)</vt:lpstr>
      <vt:lpstr>ซอฟต์แวร์ (Software)</vt:lpstr>
      <vt:lpstr>บุคลากรคอมพิวเตอร์(Peopleware)</vt:lpstr>
      <vt:lpstr>บทสรุป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 พื้นฐานความรู้เกี่ยวกับคอมพิวเตอร์</dc:title>
  <dc:creator>Purim</dc:creator>
  <cp:lastModifiedBy>user</cp:lastModifiedBy>
  <cp:revision>38</cp:revision>
  <cp:lastPrinted>2017-12-21T08:25:44Z</cp:lastPrinted>
  <dcterms:created xsi:type="dcterms:W3CDTF">2017-08-15T08:37:04Z</dcterms:created>
  <dcterms:modified xsi:type="dcterms:W3CDTF">2017-12-21T09:04:47Z</dcterms:modified>
</cp:coreProperties>
</file>