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0"/>
  </p:notesMasterIdLst>
  <p:handoutMasterIdLst>
    <p:handoutMasterId r:id="rId41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</p:sldIdLst>
  <p:sldSz cx="9144000" cy="6858000" type="screen4x3"/>
  <p:notesSz cx="6797675" cy="99266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624" autoAdjust="0"/>
  </p:normalViewPr>
  <p:slideViewPr>
    <p:cSldViewPr>
      <p:cViewPr varScale="1">
        <p:scale>
          <a:sx n="61" d="100"/>
          <a:sy n="61" d="100"/>
        </p:scale>
        <p:origin x="-15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AE8515-F972-40CC-80C8-9A0A2A43273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4781690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01C56E-BAD8-4683-A9D9-0DAEAEA1BBF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9723890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84670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แทนวันที่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3F5F293D-20BF-487A-BFA7-792ABC73B8A5}" type="datetimeFigureOut">
              <a:rPr lang="th-TH" smtClean="0"/>
              <a:t>21/12/60</a:t>
            </a:fld>
            <a:endParaRPr lang="th-TH"/>
          </a:p>
        </p:txBody>
      </p:sp>
      <p:sp>
        <p:nvSpPr>
          <p:cNvPr id="17" name="ตัวแทน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h-TH"/>
          </a:p>
        </p:txBody>
      </p:sp>
      <p:sp>
        <p:nvSpPr>
          <p:cNvPr id="29" name="ตัวแทน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21" name="สี่เหลี่ยมผืนผ้า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สี่เหลี่ยมผืนผ้า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สี่เหลี่ยมผืนผ้า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สี่เหลี่ยมผืนผ้า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21/12/60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21/12/60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สามเหลี่ยมหน้าจั่ว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21/12/60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ตัวแทนเนื้อหา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3F5F293D-20BF-487A-BFA7-792ABC73B8A5}" type="datetimeFigureOut">
              <a:rPr lang="th-TH" smtClean="0"/>
              <a:t>21/12/60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21/12/60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9" name="ตัวแทนเนื้อหา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21/12/60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แทนเนื้อหา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21/12/60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6" name="สามเหลี่ยมหน้าจั่ว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21/12/60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5" name="ตัวเชื่อมต่อตรง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สามเหลี่ยมหน้าจั่ว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21/12/60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สามเหลี่ยมหน้าจั่ว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แทนเนื้อหา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21/12/60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สามเหลี่ยมหน้าจั่ว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ตัวแทนชื่อเรื่อง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แทนวันที่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F5F293D-20BF-487A-BFA7-792ABC73B8A5}" type="datetimeFigureOut">
              <a:rPr lang="th-TH" smtClean="0"/>
              <a:t>21/12/60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3" name="ตัวแทน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28" name="ตัวเชื่อมต่อตรง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ตัวเชื่อมต่อตรง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สามเหลี่ยมหน้าจั่ว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39552" y="4005064"/>
            <a:ext cx="7543800" cy="1790055"/>
          </a:xfrm>
        </p:spPr>
        <p:txBody>
          <a:bodyPr>
            <a:normAutofit fontScale="90000"/>
          </a:bodyPr>
          <a:lstStyle/>
          <a:p>
            <a:pPr algn="r"/>
            <a:r>
              <a:rPr lang="th-TH" sz="3200" b="1" dirty="0"/>
              <a:t>รายวิชา 0002701 คอมพิวเตอร์และเทคโนโลยีสารสนเทศเพื่อชีวิต</a:t>
            </a:r>
            <a:r>
              <a:rPr lang="th-TH" sz="2900" b="1" dirty="0" smtClean="0"/>
              <a:t> </a:t>
            </a:r>
            <a:r>
              <a:rPr lang="th-TH" sz="2900" b="1" dirty="0" smtClean="0"/>
              <a:t/>
            </a:r>
            <a:br>
              <a:rPr lang="th-TH" sz="2900" b="1" dirty="0" smtClean="0"/>
            </a:br>
            <a:r>
              <a:rPr lang="th-TH" sz="2900" b="1" dirty="0" smtClean="0"/>
              <a:t>บท</a:t>
            </a:r>
            <a:r>
              <a:rPr lang="th-TH" sz="2900" b="1" dirty="0" smtClean="0"/>
              <a:t>ที่ 1 พื้นฐานความรู้เกี่ยวกับคอมพิวเตอร์</a:t>
            </a:r>
            <a:br>
              <a:rPr lang="th-TH" sz="2900" b="1" dirty="0" smtClean="0"/>
            </a:br>
            <a:r>
              <a:rPr lang="th-TH" sz="2900" b="1" dirty="0" smtClean="0"/>
              <a:t/>
            </a:r>
            <a:br>
              <a:rPr lang="th-TH" sz="2900" b="1" dirty="0" smtClean="0"/>
            </a:br>
            <a:r>
              <a:rPr lang="th-TH" sz="3200" b="1" dirty="0"/>
              <a:t>ผู้สอน</a:t>
            </a:r>
            <a:r>
              <a:rPr lang="th-TH" sz="3200" dirty="0"/>
              <a:t> อาจารย์ปุริม ชฎา</a:t>
            </a:r>
            <a:r>
              <a:rPr lang="th-TH" sz="3200" dirty="0" err="1"/>
              <a:t>รัตน</a:t>
            </a:r>
            <a:r>
              <a:rPr lang="th-TH" sz="3200" dirty="0" smtClean="0"/>
              <a:t>ฐิติ</a:t>
            </a:r>
            <a:endParaRPr lang="th-TH" sz="2900" b="1" dirty="0"/>
          </a:p>
        </p:txBody>
      </p:sp>
    </p:spTree>
    <p:extLst>
      <p:ext uri="{BB962C8B-B14F-4D97-AF65-F5344CB8AC3E}">
        <p14:creationId xmlns:p14="http://schemas.microsoft.com/office/powerpoint/2010/main" val="33277890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2. ยุคเครื่องจักรกล</a:t>
            </a:r>
            <a:endParaRPr lang="th-TH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b="1" dirty="0" smtClean="0"/>
              <a:t>(</a:t>
            </a:r>
            <a:r>
              <a:rPr lang="en-US" sz="2800" b="1" dirty="0" smtClean="0"/>
              <a:t>Mechanical Age : </a:t>
            </a:r>
            <a:r>
              <a:rPr lang="th-TH" sz="2800" b="1" dirty="0" smtClean="0"/>
              <a:t>ค.ศ. 1623 - 1889)</a:t>
            </a:r>
            <a:r>
              <a:rPr lang="th-TH" sz="2800" dirty="0" smtClean="0"/>
              <a:t>	</a:t>
            </a:r>
          </a:p>
          <a:p>
            <a:r>
              <a:rPr lang="th-TH" sz="2800" dirty="0" smtClean="0"/>
              <a:t>เมื่อ</a:t>
            </a:r>
            <a:r>
              <a:rPr lang="th-TH" sz="2800" dirty="0"/>
              <a:t>มนุษย์มีวิวัฒนาการการผลิตเครื่องไม้เครื่องมือต่างๆ ที่ดีขึ้น จึงก่อให้เกิดแนวคิดการสร้างเครื่องจักรกลโดย</a:t>
            </a:r>
            <a:r>
              <a:rPr lang="th-TH" sz="2800" b="1" u="sng" dirty="0"/>
              <a:t>อาศัยการทำงานของฟันเฟือง</a:t>
            </a:r>
            <a:r>
              <a:rPr lang="th-TH" sz="2800" dirty="0"/>
              <a:t>เข้ามาช่วยอำนวยความสะดวกมากขึ้น </a:t>
            </a:r>
            <a:r>
              <a:rPr lang="th-TH" sz="2800" dirty="0" smtClean="0"/>
              <a:t>เครื่องมือที่อ</a:t>
            </a:r>
            <a:r>
              <a:rPr lang="th-TH" sz="2800" dirty="0"/>
              <a:t>ยู่ในยุคสมัยเครื่องจักรกลที่สำคัญๆ </a:t>
            </a:r>
            <a:r>
              <a:rPr lang="th-TH" sz="2800" dirty="0" smtClean="0"/>
              <a:t>มีดังนี้</a:t>
            </a:r>
            <a:endParaRPr lang="en-US" sz="2800" dirty="0"/>
          </a:p>
          <a:p>
            <a:r>
              <a:rPr lang="th-TH" sz="2800" dirty="0" smtClean="0"/>
              <a:t>1</a:t>
            </a:r>
            <a:r>
              <a:rPr lang="en-US" sz="2800" dirty="0" smtClean="0"/>
              <a:t>) </a:t>
            </a:r>
            <a:r>
              <a:rPr lang="th-TH" sz="2800" dirty="0" smtClean="0"/>
              <a:t>นาฬิกา</a:t>
            </a:r>
            <a:r>
              <a:rPr lang="th-TH" sz="2800" dirty="0"/>
              <a:t>คำนวณ (</a:t>
            </a:r>
            <a:r>
              <a:rPr lang="en-US" sz="2800" dirty="0"/>
              <a:t>Calculating Clock</a:t>
            </a:r>
            <a:r>
              <a:rPr lang="en-US" sz="2800" dirty="0" smtClean="0"/>
              <a:t>)</a:t>
            </a:r>
            <a:r>
              <a:rPr lang="th-TH" sz="2800" dirty="0"/>
              <a:t> </a:t>
            </a:r>
            <a:r>
              <a:rPr lang="th-TH" sz="2800" dirty="0" smtClean="0"/>
              <a:t>สร้างโดย วิลเฮล์ม </a:t>
            </a:r>
            <a:r>
              <a:rPr lang="th-TH" sz="2800" dirty="0" err="1"/>
              <a:t>ชิค</a:t>
            </a:r>
            <a:r>
              <a:rPr lang="th-TH" sz="2800" dirty="0"/>
              <a:t>การ์ด (</a:t>
            </a:r>
            <a:r>
              <a:rPr lang="en-US" sz="2800" dirty="0"/>
              <a:t>Wilhelm </a:t>
            </a:r>
            <a:r>
              <a:rPr lang="en-US" sz="2800" dirty="0" err="1"/>
              <a:t>Schickard</a:t>
            </a:r>
            <a:r>
              <a:rPr lang="en-US" sz="2800" dirty="0"/>
              <a:t>) </a:t>
            </a:r>
            <a:r>
              <a:rPr lang="th-TH" sz="2800" dirty="0" smtClean="0"/>
              <a:t>มหาวิทยาลัย</a:t>
            </a:r>
            <a:r>
              <a:rPr lang="th-TH" sz="2800" dirty="0" err="1"/>
              <a:t>เทอร์บิง</a:t>
            </a:r>
            <a:r>
              <a:rPr lang="th-TH" sz="2800" dirty="0"/>
              <a:t>เจน (</a:t>
            </a:r>
            <a:r>
              <a:rPr lang="en-US" sz="2800" dirty="0"/>
              <a:t>University of </a:t>
            </a:r>
            <a:r>
              <a:rPr lang="en-US" sz="2800" dirty="0" smtClean="0"/>
              <a:t>Tubingen)</a:t>
            </a:r>
            <a:endParaRPr lang="th-TH" sz="2800" dirty="0"/>
          </a:p>
        </p:txBody>
      </p:sp>
      <p:pic>
        <p:nvPicPr>
          <p:cNvPr id="5" name="Picture 13" descr="http://www.suwanpaiboon.ac.th/wbi/image/A7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221088"/>
            <a:ext cx="3672408" cy="180692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846111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2. </a:t>
            </a:r>
            <a:r>
              <a:rPr lang="th-TH" b="1" dirty="0" smtClean="0"/>
              <a:t>ยุคเครื่องจักรกล</a:t>
            </a:r>
            <a:r>
              <a:rPr lang="en-US" b="1" dirty="0" smtClean="0"/>
              <a:t>(</a:t>
            </a:r>
            <a:r>
              <a:rPr lang="th-TH" b="1" dirty="0" smtClean="0"/>
              <a:t>ต่อ</a:t>
            </a:r>
            <a:r>
              <a:rPr lang="en-US" b="1" dirty="0" smtClean="0"/>
              <a:t>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dirty="0" smtClean="0"/>
              <a:t>2</a:t>
            </a:r>
            <a:r>
              <a:rPr lang="en-US" sz="2800" dirty="0" smtClean="0"/>
              <a:t>) </a:t>
            </a:r>
            <a:r>
              <a:rPr lang="th-TH" sz="2800" dirty="0" smtClean="0"/>
              <a:t>เครื่อง</a:t>
            </a:r>
            <a:r>
              <a:rPr lang="th-TH" sz="2800" dirty="0"/>
              <a:t>คำนวณของปาสคาล (</a:t>
            </a:r>
            <a:r>
              <a:rPr lang="en-US" sz="2800" dirty="0" err="1"/>
              <a:t>Pascaline</a:t>
            </a:r>
            <a:r>
              <a:rPr lang="en-US" sz="2800" dirty="0"/>
              <a:t> Calculator </a:t>
            </a:r>
            <a:r>
              <a:rPr lang="en-US" sz="2800" dirty="0" smtClean="0"/>
              <a:t>)</a:t>
            </a:r>
            <a:r>
              <a:rPr lang="th-TH" sz="2800" dirty="0" smtClean="0"/>
              <a:t> สร้างโดย</a:t>
            </a:r>
            <a:r>
              <a:rPr lang="en-US" sz="2800" dirty="0" smtClean="0"/>
              <a:t> </a:t>
            </a:r>
            <a:r>
              <a:rPr lang="th-TH" sz="2800" dirty="0"/>
              <a:t>นักคณิตศาสตร์ชาว</a:t>
            </a:r>
            <a:r>
              <a:rPr lang="th-TH" sz="2800" dirty="0" smtClean="0"/>
              <a:t>ฝรั่งเศสชื่อ </a:t>
            </a:r>
            <a:r>
              <a:rPr lang="th-TH" sz="2800" dirty="0" err="1" smtClean="0"/>
              <a:t>เบลส์</a:t>
            </a:r>
            <a:r>
              <a:rPr lang="th-TH" sz="2800" dirty="0" smtClean="0"/>
              <a:t> </a:t>
            </a:r>
            <a:r>
              <a:rPr lang="th-TH" sz="2800" dirty="0"/>
              <a:t>ปาสคาล (</a:t>
            </a:r>
            <a:r>
              <a:rPr lang="en-US" sz="2800" dirty="0" err="1"/>
              <a:t>Blaise</a:t>
            </a:r>
            <a:r>
              <a:rPr lang="en-US" sz="2800" dirty="0"/>
              <a:t> Pascal</a:t>
            </a:r>
            <a:r>
              <a:rPr lang="en-US" sz="2800" dirty="0" smtClean="0"/>
              <a:t>)</a:t>
            </a:r>
            <a:endParaRPr lang="th-TH" sz="2800" dirty="0"/>
          </a:p>
        </p:txBody>
      </p:sp>
      <p:pic>
        <p:nvPicPr>
          <p:cNvPr id="4" name="Picture 1" descr="http://www.suwanpaiboon.ac.th/wbi/image/A8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5" y="2708920"/>
            <a:ext cx="5641391" cy="295232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6184312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2. </a:t>
            </a:r>
            <a:r>
              <a:rPr lang="th-TH" b="1" dirty="0" smtClean="0"/>
              <a:t>ยุค</a:t>
            </a:r>
            <a:r>
              <a:rPr lang="th-TH" b="1" dirty="0"/>
              <a:t>เครื่องจักรกล</a:t>
            </a:r>
            <a:r>
              <a:rPr lang="en-US" b="1" dirty="0"/>
              <a:t>(</a:t>
            </a:r>
            <a:r>
              <a:rPr lang="th-TH" b="1" dirty="0"/>
              <a:t>ต่อ</a:t>
            </a:r>
            <a:r>
              <a:rPr lang="en-US" b="1" dirty="0"/>
              <a:t>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dirty="0" smtClean="0"/>
              <a:t>3</a:t>
            </a:r>
            <a:r>
              <a:rPr lang="en-US" sz="2800" dirty="0" smtClean="0"/>
              <a:t>) </a:t>
            </a:r>
            <a:r>
              <a:rPr lang="th-TH" sz="2800" dirty="0" smtClean="0"/>
              <a:t>เครื่อง</a:t>
            </a:r>
            <a:r>
              <a:rPr lang="th-TH" sz="2800" dirty="0"/>
              <a:t>คำนวณผลต่าง (</a:t>
            </a:r>
            <a:r>
              <a:rPr lang="en-US" sz="2800" dirty="0"/>
              <a:t>Difference Engine</a:t>
            </a:r>
            <a:r>
              <a:rPr lang="en-US" sz="2800" dirty="0" smtClean="0"/>
              <a:t>) </a:t>
            </a:r>
            <a:r>
              <a:rPr lang="th-TH" sz="2800" dirty="0" smtClean="0"/>
              <a:t>สร้างโดย </a:t>
            </a:r>
            <a:r>
              <a:rPr lang="th-TH" sz="2800" dirty="0" err="1" smtClean="0"/>
              <a:t>ชาร์ลส</a:t>
            </a:r>
            <a:r>
              <a:rPr lang="th-TH" sz="2800" dirty="0" smtClean="0"/>
              <a:t> </a:t>
            </a:r>
            <a:r>
              <a:rPr lang="th-TH" sz="2800" dirty="0"/>
              <a:t>แบบ</a:t>
            </a:r>
            <a:r>
              <a:rPr lang="th-TH" sz="2800" dirty="0" err="1"/>
              <a:t>เบจ</a:t>
            </a:r>
            <a:r>
              <a:rPr lang="th-TH" sz="2800" dirty="0"/>
              <a:t> (</a:t>
            </a:r>
            <a:r>
              <a:rPr lang="en-US" sz="2800" dirty="0"/>
              <a:t>Charles </a:t>
            </a:r>
            <a:r>
              <a:rPr lang="en-US" sz="2800" dirty="0" smtClean="0"/>
              <a:t>Babbage</a:t>
            </a:r>
            <a:r>
              <a:rPr lang="en-US" sz="2800" dirty="0"/>
              <a:t>) </a:t>
            </a:r>
            <a:r>
              <a:rPr lang="th-TH" sz="2800" dirty="0"/>
              <a:t>นักวิทยาศาสตร์ชาวอังกฤษแห่ง</a:t>
            </a:r>
            <a:r>
              <a:rPr lang="th-TH" sz="2800" dirty="0" err="1"/>
              <a:t>มหาวิทยาลัยเคม</a:t>
            </a:r>
            <a:r>
              <a:rPr lang="th-TH" sz="2800" dirty="0"/>
              <a:t>บริดจ์ (</a:t>
            </a:r>
            <a:r>
              <a:rPr lang="en-US" sz="2800" dirty="0"/>
              <a:t>University of Cambridge) </a:t>
            </a:r>
            <a:endParaRPr lang="th-TH" sz="2800" dirty="0"/>
          </a:p>
        </p:txBody>
      </p:sp>
      <p:pic>
        <p:nvPicPr>
          <p:cNvPr id="4" name="Picture 16" descr="http://www.suwanpaiboon.ac.th/wbi/image/A1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068960"/>
            <a:ext cx="5437338" cy="266429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2932344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2. </a:t>
            </a:r>
            <a:r>
              <a:rPr lang="th-TH" b="1" dirty="0" smtClean="0"/>
              <a:t>ยุค</a:t>
            </a:r>
            <a:r>
              <a:rPr lang="th-TH" b="1" dirty="0"/>
              <a:t>เครื่องจักรกล(ต่อ)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th-TH" sz="2800" dirty="0" smtClean="0"/>
          </a:p>
          <a:p>
            <a:endParaRPr lang="th-TH" sz="2800" dirty="0"/>
          </a:p>
          <a:p>
            <a:endParaRPr lang="th-TH" sz="2800" dirty="0" smtClean="0"/>
          </a:p>
          <a:p>
            <a:endParaRPr lang="th-TH" sz="2800" dirty="0"/>
          </a:p>
          <a:p>
            <a:endParaRPr lang="th-TH" sz="2800" dirty="0" smtClean="0"/>
          </a:p>
          <a:p>
            <a:endParaRPr lang="th-TH" sz="2800" dirty="0"/>
          </a:p>
          <a:p>
            <a:r>
              <a:rPr lang="th-TH" sz="2800" dirty="0" smtClean="0"/>
              <a:t>4</a:t>
            </a:r>
            <a:r>
              <a:rPr lang="en-US" sz="2800" dirty="0" smtClean="0"/>
              <a:t>) </a:t>
            </a:r>
            <a:r>
              <a:rPr lang="th-TH" sz="2800" dirty="0" smtClean="0"/>
              <a:t>เครื่อง</a:t>
            </a:r>
            <a:r>
              <a:rPr lang="th-TH" sz="2800" dirty="0"/>
              <a:t>วิเคราะห์ (</a:t>
            </a:r>
            <a:r>
              <a:rPr lang="en-US" sz="2800" dirty="0"/>
              <a:t>Analytical Engine</a:t>
            </a:r>
            <a:r>
              <a:rPr lang="en-US" sz="2800" dirty="0" smtClean="0"/>
              <a:t>)</a:t>
            </a:r>
            <a:r>
              <a:rPr lang="th-TH" sz="2800" dirty="0"/>
              <a:t> สร้างโดย </a:t>
            </a:r>
            <a:r>
              <a:rPr lang="th-TH" sz="2800" dirty="0" err="1"/>
              <a:t>ชาร์ลส</a:t>
            </a:r>
            <a:r>
              <a:rPr lang="th-TH" sz="2800" dirty="0"/>
              <a:t> แบบ</a:t>
            </a:r>
            <a:r>
              <a:rPr lang="th-TH" sz="2800" dirty="0" err="1"/>
              <a:t>เบจ</a:t>
            </a:r>
            <a:r>
              <a:rPr lang="th-TH" sz="2800" dirty="0"/>
              <a:t> (</a:t>
            </a:r>
            <a:r>
              <a:rPr lang="en-US" sz="2800" dirty="0"/>
              <a:t>Charles Babbage) </a:t>
            </a:r>
            <a:r>
              <a:rPr lang="th-TH" sz="2800" dirty="0" smtClean="0"/>
              <a:t>โดยแนวคิดในการสร้างอุปกรณ์นี้เป็น</a:t>
            </a:r>
            <a:r>
              <a:rPr lang="th-TH" sz="2800" dirty="0"/>
              <a:t>เสมือนต้นแบบของเครื่องคอมพิวเตอร์ในยุคปัจจุบัน ดังนั้นเขาจึง ได้รับสมญานามว่าเป็น “บิดาแห่ง</a:t>
            </a:r>
            <a:r>
              <a:rPr lang="th-TH" sz="2800" dirty="0" smtClean="0"/>
              <a:t>คอมพิวเตอร์</a:t>
            </a:r>
            <a:r>
              <a:rPr lang="en-US" sz="2800" dirty="0"/>
              <a:t> </a:t>
            </a:r>
            <a:r>
              <a:rPr lang="th-TH" sz="2800" dirty="0"/>
              <a:t>” </a:t>
            </a:r>
          </a:p>
        </p:txBody>
      </p:sp>
      <p:pic>
        <p:nvPicPr>
          <p:cNvPr id="4" name="Picture 3" descr="http://www.suwanpaiboon.ac.th/wbi/image/A1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412776"/>
            <a:ext cx="3240361" cy="280831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396699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2. </a:t>
            </a:r>
            <a:r>
              <a:rPr lang="th-TH" b="1" dirty="0" smtClean="0"/>
              <a:t>ยุค</a:t>
            </a:r>
            <a:r>
              <a:rPr lang="th-TH" b="1" dirty="0"/>
              <a:t>เครื่องจักรกล(ต่อ)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th-TH" sz="2800" dirty="0" smtClean="0"/>
          </a:p>
          <a:p>
            <a:endParaRPr lang="th-TH" sz="2800" dirty="0"/>
          </a:p>
          <a:p>
            <a:endParaRPr lang="th-TH" sz="2800" dirty="0" smtClean="0"/>
          </a:p>
          <a:p>
            <a:endParaRPr lang="th-TH" sz="2800" dirty="0"/>
          </a:p>
          <a:p>
            <a:r>
              <a:rPr lang="th-TH" sz="2800" dirty="0" smtClean="0"/>
              <a:t>ออ</a:t>
            </a:r>
            <a:r>
              <a:rPr lang="th-TH" sz="2800" dirty="0" err="1"/>
              <a:t>กุสตา</a:t>
            </a:r>
            <a:r>
              <a:rPr lang="th-TH" sz="2800" dirty="0"/>
              <a:t> </a:t>
            </a:r>
            <a:r>
              <a:rPr lang="th-TH" sz="2800" dirty="0" err="1"/>
              <a:t>เอด้า</a:t>
            </a:r>
            <a:r>
              <a:rPr lang="th-TH" sz="2800" dirty="0"/>
              <a:t> </a:t>
            </a:r>
            <a:r>
              <a:rPr lang="th-TH" sz="2800" dirty="0" err="1"/>
              <a:t>ไบ</a:t>
            </a:r>
            <a:r>
              <a:rPr lang="th-TH" sz="2800" dirty="0"/>
              <a:t>รอน (</a:t>
            </a:r>
            <a:r>
              <a:rPr lang="en-US" sz="2800" dirty="0"/>
              <a:t>Augusta Ada Byron) </a:t>
            </a:r>
            <a:r>
              <a:rPr lang="th-TH" sz="2800" dirty="0"/>
              <a:t>ซึ่งได้รู้จักและติดต่อ</a:t>
            </a:r>
            <a:r>
              <a:rPr lang="th-TH" sz="2800" dirty="0" smtClean="0"/>
              <a:t>กับ    แบบ</a:t>
            </a:r>
            <a:r>
              <a:rPr lang="th-TH" sz="2800" dirty="0" err="1"/>
              <a:t>เบจ</a:t>
            </a:r>
            <a:r>
              <a:rPr lang="th-TH" sz="2800" dirty="0"/>
              <a:t>มาตลอด </a:t>
            </a:r>
            <a:r>
              <a:rPr lang="th-TH" sz="2800" dirty="0" err="1"/>
              <a:t>เอด้า</a:t>
            </a:r>
            <a:r>
              <a:rPr lang="th-TH" sz="2800" dirty="0"/>
              <a:t> </a:t>
            </a:r>
            <a:r>
              <a:rPr lang="th-TH" sz="2800" dirty="0" smtClean="0"/>
              <a:t>ได้</a:t>
            </a:r>
            <a:r>
              <a:rPr lang="th-TH" sz="2800" dirty="0"/>
              <a:t>ทำการแปลเรื่องราวเกี่ยวกับเครื่อง </a:t>
            </a:r>
            <a:r>
              <a:rPr lang="en-US" sz="2800" dirty="0"/>
              <a:t>Analytical Engine </a:t>
            </a:r>
            <a:r>
              <a:rPr lang="th-TH" sz="2800" dirty="0"/>
              <a:t>จากภาษาฝรั่งเศสเป็นภาษาอังกฤษ ในระหว่างการแปลทำให้ </a:t>
            </a:r>
            <a:r>
              <a:rPr lang="en-US" sz="2800" dirty="0"/>
              <a:t>Lady Ada </a:t>
            </a:r>
            <a:r>
              <a:rPr lang="th-TH" sz="2800" dirty="0"/>
              <a:t>เข้าใจถึงหลักการทำงาน และได้เขียนรายละเอียดขั้นตอนของคำสั่งให้เครื่องนี้ทำการคำนวณที่ยุ่งยาก จากจุดนี้จึงถือว่า </a:t>
            </a:r>
            <a:r>
              <a:rPr lang="en-US" sz="2800" b="1" dirty="0"/>
              <a:t>Augusta Ada Byron </a:t>
            </a:r>
            <a:r>
              <a:rPr lang="th-TH" sz="2800" b="1" dirty="0" smtClean="0"/>
              <a:t>เป็น</a:t>
            </a:r>
            <a:r>
              <a:rPr lang="th-TH" sz="2800" b="1" dirty="0"/>
              <a:t>โปรแกรมเมอร์คนแรกของโลก </a:t>
            </a:r>
          </a:p>
        </p:txBody>
      </p:sp>
      <p:pic>
        <p:nvPicPr>
          <p:cNvPr id="4" name="Picture 4" descr="http://www.suwanpaiboon.ac.th/wbi/image/A1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177870"/>
            <a:ext cx="4051986" cy="205893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271665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3. ยุค</a:t>
            </a:r>
            <a:r>
              <a:rPr lang="th-TH" b="1" dirty="0"/>
              <a:t>เครื่องจักรกล</a:t>
            </a:r>
            <a:r>
              <a:rPr lang="th-TH" b="1" dirty="0" smtClean="0"/>
              <a:t>อิเล็กทรอนิกส์</a:t>
            </a:r>
            <a:endParaRPr lang="th-TH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b="1" dirty="0" smtClean="0"/>
              <a:t>(</a:t>
            </a:r>
            <a:r>
              <a:rPr lang="en-US" sz="2800" b="1" dirty="0" err="1"/>
              <a:t>Electronicmechanical</a:t>
            </a:r>
            <a:r>
              <a:rPr lang="en-US" sz="2800" b="1" dirty="0"/>
              <a:t> Age : </a:t>
            </a:r>
            <a:r>
              <a:rPr lang="th-TH" sz="2800" b="1" dirty="0"/>
              <a:t>ค.ศ. 1890 – ค.ศ. 1944) </a:t>
            </a:r>
            <a:endParaRPr lang="th-TH" sz="2800" b="1" dirty="0" smtClean="0"/>
          </a:p>
          <a:p>
            <a:r>
              <a:rPr lang="th-TH" sz="2800" b="1" u="sng" dirty="0" smtClean="0"/>
              <a:t>คอมพิวเตอร์</a:t>
            </a:r>
            <a:r>
              <a:rPr lang="th-TH" sz="2800" b="1" u="sng" dirty="0"/>
              <a:t>ในยุคนี้แรกๆ ได้มีการนำเอาไปใช้ในการทำงานของภาครัฐ</a:t>
            </a:r>
            <a:r>
              <a:rPr lang="th-TH" sz="2800" dirty="0"/>
              <a:t>และรวมถึงภารกิจทางด้านการทหาร นอกจากนั้นก็จะอยู่ในแวดวงของการศึกษาในระดับสูง ตัวอย่างของเครื่องคอมพิวเตอร์ที่สำคัญในยุคนี้ มี</a:t>
            </a:r>
            <a:r>
              <a:rPr lang="th-TH" sz="2800" dirty="0" smtClean="0"/>
              <a:t>ดังนี้</a:t>
            </a:r>
          </a:p>
        </p:txBody>
      </p:sp>
    </p:spTree>
    <p:extLst>
      <p:ext uri="{BB962C8B-B14F-4D97-AF65-F5344CB8AC3E}">
        <p14:creationId xmlns:p14="http://schemas.microsoft.com/office/powerpoint/2010/main" val="4487487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3. ยุคเครื่องจักรกล</a:t>
            </a:r>
            <a:r>
              <a:rPr lang="th-TH" b="1" dirty="0" smtClean="0"/>
              <a:t>อิเล็กทรอนิกส์</a:t>
            </a:r>
            <a:r>
              <a:rPr lang="en-US" b="1" dirty="0" smtClean="0"/>
              <a:t>(</a:t>
            </a:r>
            <a:r>
              <a:rPr lang="th-TH" b="1" dirty="0" smtClean="0"/>
              <a:t>ต่อ</a:t>
            </a:r>
            <a:r>
              <a:rPr lang="en-US" b="1" dirty="0" smtClean="0"/>
              <a:t>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h-TH" sz="2800" dirty="0" smtClean="0"/>
          </a:p>
          <a:p>
            <a:endParaRPr lang="th-TH" sz="2800" dirty="0"/>
          </a:p>
          <a:p>
            <a:endParaRPr lang="th-TH" sz="2800" dirty="0" smtClean="0"/>
          </a:p>
          <a:p>
            <a:endParaRPr lang="th-TH" sz="2800" dirty="0"/>
          </a:p>
          <a:p>
            <a:endParaRPr lang="th-TH" sz="2800" dirty="0" smtClean="0"/>
          </a:p>
          <a:p>
            <a:r>
              <a:rPr lang="th-TH" sz="2800" dirty="0" smtClean="0"/>
              <a:t>1</a:t>
            </a:r>
            <a:r>
              <a:rPr lang="th-TH" sz="2800" dirty="0"/>
              <a:t>) เครื่อง </a:t>
            </a:r>
            <a:r>
              <a:rPr lang="en-US" sz="2800" dirty="0"/>
              <a:t>Tabulating Machine </a:t>
            </a:r>
            <a:r>
              <a:rPr lang="th-TH" sz="2800" dirty="0"/>
              <a:t>สร้างโดย ดร.</a:t>
            </a:r>
            <a:r>
              <a:rPr lang="th-TH" sz="2800" dirty="0" err="1"/>
              <a:t>เฮอร์</a:t>
            </a:r>
            <a:r>
              <a:rPr lang="th-TH" sz="2800" dirty="0"/>
              <a:t>แมน </a:t>
            </a:r>
            <a:r>
              <a:rPr lang="th-TH" sz="2800" dirty="0" err="1"/>
              <a:t>ฮอล</a:t>
            </a:r>
            <a:r>
              <a:rPr lang="th-TH" sz="2800" dirty="0"/>
              <a:t>เลอ</a:t>
            </a:r>
            <a:r>
              <a:rPr lang="th-TH" sz="2800" dirty="0" err="1"/>
              <a:t>ริธ</a:t>
            </a:r>
            <a:r>
              <a:rPr lang="th-TH" sz="2800" dirty="0"/>
              <a:t> (</a:t>
            </a:r>
            <a:r>
              <a:rPr lang="en-US" sz="2800" dirty="0"/>
              <a:t>Herman Hollerith) </a:t>
            </a:r>
            <a:r>
              <a:rPr lang="th-TH" sz="2800" dirty="0"/>
              <a:t>นักสถิติซึ่งทำงานอยู่ที่สำนักงานสถิติแห่งชาติของสหรัฐอเมริกา ได้พัฒนาระบบเพื่อใช้ประมวลผลสำหรับการสำมะโนประชากรของประเทศสหรัฐขึ้น โดยเก็บข้อมูลลงบน</a:t>
            </a:r>
            <a:r>
              <a:rPr lang="th-TH" sz="2800" dirty="0" smtClean="0"/>
              <a:t>บัตรเจาะรู</a:t>
            </a:r>
            <a:r>
              <a:rPr lang="th-TH" sz="2800" dirty="0"/>
              <a:t>ที่ทำงานร่วมกันกับเครื่องมือที่เรียกว่า </a:t>
            </a:r>
            <a:r>
              <a:rPr lang="en-US" sz="2800" dirty="0"/>
              <a:t>Tabulating Machine </a:t>
            </a:r>
            <a:endParaRPr lang="th-TH" sz="2800" dirty="0"/>
          </a:p>
          <a:p>
            <a:endParaRPr lang="th-TH" dirty="0"/>
          </a:p>
        </p:txBody>
      </p:sp>
      <p:pic>
        <p:nvPicPr>
          <p:cNvPr id="4" name="Picture 5" descr="http://www.suwanpaiboon.ac.th/wbi/image/A16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284554"/>
            <a:ext cx="3960440" cy="230425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2202514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3. ยุคเครื่องจักรกลอิเล็กทรอนิกส์</a:t>
            </a:r>
            <a:r>
              <a:rPr lang="en-US" b="1" dirty="0"/>
              <a:t>(</a:t>
            </a:r>
            <a:r>
              <a:rPr lang="th-TH" b="1" dirty="0"/>
              <a:t>ต่อ</a:t>
            </a:r>
            <a:r>
              <a:rPr lang="en-US" b="1" dirty="0"/>
              <a:t>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dirty="0" smtClean="0"/>
              <a:t>2</a:t>
            </a:r>
            <a:r>
              <a:rPr lang="en-US" sz="2800" dirty="0" smtClean="0"/>
              <a:t>) </a:t>
            </a:r>
            <a:r>
              <a:rPr lang="th-TH" sz="2800" dirty="0" smtClean="0"/>
              <a:t>เครื่อง </a:t>
            </a:r>
            <a:r>
              <a:rPr lang="en-US" sz="2800" dirty="0" smtClean="0"/>
              <a:t>ABC</a:t>
            </a:r>
            <a:r>
              <a:rPr lang="th-TH" sz="2800" dirty="0" smtClean="0"/>
              <a:t> โดย ดร.</a:t>
            </a:r>
            <a:r>
              <a:rPr lang="th-TH" sz="2800" dirty="0"/>
              <a:t>จอห์น วี </a:t>
            </a:r>
            <a:r>
              <a:rPr lang="th-TH" sz="2800" dirty="0" err="1"/>
              <a:t>อตา</a:t>
            </a:r>
            <a:r>
              <a:rPr lang="th-TH" sz="2800" dirty="0"/>
              <a:t>นา</a:t>
            </a:r>
            <a:r>
              <a:rPr lang="th-TH" sz="2800" dirty="0" err="1"/>
              <a:t>ซอฟฟ์</a:t>
            </a:r>
            <a:r>
              <a:rPr lang="th-TH" sz="2800" dirty="0"/>
              <a:t> (</a:t>
            </a:r>
            <a:r>
              <a:rPr lang="en-US" sz="2800" dirty="0"/>
              <a:t>John V. </a:t>
            </a:r>
            <a:r>
              <a:rPr lang="en-US" sz="2800" dirty="0" err="1"/>
              <a:t>Atanasoff</a:t>
            </a:r>
            <a:r>
              <a:rPr lang="en-US" sz="2800" dirty="0"/>
              <a:t>) </a:t>
            </a:r>
            <a:r>
              <a:rPr lang="th-TH" sz="2800" dirty="0"/>
              <a:t>อาจารย์สาขาฟิสิกส์แห่งมหาวิทยาลัยไอโอวา (</a:t>
            </a:r>
            <a:r>
              <a:rPr lang="en-US" sz="2800" dirty="0"/>
              <a:t>Iowa State University) </a:t>
            </a:r>
            <a:r>
              <a:rPr lang="th-TH" sz="2800" dirty="0" smtClean="0"/>
              <a:t>ร่วมมือ</a:t>
            </a:r>
            <a:r>
              <a:rPr lang="th-TH" sz="2800" dirty="0"/>
              <a:t>กับลูกศิษย์ของเขาคือ </a:t>
            </a:r>
            <a:r>
              <a:rPr lang="th-TH" sz="2800" dirty="0" err="1"/>
              <a:t>คลิฟฟอร์ด</a:t>
            </a:r>
            <a:r>
              <a:rPr lang="th-TH" sz="2800" dirty="0"/>
              <a:t> เบอร์รี่ (</a:t>
            </a:r>
            <a:r>
              <a:rPr lang="en-US" sz="2800" dirty="0"/>
              <a:t>Clifford Berry) </a:t>
            </a:r>
            <a:r>
              <a:rPr lang="th-TH" sz="2800" dirty="0"/>
              <a:t>สร้างเครื่องมือที่อาศัยการทำงานของหลอดสุญญากาศเพื่อนำมาช่วยในงานประมวลผลทั่วไป โดยเรียกเครื่องคอมพิวเตอร์นี้</a:t>
            </a:r>
            <a:r>
              <a:rPr lang="en-US" sz="2800" dirty="0" smtClean="0"/>
              <a:t> </a:t>
            </a:r>
            <a:r>
              <a:rPr lang="th-TH" sz="2800" dirty="0"/>
              <a:t>ว่า เครื่อง “</a:t>
            </a:r>
            <a:r>
              <a:rPr lang="en-US" sz="2800" dirty="0"/>
              <a:t>ABC” </a:t>
            </a:r>
            <a:r>
              <a:rPr lang="th-TH" sz="2800" dirty="0"/>
              <a:t>หรือ </a:t>
            </a:r>
            <a:r>
              <a:rPr lang="en-US" sz="2800" dirty="0" err="1"/>
              <a:t>Atanasoff</a:t>
            </a:r>
            <a:r>
              <a:rPr lang="en-US" sz="2800" dirty="0"/>
              <a:t> Berry Computer (</a:t>
            </a:r>
            <a:r>
              <a:rPr lang="th-TH" sz="2800" dirty="0"/>
              <a:t>เป็นการตั้งชื่อโดยนำเอาชื่อของทั้งสองมารวมกันคือ </a:t>
            </a:r>
            <a:r>
              <a:rPr lang="en-US" sz="2800" dirty="0" err="1"/>
              <a:t>Atanasoff</a:t>
            </a:r>
            <a:r>
              <a:rPr lang="en-US" sz="2800" dirty="0"/>
              <a:t> </a:t>
            </a:r>
            <a:r>
              <a:rPr lang="th-TH" sz="2800" dirty="0"/>
              <a:t>และ </a:t>
            </a:r>
            <a:r>
              <a:rPr lang="en-US" sz="2800" dirty="0"/>
              <a:t>Berry)</a:t>
            </a:r>
            <a:endParaRPr lang="th-TH" sz="2800" dirty="0"/>
          </a:p>
        </p:txBody>
      </p:sp>
      <p:pic>
        <p:nvPicPr>
          <p:cNvPr id="4" name="Picture 6" descr="http://www.suwanpaiboon.ac.th/wbi/image/A17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933056"/>
            <a:ext cx="5695178" cy="20882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2487009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3. ยุคเครื่องจักรกลอิเล็กทรอนิกส์</a:t>
            </a:r>
            <a:r>
              <a:rPr lang="en-US" b="1" dirty="0"/>
              <a:t>(</a:t>
            </a:r>
            <a:r>
              <a:rPr lang="th-TH" b="1" dirty="0"/>
              <a:t>ต่อ</a:t>
            </a:r>
            <a:r>
              <a:rPr lang="en-US" b="1" dirty="0"/>
              <a:t>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th-TH" sz="2800" dirty="0" smtClean="0"/>
          </a:p>
          <a:p>
            <a:endParaRPr lang="th-TH" sz="2800" dirty="0"/>
          </a:p>
          <a:p>
            <a:endParaRPr lang="th-TH" sz="2800" dirty="0" smtClean="0"/>
          </a:p>
          <a:p>
            <a:endParaRPr lang="th-TH" sz="2800" dirty="0" smtClean="0"/>
          </a:p>
          <a:p>
            <a:endParaRPr lang="th-TH" sz="2800" dirty="0"/>
          </a:p>
          <a:p>
            <a:endParaRPr lang="th-TH" sz="2800" dirty="0" smtClean="0"/>
          </a:p>
          <a:p>
            <a:r>
              <a:rPr lang="th-TH" sz="2800" dirty="0" smtClean="0"/>
              <a:t>3</a:t>
            </a:r>
            <a:r>
              <a:rPr lang="en-US" sz="2800" dirty="0" smtClean="0"/>
              <a:t>) </a:t>
            </a:r>
            <a:r>
              <a:rPr lang="th-TH" sz="2800" dirty="0" smtClean="0"/>
              <a:t>เครื่อง </a:t>
            </a:r>
            <a:r>
              <a:rPr lang="en-US" sz="2800" dirty="0"/>
              <a:t>Mark </a:t>
            </a:r>
            <a:r>
              <a:rPr lang="en-US" sz="2800" dirty="0" smtClean="0"/>
              <a:t>l</a:t>
            </a:r>
            <a:r>
              <a:rPr lang="th-TH" sz="2800" dirty="0" smtClean="0"/>
              <a:t> โดย ศาสตราจารย์</a:t>
            </a:r>
            <a:r>
              <a:rPr lang="th-TH" sz="2800" dirty="0"/>
              <a:t>โฮ</a:t>
            </a:r>
            <a:r>
              <a:rPr lang="th-TH" sz="2800" dirty="0" err="1"/>
              <a:t>วาร์ด</a:t>
            </a:r>
            <a:r>
              <a:rPr lang="th-TH" sz="2800" dirty="0"/>
              <a:t> ไอเคน ( </a:t>
            </a:r>
            <a:r>
              <a:rPr lang="en-US" sz="2800" dirty="0"/>
              <a:t>Howard Aiken) </a:t>
            </a:r>
            <a:r>
              <a:rPr lang="th-TH" sz="2800" dirty="0"/>
              <a:t>แห่งมหาวิทยาลัย</a:t>
            </a:r>
            <a:r>
              <a:rPr lang="th-TH" sz="2800" dirty="0" err="1"/>
              <a:t>ฮาร์วาร์ด</a:t>
            </a:r>
            <a:r>
              <a:rPr lang="th-TH" sz="2800" dirty="0"/>
              <a:t> (</a:t>
            </a:r>
            <a:r>
              <a:rPr lang="en-US" sz="2800" dirty="0" err="1"/>
              <a:t>Havard</a:t>
            </a:r>
            <a:r>
              <a:rPr lang="en-US" sz="2800" dirty="0"/>
              <a:t> University) </a:t>
            </a:r>
            <a:r>
              <a:rPr lang="th-TH" sz="2800" dirty="0" smtClean="0"/>
              <a:t>เป็นเครื่องจักร</a:t>
            </a:r>
            <a:r>
              <a:rPr lang="th-TH" sz="2800" dirty="0"/>
              <a:t>ระบบ</a:t>
            </a:r>
            <a:r>
              <a:rPr lang="th-TH" sz="2800" dirty="0" smtClean="0"/>
              <a:t>อิเล็กทรอนิกส์ที่สร้างขึ้นตาม</a:t>
            </a:r>
            <a:r>
              <a:rPr lang="th-TH" sz="2800" dirty="0"/>
              <a:t>หลักการของแบบ</a:t>
            </a:r>
            <a:r>
              <a:rPr lang="th-TH" sz="2800" dirty="0" err="1" smtClean="0"/>
              <a:t>เบจ</a:t>
            </a:r>
            <a:r>
              <a:rPr lang="th-TH" sz="2800" dirty="0" smtClean="0"/>
              <a:t> และ</a:t>
            </a:r>
            <a:r>
              <a:rPr lang="th-TH" sz="2800" dirty="0"/>
              <a:t>เรียกเครื่องนี้ว่า </a:t>
            </a:r>
            <a:r>
              <a:rPr lang="en-US" sz="2800" dirty="0"/>
              <a:t>Mark l </a:t>
            </a:r>
            <a:r>
              <a:rPr lang="th-TH" sz="2800" dirty="0" smtClean="0"/>
              <a:t>โดย</a:t>
            </a:r>
            <a:r>
              <a:rPr lang="th-TH" sz="2800" dirty="0"/>
              <a:t>ตัวเครื่องมีขนาดสูง 8 ฟุตและมีความยาวมากถึง 55 ฟุต</a:t>
            </a:r>
          </a:p>
        </p:txBody>
      </p:sp>
      <p:pic>
        <p:nvPicPr>
          <p:cNvPr id="4" name="Picture 8" descr="http://www.suwanpaiboon.ac.th/wbi/image/A19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3" y="1484784"/>
            <a:ext cx="4008693" cy="259228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7765354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4. </a:t>
            </a:r>
            <a:r>
              <a:rPr lang="th-TH" b="1" dirty="0"/>
              <a:t>ยุคคอมพิวเตอร์อิเล็กทรอนิกส์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b="1" dirty="0"/>
              <a:t>(</a:t>
            </a:r>
            <a:r>
              <a:rPr lang="en-US" sz="2800" b="1" dirty="0"/>
              <a:t>Electronic Machine Age : </a:t>
            </a:r>
            <a:r>
              <a:rPr lang="th-TH" sz="2800" b="1" dirty="0"/>
              <a:t>ค.ศ. 1946 - </a:t>
            </a:r>
            <a:r>
              <a:rPr lang="en-US" sz="2800" b="1" dirty="0"/>
              <a:t>1952)</a:t>
            </a:r>
            <a:endParaRPr lang="th-TH" sz="2800" b="1" dirty="0" smtClean="0"/>
          </a:p>
          <a:p>
            <a:r>
              <a:rPr lang="th-TH" sz="2800" dirty="0" smtClean="0"/>
              <a:t>ยุคนี้มีการพัฒนาโดย</a:t>
            </a:r>
            <a:r>
              <a:rPr lang="th-TH" sz="2800" b="1" u="sng" dirty="0" smtClean="0"/>
              <a:t>ใช้หลอดสุญญากาศเป็นหลัก</a:t>
            </a:r>
            <a:r>
              <a:rPr lang="th-TH" sz="2800" dirty="0" smtClean="0"/>
              <a:t>และถือได้ว่าเป็นการพัฒนาเครื่องคอมพิวเตอร์เชิงธุรกิจเครื่องแรกของโลก  จึงอาจจะเรียกได้ว่า</a:t>
            </a:r>
            <a:r>
              <a:rPr lang="th-TH" sz="2800" b="1" u="sng" dirty="0" smtClean="0"/>
              <a:t>เครื่องคอมพิวเตอร์ยุคที่ 1 (ยุคหลอดสุญญากาศ) </a:t>
            </a:r>
            <a:r>
              <a:rPr lang="th-TH" sz="2800" dirty="0" smtClean="0"/>
              <a:t>สามารถทำงาน</a:t>
            </a:r>
            <a:r>
              <a:rPr lang="th-TH" sz="2800" dirty="0"/>
              <a:t>หลายๆอย่างภายใน</a:t>
            </a:r>
            <a:r>
              <a:rPr lang="th-TH" sz="2800" dirty="0" smtClean="0"/>
              <a:t>ความเร็วเป็น</a:t>
            </a:r>
            <a:r>
              <a:rPr lang="th-TH" sz="2800" dirty="0"/>
              <a:t>วินาที มีการใช้สื่อประเภท</a:t>
            </a:r>
            <a:r>
              <a:rPr lang="th-TH" sz="2800" dirty="0" err="1"/>
              <a:t>ดรัม</a:t>
            </a:r>
            <a:r>
              <a:rPr lang="th-TH" sz="2800" dirty="0"/>
              <a:t>แม่เหล็ก (</a:t>
            </a:r>
            <a:r>
              <a:rPr lang="en-US" sz="2800" dirty="0"/>
              <a:t>Magnetic Drum)  </a:t>
            </a:r>
            <a:r>
              <a:rPr lang="th-TH" sz="2800" dirty="0"/>
              <a:t>และบัตรเจาะรู  เป็นหน่วยความจำในการเก็บข้อมูล ในยุคนี้ภาษาที่ใช้เขียนโปรแกรม ได้แก่ ภาษาเครื่อง มีการพัฒนาภาษาสัญลักษณ์ (</a:t>
            </a:r>
            <a:r>
              <a:rPr lang="en-US" sz="2800" dirty="0"/>
              <a:t>Symbolic Language) </a:t>
            </a:r>
            <a:r>
              <a:rPr lang="th-TH" sz="2800" dirty="0"/>
              <a:t>และภาษา</a:t>
            </a:r>
            <a:r>
              <a:rPr lang="th-TH" sz="2800" dirty="0" err="1"/>
              <a:t>แอสแซมบ</a:t>
            </a:r>
            <a:r>
              <a:rPr lang="th-TH" sz="2800" dirty="0"/>
              <a:t>ลี (</a:t>
            </a:r>
            <a:r>
              <a:rPr lang="en-US" sz="2800" dirty="0"/>
              <a:t>Assembly) </a:t>
            </a:r>
            <a:r>
              <a:rPr lang="th-TH" sz="2800" dirty="0"/>
              <a:t>คอมพิวเตอร์ในยุคนี้ ได้แก่ </a:t>
            </a:r>
            <a:r>
              <a:rPr lang="en-US" sz="2800" dirty="0"/>
              <a:t>UNIVAC, ENIAC, IBM</a:t>
            </a:r>
            <a:r>
              <a:rPr lang="th-TH" sz="2800" dirty="0"/>
              <a:t>650 และ</a:t>
            </a:r>
            <a:r>
              <a:rPr lang="en-US" sz="2800" dirty="0"/>
              <a:t> IBM</a:t>
            </a:r>
            <a:r>
              <a:rPr lang="th-TH" sz="2800" dirty="0"/>
              <a:t>701 เป็นต้น </a:t>
            </a:r>
          </a:p>
        </p:txBody>
      </p:sp>
    </p:spTree>
    <p:extLst>
      <p:ext uri="{BB962C8B-B14F-4D97-AF65-F5344CB8AC3E}">
        <p14:creationId xmlns:p14="http://schemas.microsoft.com/office/powerpoint/2010/main" val="1153764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ความหมาย</a:t>
            </a:r>
            <a:r>
              <a:rPr lang="th-TH" b="1" dirty="0"/>
              <a:t>ของ</a:t>
            </a:r>
            <a:r>
              <a:rPr lang="th-TH" b="1" dirty="0" smtClean="0"/>
              <a:t>คอมพิวเตอร์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800" dirty="0"/>
              <a:t>คอมพิวเตอร์ คือ </a:t>
            </a:r>
            <a:r>
              <a:rPr lang="th-TH" sz="2800" b="1" u="sng" dirty="0"/>
              <a:t>เครื่องคำนวณอิเล็กทรอนิกส์มีการทำงานแบบอัตโนมัติ ทำหน้าที่เหมือนสมองกล สามารถแก้ปัญหาต่างๆ ทั้งที่ง่ายและซับซ้อนตามคำสั่งของโปรแกรม</a:t>
            </a:r>
            <a:r>
              <a:rPr lang="th-TH" sz="2800" dirty="0"/>
              <a:t> ขั้นตอนการทำงานจะประกอบด้วย การรับโปรแกรมและข้อมูลในรูปแบบที่เครื่องสามารถรับได้ แล้วทำการคำนวณ ประมวลผล เคลื่อนย้ายข้อมูล เปรียบเทียบ จนกระทั่งได้ผลลัพธ์ตามที่ต้องการ</a:t>
            </a:r>
            <a:endParaRPr lang="en-US" sz="2800" dirty="0"/>
          </a:p>
          <a:p>
            <a:r>
              <a:rPr lang="th-TH" sz="2800" dirty="0"/>
              <a:t>พจนานุกรมฉบับราชบัณฑิตยสถาน พ.ศ. 2542 ที่ได้ให้คำจำกัดความของคอมพิวเตอร์ไว้ว่า คอมพิวเตอร์ คือ </a:t>
            </a:r>
            <a:r>
              <a:rPr lang="th-TH" sz="2800" dirty="0" smtClean="0"/>
              <a:t>เครื่อง</a:t>
            </a:r>
            <a:r>
              <a:rPr lang="th-TH" sz="2800" dirty="0"/>
              <a:t>อิเล็กทรอนิกส์แบบอัตโนมัติ ทำหน้าที่เสมือนสมองกล ใช้สำหรับแก้ปัญหาต่างๆ ทั้งที่ง่ายและซับซ้อนโดยวิธีทาง</a:t>
            </a:r>
            <a:r>
              <a:rPr lang="th-TH" sz="2800" dirty="0" smtClean="0"/>
              <a:t>คณิตศาสตร์</a:t>
            </a: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5545350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4. ยุคคอมพิวเตอร์อิเล็กทรอนิกส์ </a:t>
            </a:r>
            <a:r>
              <a:rPr lang="en-US" b="1" dirty="0" smtClean="0"/>
              <a:t>(</a:t>
            </a:r>
            <a:r>
              <a:rPr lang="th-TH" b="1" dirty="0" smtClean="0"/>
              <a:t>ต่อ</a:t>
            </a:r>
            <a:r>
              <a:rPr lang="en-US" b="1" dirty="0" smtClean="0"/>
              <a:t>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dirty="0" smtClean="0"/>
              <a:t>1</a:t>
            </a:r>
            <a:r>
              <a:rPr lang="en-US" sz="2800" dirty="0" smtClean="0"/>
              <a:t>) </a:t>
            </a:r>
            <a:r>
              <a:rPr lang="th-TH" sz="2800" dirty="0" smtClean="0"/>
              <a:t>เครื่อง </a:t>
            </a:r>
            <a:r>
              <a:rPr lang="en-US" sz="2800" dirty="0" smtClean="0"/>
              <a:t>ENIAC</a:t>
            </a:r>
            <a:r>
              <a:rPr lang="th-TH" sz="2800" dirty="0" smtClean="0"/>
              <a:t> โดย ดร.</a:t>
            </a:r>
            <a:r>
              <a:rPr lang="th-TH" sz="2800" dirty="0"/>
              <a:t>จอห์น ดับบลิว </a:t>
            </a:r>
            <a:r>
              <a:rPr lang="th-TH" sz="2800" dirty="0" err="1"/>
              <a:t>มอช</a:t>
            </a:r>
            <a:r>
              <a:rPr lang="th-TH" sz="2800" dirty="0"/>
              <a:t>ลี่ </a:t>
            </a:r>
            <a:r>
              <a:rPr lang="th-TH" sz="2800" dirty="0" smtClean="0"/>
              <a:t>และ</a:t>
            </a:r>
            <a:r>
              <a:rPr lang="th-TH" sz="2800" dirty="0"/>
              <a:t>จอห์น เพรส</a:t>
            </a:r>
            <a:r>
              <a:rPr lang="th-TH" sz="2800" dirty="0" err="1"/>
              <a:t>เปอร์</a:t>
            </a:r>
            <a:r>
              <a:rPr lang="th-TH" sz="2800" dirty="0"/>
              <a:t> </a:t>
            </a:r>
            <a:r>
              <a:rPr lang="th-TH" sz="2800" dirty="0" err="1"/>
              <a:t>เอ็คเคิร์ท</a:t>
            </a:r>
            <a:r>
              <a:rPr lang="th-TH" sz="2800" dirty="0"/>
              <a:t> </a:t>
            </a:r>
            <a:r>
              <a:rPr lang="th-TH" sz="2800" dirty="0" smtClean="0"/>
              <a:t>ได้</a:t>
            </a:r>
            <a:r>
              <a:rPr lang="th-TH" sz="2800" dirty="0"/>
              <a:t>พัฒนาเครื่อง </a:t>
            </a:r>
            <a:r>
              <a:rPr lang="en-US" sz="2800" dirty="0"/>
              <a:t>ENIAC (Electronics Numerical Integrator and Computer) </a:t>
            </a:r>
            <a:r>
              <a:rPr lang="th-TH" sz="2800" dirty="0"/>
              <a:t>โดยได้รับการสนับสนุนจากกองทัพสหรัฐอเมริกาให้ออกแบบสร้างคอมพิวเตอร์เอาไว้ใช้สำหรับช่วยคำนวณวิถีกระสุนของปืนใหญ่ การทำงานของเครื่องจะอาศัยหลอดสุญญากาศมากถึง 18,000 หลอด มีน้ำหนักมากสุดถึง 30 ตัน และใช้เนื้อที่ห้องกว้างมากถึงขนาด 30 </a:t>
            </a:r>
            <a:r>
              <a:rPr lang="en-US" sz="2800" dirty="0"/>
              <a:t>X 50 </a:t>
            </a:r>
            <a:r>
              <a:rPr lang="th-TH" sz="2800" dirty="0"/>
              <a:t>ฟุต สำหรับการตั้งวางเครื่อง</a:t>
            </a:r>
          </a:p>
        </p:txBody>
      </p:sp>
      <p:pic>
        <p:nvPicPr>
          <p:cNvPr id="4" name="Picture 9" descr="http://www.suwanpaiboon.ac.th/wbi/image/A2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789040"/>
            <a:ext cx="3456384" cy="251163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0674905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4. ยุคคอมพิวเตอร์อิเล็กทรอนิกส์ </a:t>
            </a:r>
            <a:r>
              <a:rPr lang="en-US" b="1" dirty="0"/>
              <a:t>(</a:t>
            </a:r>
            <a:r>
              <a:rPr lang="th-TH" b="1" dirty="0"/>
              <a:t>ต่อ</a:t>
            </a:r>
            <a:r>
              <a:rPr lang="en-US" b="1" dirty="0"/>
              <a:t>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2) </a:t>
            </a:r>
            <a:r>
              <a:rPr lang="th-TH" sz="2800" dirty="0"/>
              <a:t>เครื่อง </a:t>
            </a:r>
            <a:r>
              <a:rPr lang="en-US" sz="2800" dirty="0"/>
              <a:t>UNIVAC </a:t>
            </a:r>
            <a:r>
              <a:rPr lang="en-US" sz="2800" dirty="0" smtClean="0"/>
              <a:t> </a:t>
            </a:r>
            <a:r>
              <a:rPr lang="th-TH" sz="2800" dirty="0" smtClean="0"/>
              <a:t>โดย บริษัท </a:t>
            </a:r>
            <a:r>
              <a:rPr lang="en-US" sz="2800" dirty="0"/>
              <a:t>Remington Rand </a:t>
            </a:r>
            <a:r>
              <a:rPr lang="th-TH" sz="2800" dirty="0" smtClean="0"/>
              <a:t>เพื่อ</a:t>
            </a:r>
            <a:r>
              <a:rPr lang="th-TH" sz="2800" dirty="0"/>
              <a:t>ใช้งานในเชิงธุรกิจเป็นครั้งแรก โดยนำมาใช้สำหรับทำนายผลการเลือกตั้งประธานาธิบดีคนที่ 34 ของสหรัฐอเมริกา เครื่องนี้ใช้หลอดสุญญากาศ 5,000 หลอด แต่มีความเร็วในการทำงานสูงกว่าเครื่องคอมพิวเตอร์ที่ผลิตกันมาก่อนหน้านี้มาก </a:t>
            </a:r>
            <a:r>
              <a:rPr lang="th-TH" sz="2800" dirty="0" smtClean="0"/>
              <a:t>นับ</a:t>
            </a:r>
            <a:r>
              <a:rPr lang="th-TH" sz="2800" dirty="0"/>
              <a:t>ได้ว่าเป็น “เครื่องคอมพิวเตอร์เครื่องแรกที่ใช้ในเชิงธุรกิจ ”</a:t>
            </a:r>
          </a:p>
        </p:txBody>
      </p:sp>
      <p:pic>
        <p:nvPicPr>
          <p:cNvPr id="4" name="Picture 12" descr="http://www.suwanpaiboon.ac.th/wbi/image/A2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501008"/>
            <a:ext cx="4013561" cy="244827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9445390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5. </a:t>
            </a:r>
            <a:r>
              <a:rPr lang="th-TH" b="1" dirty="0"/>
              <a:t>ยุคคอมพิวเตอร์ทรานซิสเตอร์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(Transistor Age : </a:t>
            </a:r>
            <a:r>
              <a:rPr lang="th-TH" sz="2800" b="1" dirty="0"/>
              <a:t>ค.ศ. 1953 - </a:t>
            </a:r>
            <a:r>
              <a:rPr lang="en-US" sz="2800" b="1" dirty="0"/>
              <a:t>1964)</a:t>
            </a:r>
            <a:endParaRPr lang="th-TH" sz="2800" b="1" dirty="0" smtClean="0"/>
          </a:p>
          <a:p>
            <a:r>
              <a:rPr lang="th-TH" sz="2800" dirty="0" smtClean="0"/>
              <a:t>เนื่องจากหลอดสุญญากาศมี</a:t>
            </a:r>
            <a:r>
              <a:rPr lang="th-TH" sz="2800" dirty="0"/>
              <a:t>อายุการใช้งานค่อนข้างสั้นและมีขนาดใหญ่เกินไป จึงได้</a:t>
            </a:r>
            <a:r>
              <a:rPr lang="th-TH" sz="2800" b="1" u="sng" dirty="0"/>
              <a:t>มีการพัฒนาอุปกรณ์ที่เรียกว่า “ทรานซิสเตอร์” (</a:t>
            </a:r>
            <a:r>
              <a:rPr lang="en-US" sz="2800" b="1" u="sng" dirty="0"/>
              <a:t>Transistor) </a:t>
            </a:r>
            <a:r>
              <a:rPr lang="th-TH" sz="2800" b="1" u="sng" dirty="0"/>
              <a:t>ขึ้นเพื่อใช้งานแทน </a:t>
            </a:r>
            <a:r>
              <a:rPr lang="th-TH" sz="2800" dirty="0" smtClean="0"/>
              <a:t>จึงกล่าว</a:t>
            </a:r>
            <a:r>
              <a:rPr lang="th-TH" sz="2800" dirty="0"/>
              <a:t>ได้ว่าเป็น</a:t>
            </a:r>
            <a:r>
              <a:rPr lang="th-TH" sz="2800" b="1" u="sng" dirty="0"/>
              <a:t>เครื่องคอมพิวเตอร์ยุคที่ 2 (ยุคทรานซิสเตอร์) </a:t>
            </a:r>
            <a:endParaRPr lang="th-TH" sz="2800" b="1" u="sng" dirty="0" smtClean="0"/>
          </a:p>
          <a:p>
            <a:r>
              <a:rPr lang="th-TH" sz="2800" dirty="0"/>
              <a:t>ในยุคนี้เองที่ได้มีการนำเอาเครื่องคอมพิวเตอร์เข้ามาใช้งานในประเทศไทยเป็นครั้งแรก โดยภาควิชาสถิติ คณะ</a:t>
            </a:r>
            <a:r>
              <a:rPr lang="th-TH" sz="2800" dirty="0" err="1"/>
              <a:t>พณิชย</a:t>
            </a:r>
            <a:r>
              <a:rPr lang="th-TH" sz="2800" dirty="0"/>
              <a:t>ศาสตร์และการบัญชี จุฬาลงกรณ์มหาวิทยาลัย ได้รับมอบเครื่องคอมพิวเตอร์ขนาดใหญ่มากในยุคนั้นชื่อว่า </a:t>
            </a:r>
            <a:r>
              <a:rPr lang="en-US" sz="2800" dirty="0"/>
              <a:t>IBM 1620</a:t>
            </a:r>
            <a:r>
              <a:rPr lang="th-TH" sz="2800" dirty="0"/>
              <a:t> จากบริษัทผู้ผลิต </a:t>
            </a:r>
          </a:p>
        </p:txBody>
      </p:sp>
    </p:spTree>
    <p:extLst>
      <p:ext uri="{BB962C8B-B14F-4D97-AF65-F5344CB8AC3E}">
        <p14:creationId xmlns:p14="http://schemas.microsoft.com/office/powerpoint/2010/main" val="18259654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6. </a:t>
            </a:r>
            <a:r>
              <a:rPr lang="th-TH" b="1" dirty="0"/>
              <a:t>ยุคคอมพิวเตอร์วงจรรวม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(Integrated Circuit : IC : </a:t>
            </a:r>
            <a:r>
              <a:rPr lang="th-TH" sz="2800" b="1" dirty="0"/>
              <a:t>ค.ศ. 1965 - </a:t>
            </a:r>
            <a:r>
              <a:rPr lang="en-US" sz="2800" b="1" dirty="0"/>
              <a:t>1969)</a:t>
            </a:r>
            <a:endParaRPr lang="th-TH" sz="2800" b="1" dirty="0" smtClean="0"/>
          </a:p>
          <a:p>
            <a:r>
              <a:rPr lang="th-TH" sz="2800" dirty="0" smtClean="0"/>
              <a:t>วงจร</a:t>
            </a:r>
            <a:r>
              <a:rPr lang="th-TH" sz="2800" dirty="0"/>
              <a:t>รวม หรือ วงจรเบ็ดเสร็จ (</a:t>
            </a:r>
            <a:r>
              <a:rPr lang="en-US" sz="2800" dirty="0" err="1"/>
              <a:t>Iintegrated</a:t>
            </a:r>
            <a:r>
              <a:rPr lang="en-US" sz="2800" dirty="0"/>
              <a:t> Circuit : IC) </a:t>
            </a:r>
            <a:r>
              <a:rPr lang="th-TH" sz="2800" dirty="0"/>
              <a:t>หมายถึง วงจรที่นำเอา</a:t>
            </a:r>
            <a:r>
              <a:rPr lang="th-TH" sz="2800" dirty="0" smtClean="0"/>
              <a:t>ไดโอด ทรานซิสเตอร์ </a:t>
            </a:r>
            <a:r>
              <a:rPr lang="th-TH" sz="2800" dirty="0"/>
              <a:t>ตัว</a:t>
            </a:r>
            <a:r>
              <a:rPr lang="th-TH" sz="2800" dirty="0" smtClean="0"/>
              <a:t>ต้านทาน </a:t>
            </a:r>
            <a:r>
              <a:rPr lang="th-TH" sz="2800" dirty="0"/>
              <a:t>ตัวเก็บประจุ และองค์ประกอบวงจรต่างๆ มาประกอบรวมกันบนแผ่นวงจรขนาดเล็ก ใน</a:t>
            </a:r>
            <a:r>
              <a:rPr lang="th-TH" sz="2800" b="1" u="sng" dirty="0"/>
              <a:t>ปัจจุบันแผ่นวงจรนี้จะทำด้วยแผ่น</a:t>
            </a:r>
            <a:r>
              <a:rPr lang="th-TH" sz="2800" b="1" u="sng" dirty="0" smtClean="0"/>
              <a:t>ซิลิคอน</a:t>
            </a:r>
            <a:r>
              <a:rPr lang="en-US" sz="2800" b="1" u="sng" dirty="0"/>
              <a:t> </a:t>
            </a:r>
            <a:r>
              <a:rPr lang="th-TH" sz="2800" b="1" u="sng" dirty="0"/>
              <a:t>และสร้างองค์ประกอบวงจรต่างๆ ฝังอยู่บนแผ่นผลึก</a:t>
            </a:r>
            <a:r>
              <a:rPr lang="th-TH" sz="2800" dirty="0"/>
              <a:t>นี้ </a:t>
            </a:r>
            <a:r>
              <a:rPr lang="th-TH" sz="2800" dirty="0" smtClean="0"/>
              <a:t> เรียกรวมๆว่า </a:t>
            </a:r>
            <a:r>
              <a:rPr lang="th-TH" sz="2800" dirty="0" err="1"/>
              <a:t>ชิป</a:t>
            </a:r>
            <a:r>
              <a:rPr lang="th-TH" sz="2800" dirty="0"/>
              <a:t> (</a:t>
            </a:r>
            <a:r>
              <a:rPr lang="en-US" sz="2800" dirty="0"/>
              <a:t>Chip</a:t>
            </a:r>
            <a:r>
              <a:rPr lang="en-US" sz="2800" dirty="0" smtClean="0"/>
              <a:t>) </a:t>
            </a:r>
            <a:r>
              <a:rPr lang="th-TH" sz="2800" dirty="0" smtClean="0"/>
              <a:t>เช่น </a:t>
            </a:r>
            <a:r>
              <a:rPr lang="th-TH" sz="2800" dirty="0"/>
              <a:t>ไมโครโปรเซสเซอร์ </a:t>
            </a:r>
            <a:r>
              <a:rPr lang="th-TH" sz="2800" dirty="0" smtClean="0"/>
              <a:t>หน่วยความจำ </a:t>
            </a:r>
            <a:r>
              <a:rPr lang="th-TH" sz="2800" dirty="0"/>
              <a:t>(</a:t>
            </a:r>
            <a:r>
              <a:rPr lang="en-US" sz="2800" dirty="0"/>
              <a:t>RAM)  </a:t>
            </a:r>
            <a:r>
              <a:rPr lang="th-TH" sz="2800" dirty="0"/>
              <a:t>เป็นอีกประเภทหนึ่งของวงจรเบ็ดเสร็จ ที่มีความสำคัญมากในยุคปัจจุบัน</a:t>
            </a:r>
            <a:r>
              <a:rPr lang="en-US" sz="2800" dirty="0"/>
              <a:t> </a:t>
            </a:r>
            <a:endParaRPr lang="th-TH" sz="2800" dirty="0" smtClean="0"/>
          </a:p>
          <a:p>
            <a:r>
              <a:rPr lang="th-TH" sz="2800" dirty="0" smtClean="0"/>
              <a:t>กล่าว</a:t>
            </a:r>
            <a:r>
              <a:rPr lang="th-TH" sz="2800" dirty="0"/>
              <a:t>ได้ว่าเป็น</a:t>
            </a:r>
            <a:r>
              <a:rPr lang="th-TH" sz="2800" b="1" u="sng" dirty="0"/>
              <a:t>เครื่องคอมพิวเตอร์ยุคที่ 3 (ยุคไอซี</a:t>
            </a:r>
            <a:r>
              <a:rPr lang="th-TH" sz="2800" b="1" u="sng" dirty="0" smtClean="0"/>
              <a:t>)</a:t>
            </a:r>
            <a:endParaRPr lang="th-TH" sz="2800" b="1" u="sng" dirty="0"/>
          </a:p>
        </p:txBody>
      </p:sp>
      <p:pic>
        <p:nvPicPr>
          <p:cNvPr id="4" name="Picture 20" descr="https://upload.wikimedia.org/wikipedia/commons/1/1b/Integrated_circuit_on_microchip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905" y="4077072"/>
            <a:ext cx="2688013" cy="201622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8126669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7. ยุคคอมพิวเตอร์วงจรรวมขนาดใหญ่ </a:t>
            </a:r>
            <a:endParaRPr lang="th-TH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(LSI &amp; VLSI</a:t>
            </a:r>
            <a:r>
              <a:rPr lang="th-TH" sz="2800" b="1" dirty="0"/>
              <a:t> </a:t>
            </a:r>
            <a:r>
              <a:rPr lang="en-US" sz="2800" b="1" dirty="0"/>
              <a:t>Age</a:t>
            </a:r>
            <a:r>
              <a:rPr lang="th-TH" sz="2800" b="1" dirty="0"/>
              <a:t> </a:t>
            </a:r>
            <a:r>
              <a:rPr lang="en-US" sz="2800" b="1" dirty="0"/>
              <a:t>: </a:t>
            </a:r>
            <a:r>
              <a:rPr lang="th-TH" sz="2800" b="1" dirty="0"/>
              <a:t>ค.ศ. 1970 – ปัจจุบัน</a:t>
            </a:r>
            <a:r>
              <a:rPr lang="en-US" sz="2800" b="1" dirty="0"/>
              <a:t>)</a:t>
            </a:r>
            <a:endParaRPr lang="th-TH" sz="2800" b="1" dirty="0" smtClean="0"/>
          </a:p>
          <a:p>
            <a:r>
              <a:rPr lang="th-TH" sz="2800" dirty="0" smtClean="0"/>
              <a:t>ปลาย</a:t>
            </a:r>
            <a:r>
              <a:rPr lang="th-TH" sz="2800" dirty="0"/>
              <a:t>ศตวรรษ 1970 มีการนำ</a:t>
            </a:r>
            <a:r>
              <a:rPr lang="th-TH" sz="2800" b="1" u="sng" dirty="0"/>
              <a:t>ไมโครโปรเซสเซอร์ (</a:t>
            </a:r>
            <a:r>
              <a:rPr lang="en-US" sz="2800" b="1" u="sng" dirty="0"/>
              <a:t>Microprocessor) </a:t>
            </a:r>
            <a:r>
              <a:rPr lang="th-TH" sz="2800" b="1" u="sng" dirty="0"/>
              <a:t>ซึ่งเป็นวงจรรวมขนาดใหญ่ที่ผลิตโดยอาศัยเทคโนโลยีที่เรียกว่า </a:t>
            </a:r>
            <a:r>
              <a:rPr lang="en-US" sz="2800" b="1" u="sng" dirty="0"/>
              <a:t>LSI (Large Scale Integrated) </a:t>
            </a:r>
            <a:r>
              <a:rPr lang="th-TH" sz="2800" b="1" u="sng" dirty="0"/>
              <a:t>และ </a:t>
            </a:r>
            <a:r>
              <a:rPr lang="en-US" sz="2800" b="1" u="sng" dirty="0"/>
              <a:t>VLSI (Very Large Scale Integrated) </a:t>
            </a:r>
            <a:r>
              <a:rPr lang="th-TH" sz="2800" dirty="0"/>
              <a:t>เข้ามาแทนแผงวงจรรวมหรือ </a:t>
            </a:r>
            <a:r>
              <a:rPr lang="en-US" sz="2800" dirty="0"/>
              <a:t>IC </a:t>
            </a:r>
            <a:r>
              <a:rPr lang="th-TH" sz="2800" dirty="0"/>
              <a:t>แบบเดิม เนื่องจากสามารถบรรจุทรานซิสเตอร์ได้มากกว่า </a:t>
            </a:r>
            <a:endParaRPr lang="th-TH" sz="2800" dirty="0" smtClean="0"/>
          </a:p>
        </p:txBody>
      </p:sp>
    </p:spTree>
    <p:extLst>
      <p:ext uri="{BB962C8B-B14F-4D97-AF65-F5344CB8AC3E}">
        <p14:creationId xmlns:p14="http://schemas.microsoft.com/office/powerpoint/2010/main" val="33702705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7. ยุคคอมพิวเตอร์วงจรรวมขนาดใหญ่ </a:t>
            </a:r>
            <a:r>
              <a:rPr lang="en-US" b="1" dirty="0" smtClean="0"/>
              <a:t>(</a:t>
            </a:r>
            <a:r>
              <a:rPr lang="th-TH" b="1" dirty="0" smtClean="0"/>
              <a:t>ต่อ</a:t>
            </a:r>
            <a:r>
              <a:rPr lang="en-US" b="1" dirty="0" smtClean="0"/>
              <a:t>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h-TH" sz="2400" dirty="0" smtClean="0"/>
          </a:p>
          <a:p>
            <a:endParaRPr lang="th-TH" sz="2400" dirty="0"/>
          </a:p>
          <a:p>
            <a:endParaRPr lang="th-TH" sz="2400" dirty="0" smtClean="0"/>
          </a:p>
          <a:p>
            <a:endParaRPr lang="th-TH" sz="2400" dirty="0"/>
          </a:p>
          <a:p>
            <a:endParaRPr lang="th-TH" sz="2400" dirty="0" smtClean="0"/>
          </a:p>
          <a:p>
            <a:r>
              <a:rPr lang="th-TH" sz="2400" dirty="0" smtClean="0"/>
              <a:t>โดย</a:t>
            </a:r>
            <a:r>
              <a:rPr lang="th-TH" sz="2400" dirty="0"/>
              <a:t>บรรจุวงจรทรานซิสเตอร์นับหมื่น แสน หรือล้านตัว ลงในชิ้นสารซิลิกอน (</a:t>
            </a:r>
            <a:r>
              <a:rPr lang="en-US" sz="2400" dirty="0"/>
              <a:t>Silicon) </a:t>
            </a:r>
            <a:r>
              <a:rPr lang="th-TH" sz="2400" dirty="0"/>
              <a:t>ขนาดเล็ก ไมโครโปรเซสเซอร์นี้คิดค้นขึ้นโดยบริษัทอิน</a:t>
            </a:r>
            <a:r>
              <a:rPr lang="th-TH" sz="2400" dirty="0" err="1"/>
              <a:t>เทล</a:t>
            </a:r>
            <a:r>
              <a:rPr lang="th-TH" sz="2400" dirty="0"/>
              <a:t> (</a:t>
            </a:r>
            <a:r>
              <a:rPr lang="en-US" sz="2400" dirty="0"/>
              <a:t>Intel) </a:t>
            </a:r>
            <a:r>
              <a:rPr lang="th-TH" sz="2400" dirty="0"/>
              <a:t>ทำให้เกิดการผลิตคอมพิวเตอร์ขนาดเล็กสำหรับการใช้งานทั่วไปที่เรียกว่า “ไมโครคอมพิวเตอร์ (</a:t>
            </a:r>
            <a:r>
              <a:rPr lang="en-US" sz="2400" dirty="0"/>
              <a:t>Microcomputer)” </a:t>
            </a:r>
            <a:endParaRPr lang="th-TH" sz="2400" dirty="0"/>
          </a:p>
          <a:p>
            <a:r>
              <a:rPr lang="th-TH" sz="2400" dirty="0"/>
              <a:t>จึงนับได้ว่าเป็น</a:t>
            </a:r>
            <a:r>
              <a:rPr lang="th-TH" sz="2400" b="1" u="sng" dirty="0"/>
              <a:t>คอมพิวเตอร์ยุคที่ 4 (ยุควงจรรวมขนาดใหญ่</a:t>
            </a:r>
            <a:r>
              <a:rPr lang="en-US" sz="2400" b="1" u="sng" dirty="0"/>
              <a:t> )</a:t>
            </a:r>
            <a:endParaRPr lang="th-TH" sz="2400" b="1" u="sng" dirty="0"/>
          </a:p>
          <a:p>
            <a:endParaRPr lang="th-TH" dirty="0"/>
          </a:p>
        </p:txBody>
      </p:sp>
      <p:pic>
        <p:nvPicPr>
          <p:cNvPr id="4" name="Picture 21" descr="https://upload.wikimedia.org/wikipedia/commons/9/94/VLSI_Chip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014" y="1556792"/>
            <a:ext cx="2047875" cy="18091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5796785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8. </a:t>
            </a:r>
            <a:r>
              <a:rPr lang="th-TH" b="1" dirty="0"/>
              <a:t>ยุคคอมพิวเตอร์เครือข่าย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(Computer Network Age : </a:t>
            </a:r>
            <a:r>
              <a:rPr lang="th-TH" sz="2800" b="1" dirty="0"/>
              <a:t>ปัจจุบันและอนาคต</a:t>
            </a:r>
            <a:r>
              <a:rPr lang="th-TH" sz="2800" b="1" dirty="0" smtClean="0"/>
              <a:t>)</a:t>
            </a:r>
          </a:p>
          <a:p>
            <a:r>
              <a:rPr lang="th-TH" sz="2800" dirty="0"/>
              <a:t>เมื่อไมโครคอมพิวเตอร์มีขีดความสามารถสูงขึ้น ทำงานได้เร็ว การแสดงผล การจัดการข้อมูล สามารถประมวลได้ครั้งละมากๆ จึงทำให้คอมพิวเตอร์สามารถทำงานหลายงานพร้อมกัน (</a:t>
            </a:r>
            <a:r>
              <a:rPr lang="en-US" sz="2800" dirty="0"/>
              <a:t>Multitasking) </a:t>
            </a:r>
            <a:r>
              <a:rPr lang="th-TH" sz="2800" dirty="0"/>
              <a:t>ขณะเดียวกันก็</a:t>
            </a:r>
            <a:r>
              <a:rPr lang="th-TH" sz="2800" b="1" u="sng" dirty="0"/>
              <a:t>มีการเชื่อมโยงเครือข่ายคอมพิวเตอร์ (</a:t>
            </a:r>
            <a:r>
              <a:rPr lang="en-US" sz="2800" b="1" u="sng" dirty="0"/>
              <a:t>Computer Network) </a:t>
            </a:r>
            <a:r>
              <a:rPr lang="th-TH" sz="2800" dirty="0"/>
              <a:t>การใช้งานไมโครคอมพิวเตอร์ได้รับความนิยามอย่างแพร่หลายไปทั่วโลก มีการออกแบบและ</a:t>
            </a:r>
            <a:r>
              <a:rPr lang="th-TH" sz="2800" b="1" u="sng" dirty="0"/>
              <a:t>พัฒนาเครื่องคอมพิวเตอร์ให้มีขนาดเล็กลง</a:t>
            </a:r>
            <a:r>
              <a:rPr lang="th-TH" sz="2800" dirty="0"/>
              <a:t>พร้อมๆ กับประสิทธิภาพในการใช้งานที่มุ่งเน้นให้เกิดการเชื่อมต่อเป็นเครือข่าย (</a:t>
            </a:r>
            <a:r>
              <a:rPr lang="en-US" sz="2800" dirty="0"/>
              <a:t>Network) </a:t>
            </a:r>
            <a:r>
              <a:rPr lang="th-TH" sz="2800" dirty="0"/>
              <a:t>มากยิ่งขึ้น </a:t>
            </a:r>
          </a:p>
        </p:txBody>
      </p:sp>
    </p:spTree>
    <p:extLst>
      <p:ext uri="{BB962C8B-B14F-4D97-AF65-F5344CB8AC3E}">
        <p14:creationId xmlns:p14="http://schemas.microsoft.com/office/powerpoint/2010/main" val="24866813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คุณสมบัติของคอมพิวเตอร์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dirty="0"/>
              <a:t>คุณสมบัติและลักษณะเด่นของ</a:t>
            </a:r>
            <a:r>
              <a:rPr lang="th-TH" sz="2800" dirty="0" smtClean="0"/>
              <a:t>คอมพิวเตอร์มีดังนี้</a:t>
            </a:r>
          </a:p>
          <a:p>
            <a:r>
              <a:rPr lang="th-TH" sz="2800" b="1" dirty="0" smtClean="0"/>
              <a:t>1</a:t>
            </a:r>
            <a:r>
              <a:rPr lang="en-US" sz="2800" b="1" dirty="0" smtClean="0"/>
              <a:t>) </a:t>
            </a:r>
            <a:r>
              <a:rPr lang="th-TH" sz="2800" b="1" dirty="0" smtClean="0"/>
              <a:t>ความเร็ว </a:t>
            </a:r>
            <a:r>
              <a:rPr lang="th-TH" sz="2800" b="1" dirty="0"/>
              <a:t>(</a:t>
            </a:r>
            <a:r>
              <a:rPr lang="en-US" sz="2800" b="1" dirty="0"/>
              <a:t>Speed) </a:t>
            </a:r>
            <a:r>
              <a:rPr lang="th-TH" sz="2800" dirty="0"/>
              <a:t>ปัจจุบันซีพียูของคอมพิวเตอร์ส่วนบุคคลสามารถทำงานได้มากกว่าพันล้านคำสั่งต่อวินาที </a:t>
            </a:r>
            <a:endParaRPr lang="th-TH" sz="2800" dirty="0" smtClean="0"/>
          </a:p>
          <a:p>
            <a:r>
              <a:rPr lang="th-TH" sz="2800" b="1" dirty="0" smtClean="0"/>
              <a:t>2</a:t>
            </a:r>
            <a:r>
              <a:rPr lang="en-US" sz="2800" b="1" dirty="0" smtClean="0"/>
              <a:t>) </a:t>
            </a:r>
            <a:r>
              <a:rPr lang="th-TH" sz="2800" b="1" dirty="0"/>
              <a:t>ความถูกต้องแม่นยำ </a:t>
            </a:r>
            <a:r>
              <a:rPr lang="en-US" sz="2800" b="1" dirty="0"/>
              <a:t>(Accuracy) </a:t>
            </a:r>
            <a:r>
              <a:rPr lang="th-TH" sz="2800" dirty="0"/>
              <a:t>ระบบและวงจรคอมพิวเตอร์นั้นจะให้ผลของการคำนวณที่ถูกต้องเสมอหากการป้อนข้อมูลของผู้ใช้คอมพิวเตอร์ถูกต้อง </a:t>
            </a:r>
            <a:endParaRPr lang="th-TH" sz="2800" dirty="0" smtClean="0"/>
          </a:p>
          <a:p>
            <a:r>
              <a:rPr lang="th-TH" sz="2800" b="1" dirty="0"/>
              <a:t>3</a:t>
            </a:r>
            <a:r>
              <a:rPr lang="th-TH" sz="2800" b="1" dirty="0" smtClean="0"/>
              <a:t>) ความ</a:t>
            </a:r>
            <a:r>
              <a:rPr lang="th-TH" sz="2800" b="1" dirty="0"/>
              <a:t>เชื่อถือ (</a:t>
            </a:r>
            <a:r>
              <a:rPr lang="en-US" sz="2800" b="1" dirty="0"/>
              <a:t>Reliability) </a:t>
            </a:r>
            <a:r>
              <a:rPr lang="th-TH" sz="2800" dirty="0"/>
              <a:t>ปัจจุบันการผลิตฮาร์ดแวร์ให้รองรับความสามารถในการทำงานที่ต่อเนื่องของคอมพิวเตอร์ได้ตลอดเวลาทั้งกลางวันและกลางคืน </a:t>
            </a:r>
          </a:p>
        </p:txBody>
      </p:sp>
    </p:spTree>
    <p:extLst>
      <p:ext uri="{BB962C8B-B14F-4D97-AF65-F5344CB8AC3E}">
        <p14:creationId xmlns:p14="http://schemas.microsoft.com/office/powerpoint/2010/main" val="26400806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คุณสมบัติของ</a:t>
            </a:r>
            <a:r>
              <a:rPr lang="th-TH" b="1" dirty="0" smtClean="0"/>
              <a:t>คอมพิวเตอร์</a:t>
            </a:r>
            <a:r>
              <a:rPr lang="en-US" b="1" dirty="0" smtClean="0"/>
              <a:t>(</a:t>
            </a:r>
            <a:r>
              <a:rPr lang="th-TH" b="1" dirty="0" smtClean="0"/>
              <a:t>ต่อ</a:t>
            </a:r>
            <a:r>
              <a:rPr lang="en-US" b="1" dirty="0" smtClean="0"/>
              <a:t>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h-TH" sz="2800" b="1" dirty="0" smtClean="0"/>
              <a:t>4</a:t>
            </a:r>
            <a:r>
              <a:rPr lang="en-US" sz="2800" b="1" dirty="0" smtClean="0"/>
              <a:t>) </a:t>
            </a:r>
            <a:r>
              <a:rPr lang="th-TH" sz="2800" b="1" dirty="0" smtClean="0"/>
              <a:t>การ</a:t>
            </a:r>
            <a:r>
              <a:rPr lang="th-TH" sz="2800" b="1" dirty="0"/>
              <a:t>จัดเก็บข้อมูล (</a:t>
            </a:r>
            <a:r>
              <a:rPr lang="en-US" sz="2800" b="1" dirty="0"/>
              <a:t>Storage Capability) </a:t>
            </a:r>
            <a:r>
              <a:rPr lang="th-TH" sz="2800" dirty="0"/>
              <a:t>ปัจจุบันการผลิตฮาร์ดดิสก์ (</a:t>
            </a:r>
            <a:r>
              <a:rPr lang="en-US" sz="2800" dirty="0"/>
              <a:t>Hard Disk) </a:t>
            </a:r>
            <a:r>
              <a:rPr lang="th-TH" sz="2800" dirty="0"/>
              <a:t>เพื่อจัดเก็บข้อมูลทางด้านคอมพิวเตอร์มีการพัฒนาให้สามารถจัดเก็บข้อมูลได้มากถึง </a:t>
            </a:r>
            <a:r>
              <a:rPr lang="th-TH" sz="2800" dirty="0" smtClean="0"/>
              <a:t>ล้านล้านไบต์</a:t>
            </a:r>
          </a:p>
          <a:p>
            <a:r>
              <a:rPr lang="th-TH" sz="2800" b="1" dirty="0" smtClean="0"/>
              <a:t>5</a:t>
            </a:r>
            <a:r>
              <a:rPr lang="en-US" sz="2800" b="1" dirty="0" smtClean="0"/>
              <a:t>) </a:t>
            </a:r>
            <a:r>
              <a:rPr lang="th-TH" sz="2800" b="1" dirty="0" smtClean="0"/>
              <a:t>ทำงาน</a:t>
            </a:r>
            <a:r>
              <a:rPr lang="th-TH" sz="2800" b="1" dirty="0"/>
              <a:t>ซ้ำๆ ได้ </a:t>
            </a:r>
            <a:r>
              <a:rPr lang="en-US" sz="2800" b="1" dirty="0"/>
              <a:t>(Repeatability) </a:t>
            </a:r>
            <a:r>
              <a:rPr lang="th-TH" sz="2800" dirty="0"/>
              <a:t>เนื่องจากคอมพิวเตอร์เป็นวงจรอิเล็กทรอนิกส์ จึงสามารถทำงานซ้ำๆ ได้ เพื่อช่วยลดปัญหาเรื่องความรู้สึกเหน็ดเหนื่อย อ่อนล้า ของคน </a:t>
            </a:r>
            <a:endParaRPr lang="th-TH" sz="2800" dirty="0" smtClean="0"/>
          </a:p>
          <a:p>
            <a:r>
              <a:rPr lang="th-TH" sz="2800" b="1" dirty="0" smtClean="0"/>
              <a:t>6</a:t>
            </a:r>
            <a:r>
              <a:rPr lang="en-US" sz="2800" b="1" dirty="0" smtClean="0"/>
              <a:t>) </a:t>
            </a:r>
            <a:r>
              <a:rPr lang="th-TH" sz="2800" b="1" dirty="0" smtClean="0"/>
              <a:t>ความ</a:t>
            </a:r>
            <a:r>
              <a:rPr lang="th-TH" sz="2800" b="1" dirty="0"/>
              <a:t>เป็นอัตโนมัติ (</a:t>
            </a:r>
            <a:r>
              <a:rPr lang="en-US" sz="2800" b="1" dirty="0"/>
              <a:t>Self Acting) </a:t>
            </a:r>
            <a:r>
              <a:rPr lang="th-TH" sz="2800" dirty="0"/>
              <a:t>คอมพิวเตอร์ประดิษฐ์ขึ้นด้วยอุปกรณ์ทางอิเล็กทรอนิกส์ มีการจัดเก็บหรือแปลงข้อมูลให้อยู่ในรูปแบบของสัญญาณไฟฟ้า</a:t>
            </a:r>
            <a:r>
              <a:rPr lang="th-TH" sz="2800" dirty="0" smtClean="0"/>
              <a:t>เพื่อให้คอมพิวเตอร์</a:t>
            </a:r>
            <a:r>
              <a:rPr lang="th-TH" sz="2800" dirty="0"/>
              <a:t>เข้าใจ </a:t>
            </a:r>
            <a:endParaRPr lang="th-TH" sz="2800" dirty="0" smtClean="0"/>
          </a:p>
          <a:p>
            <a:r>
              <a:rPr lang="th-TH" sz="2800" b="1" dirty="0"/>
              <a:t>7</a:t>
            </a:r>
            <a:r>
              <a:rPr lang="th-TH" sz="2800" b="1" dirty="0" smtClean="0"/>
              <a:t>) การ</a:t>
            </a:r>
            <a:r>
              <a:rPr lang="th-TH" sz="2800" b="1" dirty="0"/>
              <a:t>ติดต่อสื่อสาร (</a:t>
            </a:r>
            <a:r>
              <a:rPr lang="en-US" sz="2800" b="1" dirty="0"/>
              <a:t>Communication) </a:t>
            </a:r>
            <a:r>
              <a:rPr lang="th-TH" sz="2800" dirty="0"/>
              <a:t>คอมพิวเตอร์ในปัจจุบันสามารถเชื่อมโยงเข้าหากันเป็นเครือข่ายมากยิ่งขึ้น</a:t>
            </a:r>
          </a:p>
        </p:txBody>
      </p:sp>
    </p:spTree>
    <p:extLst>
      <p:ext uri="{BB962C8B-B14F-4D97-AF65-F5344CB8AC3E}">
        <p14:creationId xmlns:p14="http://schemas.microsoft.com/office/powerpoint/2010/main" val="20187699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ประเภทของคอมพิวเตอร์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dirty="0" smtClean="0"/>
              <a:t>จำแนกออก</a:t>
            </a:r>
            <a:r>
              <a:rPr lang="th-TH" sz="2800" dirty="0"/>
              <a:t>ได้เป็น </a:t>
            </a:r>
            <a:r>
              <a:rPr lang="en-US" sz="2800" dirty="0"/>
              <a:t>3</a:t>
            </a:r>
            <a:r>
              <a:rPr lang="th-TH" sz="2800" dirty="0"/>
              <a:t> ลักษณะ ประกอบด้วยการแบ่งตามการประมวลผล แบ่งตามวัตถุประสงค์การใช้งาน และแบ่งตาม</a:t>
            </a:r>
            <a:r>
              <a:rPr lang="th-TH" sz="2800" dirty="0" smtClean="0"/>
              <a:t>ขนาด</a:t>
            </a:r>
            <a:r>
              <a:rPr lang="th-TH" sz="2800" dirty="0"/>
              <a:t>และความสามารถ </a:t>
            </a:r>
            <a:endParaRPr lang="th-TH" sz="2800" dirty="0" smtClean="0"/>
          </a:p>
          <a:p>
            <a:r>
              <a:rPr lang="th-TH" sz="2800" b="1" dirty="0"/>
              <a:t>ประเภทคอมพิวเตอร์ตามการ</a:t>
            </a:r>
            <a:r>
              <a:rPr lang="th-TH" sz="2800" b="1" dirty="0" smtClean="0"/>
              <a:t>ประมวลผล</a:t>
            </a:r>
          </a:p>
          <a:p>
            <a:pPr lvl="1"/>
            <a:r>
              <a:rPr lang="th-TH" sz="2800" dirty="0"/>
              <a:t>คอมพิวเตอร์แบบแอ</a:t>
            </a:r>
            <a:r>
              <a:rPr lang="th-TH" sz="2800" dirty="0" err="1"/>
              <a:t>นะล็อก</a:t>
            </a:r>
            <a:r>
              <a:rPr lang="th-TH" sz="2800" dirty="0"/>
              <a:t> (</a:t>
            </a:r>
            <a:r>
              <a:rPr lang="en-US" sz="2800" dirty="0"/>
              <a:t>Analog Computer)</a:t>
            </a:r>
            <a:endParaRPr lang="th-TH" sz="2800" dirty="0" smtClean="0"/>
          </a:p>
          <a:p>
            <a:pPr lvl="1"/>
            <a:r>
              <a:rPr lang="th-TH" sz="2800" dirty="0"/>
              <a:t>คอมพิวเตอร์</a:t>
            </a:r>
            <a:r>
              <a:rPr lang="th-TH" sz="2800" dirty="0" err="1"/>
              <a:t>แบบดิจิทัล</a:t>
            </a:r>
            <a:r>
              <a:rPr lang="th-TH" sz="2800" dirty="0"/>
              <a:t>  (</a:t>
            </a:r>
            <a:r>
              <a:rPr lang="en-US" sz="2800" dirty="0"/>
              <a:t>Digital Computer) </a:t>
            </a:r>
            <a:endParaRPr lang="th-TH" sz="2800" dirty="0" smtClean="0"/>
          </a:p>
          <a:p>
            <a:pPr lvl="1"/>
            <a:r>
              <a:rPr lang="th-TH" sz="2800" dirty="0" smtClean="0"/>
              <a:t>คอมพิวเตอร์</a:t>
            </a:r>
            <a:r>
              <a:rPr lang="th-TH" sz="2800" dirty="0"/>
              <a:t>แบบลูกผสม (</a:t>
            </a:r>
            <a:r>
              <a:rPr lang="en-US" sz="2800" dirty="0"/>
              <a:t>Hybrid Computer</a:t>
            </a:r>
            <a:r>
              <a:rPr lang="en-US" sz="2800" dirty="0" smtClean="0"/>
              <a:t>)</a:t>
            </a:r>
          </a:p>
          <a:p>
            <a:r>
              <a:rPr lang="th-TH" sz="2800" b="1" dirty="0"/>
              <a:t>ประเภทของคอมพิวเตอร์ตามวัตถุประสงค์การใช้</a:t>
            </a:r>
            <a:r>
              <a:rPr lang="th-TH" sz="2800" b="1" dirty="0" smtClean="0"/>
              <a:t>งาน</a:t>
            </a:r>
          </a:p>
          <a:p>
            <a:pPr lvl="1"/>
            <a:r>
              <a:rPr lang="th-TH" sz="2800" dirty="0"/>
              <a:t>เครื่องคอมพิวเตอร์เพื่องานเฉพาะกิจ (</a:t>
            </a:r>
            <a:r>
              <a:rPr lang="en-US" sz="2800" dirty="0"/>
              <a:t>Special Purpose Computer</a:t>
            </a:r>
            <a:r>
              <a:rPr lang="en-US" sz="2800" dirty="0" smtClean="0"/>
              <a:t>)</a:t>
            </a:r>
          </a:p>
          <a:p>
            <a:pPr lvl="1"/>
            <a:r>
              <a:rPr lang="th-TH" sz="2800" dirty="0"/>
              <a:t>เครื่องคอมพิวเตอร์เพื่องานทั่วไป (</a:t>
            </a:r>
            <a:r>
              <a:rPr lang="en-US" sz="2800" dirty="0"/>
              <a:t>General Purpose Computer)</a:t>
            </a: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1628843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ประเภทคอมพิวเตอร์</a:t>
            </a:r>
            <a:endParaRPr lang="th-TH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dirty="0"/>
              <a:t>คอมพิวเตอร์ที่เราใช้กันอยู่นั้นสามารถแยกประเภทตามขนาดและประสิทธิภาพได้ 4 ประเภทหลักๆ คือ เครื่องคอมพิวเตอร์ประสิทธิภาพและขนาดใหญ่ที่สุดเรียกกว่า </a:t>
            </a:r>
            <a:r>
              <a:rPr lang="en-US" sz="2800" dirty="0"/>
              <a:t>Supercomputer </a:t>
            </a:r>
            <a:r>
              <a:rPr lang="th-TH" sz="2800" dirty="0"/>
              <a:t>และขนาดรองลงมาคือ </a:t>
            </a:r>
            <a:r>
              <a:rPr lang="en-US" sz="2800" dirty="0"/>
              <a:t>Mainframe Computer, Minicomputer </a:t>
            </a:r>
            <a:r>
              <a:rPr lang="th-TH" sz="2800" dirty="0"/>
              <a:t>และ </a:t>
            </a:r>
            <a:r>
              <a:rPr lang="en-US" sz="2800" dirty="0"/>
              <a:t>Microcomputer </a:t>
            </a:r>
            <a:r>
              <a:rPr lang="th-TH" sz="2800" dirty="0"/>
              <a:t>ตามลำดับ </a:t>
            </a:r>
            <a:endParaRPr lang="th-TH" sz="2800" dirty="0" smtClean="0"/>
          </a:p>
          <a:p>
            <a:r>
              <a:rPr lang="th-TH" sz="2800" dirty="0" smtClean="0"/>
              <a:t>ซึ่ง</a:t>
            </a:r>
            <a:r>
              <a:rPr lang="th-TH" sz="2800" dirty="0"/>
              <a:t>คอมพิวเตอร์ที่เราใช้กันอยู่ตามสำนักงานและตามบ้านทั่วๆ ไป คือ </a:t>
            </a:r>
            <a:r>
              <a:rPr lang="en-US" sz="2800" dirty="0"/>
              <a:t>Microcomputer </a:t>
            </a:r>
            <a:r>
              <a:rPr lang="th-TH" sz="2800" dirty="0"/>
              <a:t>นั้นเอง โดยอาจจะเรียกอีกอย่างหนึ่งว่า </a:t>
            </a:r>
            <a:r>
              <a:rPr lang="en-US" sz="2800" dirty="0"/>
              <a:t>PC (Personal computer</a:t>
            </a:r>
            <a:r>
              <a:rPr lang="en-US" sz="2800" dirty="0" smtClean="0"/>
              <a:t>)</a:t>
            </a: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11343933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ประเภทของ</a:t>
            </a:r>
            <a:r>
              <a:rPr lang="th-TH" b="1" dirty="0" smtClean="0"/>
              <a:t>คอมพิวเตอร์</a:t>
            </a:r>
            <a:r>
              <a:rPr lang="en-US" b="1" dirty="0" smtClean="0"/>
              <a:t> (</a:t>
            </a:r>
            <a:r>
              <a:rPr lang="th-TH" b="1" dirty="0" smtClean="0"/>
              <a:t>ต่อ</a:t>
            </a:r>
            <a:r>
              <a:rPr lang="en-US" b="1" dirty="0" smtClean="0"/>
              <a:t>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800" b="1" dirty="0"/>
              <a:t>ประเภทของคอมพิวเตอร์ตามขนาดและความสามารถ</a:t>
            </a:r>
            <a:endParaRPr lang="en-US" sz="2800" b="1" dirty="0"/>
          </a:p>
          <a:p>
            <a:pPr lvl="1"/>
            <a:r>
              <a:rPr lang="th-TH" sz="2800" dirty="0"/>
              <a:t>ซูเปอร์คอมพิวเตอร์ </a:t>
            </a:r>
            <a:r>
              <a:rPr lang="en-US" sz="2800" dirty="0"/>
              <a:t>(Supercomputer)</a:t>
            </a:r>
            <a:endParaRPr lang="th-TH" sz="2800" dirty="0" smtClean="0"/>
          </a:p>
          <a:p>
            <a:pPr lvl="1"/>
            <a:r>
              <a:rPr lang="th-TH" sz="2800" dirty="0"/>
              <a:t>เมนเฟรมคอมพิวเตอร์ (</a:t>
            </a:r>
            <a:r>
              <a:rPr lang="en-US" sz="2800" dirty="0"/>
              <a:t>Mainframe Computer</a:t>
            </a:r>
            <a:r>
              <a:rPr lang="en-US" sz="2800" dirty="0" smtClean="0"/>
              <a:t>)</a:t>
            </a:r>
          </a:p>
          <a:p>
            <a:pPr lvl="1"/>
            <a:r>
              <a:rPr lang="th-TH" sz="2800" dirty="0"/>
              <a:t>มินิคอมพิวเตอร์ (</a:t>
            </a:r>
            <a:r>
              <a:rPr lang="en-US" sz="2800" dirty="0"/>
              <a:t>Minicomputer</a:t>
            </a:r>
            <a:r>
              <a:rPr lang="en-US" sz="2800" dirty="0" smtClean="0"/>
              <a:t>)</a:t>
            </a:r>
          </a:p>
          <a:p>
            <a:pPr lvl="1"/>
            <a:r>
              <a:rPr lang="th-TH" sz="2800" dirty="0"/>
              <a:t>ไมโครคอมพิวเตอร์ (</a:t>
            </a:r>
            <a:r>
              <a:rPr lang="en-US" sz="2800" dirty="0"/>
              <a:t>Microcomputer) </a:t>
            </a: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42446369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ประโยชน์และการประยุกต์ใช้คอมพิวเตอร์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b="1" dirty="0"/>
              <a:t>ประโยชน์ของ</a:t>
            </a:r>
            <a:r>
              <a:rPr lang="th-TH" sz="2800" b="1" dirty="0" smtClean="0"/>
              <a:t>คอมพิวเตอร์</a:t>
            </a:r>
          </a:p>
          <a:p>
            <a:r>
              <a:rPr lang="en-US" sz="2800" b="1" dirty="0"/>
              <a:t>1) </a:t>
            </a:r>
            <a:r>
              <a:rPr lang="th-TH" sz="2800" b="1" dirty="0"/>
              <a:t>งานธุรกิจ </a:t>
            </a:r>
            <a:r>
              <a:rPr lang="th-TH" sz="2800" dirty="0"/>
              <a:t>บริษัท ห้างสรรพสินค้า ร้านค้า รวมไปถึงโรงงานต่างๆ ซึ่งจะใช้คอมพิวเตอร์ในการทำบัญชี งานประมวลคำ และใช้ติดต่อกับหน่วยงานต่างๆ </a:t>
            </a:r>
            <a:endParaRPr lang="th-TH" sz="2800" dirty="0" smtClean="0"/>
          </a:p>
          <a:p>
            <a:r>
              <a:rPr lang="th-TH" sz="2800" b="1" dirty="0"/>
              <a:t>2) งานวิทยาศาสตร์ </a:t>
            </a:r>
            <a:r>
              <a:rPr lang="th-TH" sz="2800" dirty="0"/>
              <a:t>การแพทย์ และงานสาธารณสุข เราสามารถนำคอมพิวเตอร์มาใช้ประโยชน์เกี่ยวกับการคำนวณที่ค่อนข้างซับซ้อน งานศึกษาโมเลกุลเคมี หรืองานทะเบียน สถิติ </a:t>
            </a:r>
            <a:endParaRPr lang="th-TH" sz="2800" dirty="0" smtClean="0"/>
          </a:p>
          <a:p>
            <a:r>
              <a:rPr lang="th-TH" sz="2800" b="1" dirty="0"/>
              <a:t>3) งานสื่อสารและโทรคมนาคม   </a:t>
            </a:r>
            <a:r>
              <a:rPr lang="th-TH" sz="2800" dirty="0"/>
              <a:t>เรานำระบบคอมพิวเตอร์มาใช้ควบคุมระบบการจราจร เช่น สัญญาณไฟจราจร และการจราจรทางอากาศ หรือในการสื่อสารก็จะใช้ในระบบการสื่อสารแบบเคลื่อนที่</a:t>
            </a:r>
          </a:p>
        </p:txBody>
      </p:sp>
    </p:spTree>
    <p:extLst>
      <p:ext uri="{BB962C8B-B14F-4D97-AF65-F5344CB8AC3E}">
        <p14:creationId xmlns:p14="http://schemas.microsoft.com/office/powerpoint/2010/main" val="34063353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ประโยชน์และการประยุกต์ใช้</a:t>
            </a:r>
            <a:r>
              <a:rPr lang="th-TH" b="1" dirty="0" smtClean="0"/>
              <a:t>คอมพิวเตอร์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b="1" dirty="0"/>
              <a:t>4) งานราชการ   </a:t>
            </a:r>
            <a:r>
              <a:rPr lang="th-TH" sz="2800" dirty="0"/>
              <a:t>การใช้งานในหน่วยงานราชการนั้นมีหลายรูปแบบ ทั้งนี้ขึ้นอยู่กับบทบาทและหน้าที่ของหน่วยงาน</a:t>
            </a:r>
            <a:r>
              <a:rPr lang="th-TH" sz="2800" dirty="0" smtClean="0"/>
              <a:t>นั้นๆ</a:t>
            </a:r>
          </a:p>
          <a:p>
            <a:r>
              <a:rPr lang="th-TH" sz="2800" b="1" dirty="0" smtClean="0"/>
              <a:t>5</a:t>
            </a:r>
            <a:r>
              <a:rPr lang="th-TH" sz="2800" b="1" dirty="0"/>
              <a:t>) งานวิศวกรรมและสถาปัตยกรรม   </a:t>
            </a:r>
            <a:r>
              <a:rPr lang="th-TH" sz="2800" dirty="0"/>
              <a:t>สถาปนิกและวิศวกรจะใช้คอมพิวเตอร์ในการออกแบบ หรือจำลอง</a:t>
            </a:r>
            <a:r>
              <a:rPr lang="th-TH" sz="2800" dirty="0" smtClean="0"/>
              <a:t>สถานการณ์</a:t>
            </a:r>
            <a:r>
              <a:rPr lang="th-TH" sz="2800" dirty="0"/>
              <a:t>ต่างๆ </a:t>
            </a:r>
            <a:endParaRPr lang="th-TH" sz="2800" dirty="0" smtClean="0"/>
          </a:p>
          <a:p>
            <a:r>
              <a:rPr lang="th-TH" sz="2800" b="1" dirty="0"/>
              <a:t>6) การศึกษา </a:t>
            </a:r>
            <a:r>
              <a:rPr lang="th-TH" sz="2800" dirty="0"/>
              <a:t>เราจะนำคอมพิวเตอร์มาใช้ประโยชน์ทางด้านการเรียนการสอน หรืองานด้านทะเบียน</a:t>
            </a:r>
          </a:p>
        </p:txBody>
      </p:sp>
    </p:spTree>
    <p:extLst>
      <p:ext uri="{BB962C8B-B14F-4D97-AF65-F5344CB8AC3E}">
        <p14:creationId xmlns:p14="http://schemas.microsoft.com/office/powerpoint/2010/main" val="3302473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ประโยชน์และการประยุกต์ใช้คอมพิวเตอร์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h-TH" sz="2800" b="1" dirty="0"/>
              <a:t>การประยุกต์ใช้</a:t>
            </a:r>
            <a:r>
              <a:rPr lang="th-TH" sz="2800" b="1" dirty="0" smtClean="0"/>
              <a:t>คอมพิวเตอร์</a:t>
            </a:r>
          </a:p>
          <a:p>
            <a:r>
              <a:rPr lang="th-TH" sz="2800" dirty="0" smtClean="0"/>
              <a:t>1</a:t>
            </a:r>
            <a:r>
              <a:rPr lang="en-US" sz="2800" dirty="0" smtClean="0"/>
              <a:t>) </a:t>
            </a:r>
            <a:r>
              <a:rPr lang="th-TH" sz="2800" dirty="0" smtClean="0"/>
              <a:t>การ</a:t>
            </a:r>
            <a:r>
              <a:rPr lang="th-TH" sz="2800" dirty="0"/>
              <a:t>ประยุกต์ใช้คอมพิวเตอร์ใน</a:t>
            </a:r>
            <a:r>
              <a:rPr lang="th-TH" sz="2800" dirty="0" smtClean="0"/>
              <a:t>ด้าน</a:t>
            </a:r>
            <a:r>
              <a:rPr lang="th-TH" sz="2800" dirty="0"/>
              <a:t>โรงงาน</a:t>
            </a:r>
            <a:r>
              <a:rPr lang="th-TH" sz="2800" dirty="0" smtClean="0"/>
              <a:t>อุตสาหกรรม</a:t>
            </a:r>
          </a:p>
          <a:p>
            <a:r>
              <a:rPr lang="th-TH" sz="2800" dirty="0" smtClean="0"/>
              <a:t>2</a:t>
            </a:r>
            <a:r>
              <a:rPr lang="en-US" sz="2800" dirty="0" smtClean="0"/>
              <a:t>) </a:t>
            </a:r>
            <a:r>
              <a:rPr lang="th-TH" sz="2800" dirty="0" smtClean="0"/>
              <a:t>การ</a:t>
            </a:r>
            <a:r>
              <a:rPr lang="th-TH" sz="2800" dirty="0"/>
              <a:t>ประยุกต์ใช้คอมพิวเตอร์ในด้านการศึกษา </a:t>
            </a:r>
          </a:p>
          <a:p>
            <a:r>
              <a:rPr lang="th-TH" sz="2800" dirty="0" smtClean="0"/>
              <a:t>3</a:t>
            </a:r>
            <a:r>
              <a:rPr lang="en-US" sz="2800" dirty="0" smtClean="0"/>
              <a:t>)</a:t>
            </a:r>
            <a:r>
              <a:rPr lang="th-TH" sz="2800" dirty="0" smtClean="0"/>
              <a:t> </a:t>
            </a:r>
            <a:r>
              <a:rPr lang="th-TH" sz="2800" dirty="0"/>
              <a:t>การประยุกต์ใช้คอมพิวเตอร์ในด้านการเงินการ</a:t>
            </a:r>
            <a:r>
              <a:rPr lang="th-TH" sz="2800" dirty="0" smtClean="0"/>
              <a:t>ธนาคาร</a:t>
            </a:r>
          </a:p>
          <a:p>
            <a:r>
              <a:rPr lang="th-TH" sz="2800" dirty="0" smtClean="0"/>
              <a:t>4</a:t>
            </a:r>
            <a:r>
              <a:rPr lang="en-US" sz="2800" dirty="0" smtClean="0"/>
              <a:t>) </a:t>
            </a:r>
            <a:r>
              <a:rPr lang="th-TH" sz="2800" dirty="0"/>
              <a:t>การประยุกต์ใช้คอมพิวเตอร์ในหน่วยงานราชการ </a:t>
            </a:r>
            <a:endParaRPr lang="th-TH" sz="2800" dirty="0" smtClean="0"/>
          </a:p>
          <a:p>
            <a:r>
              <a:rPr lang="th-TH" sz="2800" dirty="0" smtClean="0"/>
              <a:t>5</a:t>
            </a:r>
            <a:r>
              <a:rPr lang="en-US" sz="2800" dirty="0" smtClean="0"/>
              <a:t>)</a:t>
            </a:r>
            <a:r>
              <a:rPr lang="th-TH" sz="2800" dirty="0" smtClean="0"/>
              <a:t> </a:t>
            </a:r>
            <a:r>
              <a:rPr lang="th-TH" sz="2800" dirty="0"/>
              <a:t>การประยุกต์ใช้คอมพิวเตอร์ในด้านสาธารณสุข </a:t>
            </a:r>
            <a:endParaRPr lang="th-TH" sz="2800" dirty="0" smtClean="0"/>
          </a:p>
          <a:p>
            <a:r>
              <a:rPr lang="th-TH" sz="2800" dirty="0" smtClean="0"/>
              <a:t>6</a:t>
            </a:r>
            <a:r>
              <a:rPr lang="en-US" sz="2800" dirty="0" smtClean="0"/>
              <a:t>)</a:t>
            </a:r>
            <a:r>
              <a:rPr lang="th-TH" sz="2800" dirty="0" smtClean="0"/>
              <a:t> </a:t>
            </a:r>
            <a:r>
              <a:rPr lang="th-TH" sz="2800" dirty="0"/>
              <a:t>การประยุกต์ใช้คอมพิวเตอร์ในด้านวิทยาศาสตร์ </a:t>
            </a:r>
            <a:endParaRPr lang="en-US" sz="2800" dirty="0" smtClean="0"/>
          </a:p>
          <a:p>
            <a:r>
              <a:rPr lang="th-TH" sz="2800" dirty="0" smtClean="0"/>
              <a:t>7</a:t>
            </a:r>
            <a:r>
              <a:rPr lang="en-US" sz="2800" dirty="0" smtClean="0"/>
              <a:t>)</a:t>
            </a:r>
            <a:r>
              <a:rPr lang="th-TH" sz="2800" dirty="0" smtClean="0"/>
              <a:t> </a:t>
            </a:r>
            <a:r>
              <a:rPr lang="th-TH" sz="2800" dirty="0"/>
              <a:t>การประยุกต์ใช้คอมพิวเตอร์ในด้านบันเทิง </a:t>
            </a:r>
            <a:endParaRPr lang="th-TH" sz="2800" dirty="0" smtClean="0"/>
          </a:p>
          <a:p>
            <a:r>
              <a:rPr lang="th-TH" sz="2800" dirty="0" smtClean="0"/>
              <a:t>8</a:t>
            </a:r>
            <a:r>
              <a:rPr lang="en-US" sz="2800" dirty="0" smtClean="0"/>
              <a:t>) </a:t>
            </a:r>
            <a:r>
              <a:rPr lang="th-TH" sz="2800" dirty="0" smtClean="0"/>
              <a:t>การ</a:t>
            </a:r>
            <a:r>
              <a:rPr lang="th-TH" sz="2800" dirty="0"/>
              <a:t>ประยุกต์ใช้คอมพิวเตอร์ในด้านการ</a:t>
            </a:r>
            <a:r>
              <a:rPr lang="th-TH" sz="2800" dirty="0" smtClean="0"/>
              <a:t>ท่องเที่ยว</a:t>
            </a:r>
            <a:r>
              <a:rPr lang="th-TH" sz="2800" dirty="0"/>
              <a:t>การ</a:t>
            </a:r>
            <a:r>
              <a:rPr lang="th-TH" sz="2800" dirty="0" smtClean="0"/>
              <a:t>ประยุกต์ใช้</a:t>
            </a:r>
          </a:p>
          <a:p>
            <a:r>
              <a:rPr lang="th-TH" sz="2800" dirty="0" smtClean="0"/>
              <a:t>9</a:t>
            </a:r>
            <a:r>
              <a:rPr lang="en-US" sz="2800" dirty="0" smtClean="0"/>
              <a:t>) </a:t>
            </a:r>
            <a:r>
              <a:rPr lang="th-TH" sz="2800" dirty="0" smtClean="0"/>
              <a:t>คอมพิวเตอร์</a:t>
            </a:r>
            <a:r>
              <a:rPr lang="th-TH" sz="2800" dirty="0"/>
              <a:t>ในด้านการกีฬา</a:t>
            </a:r>
          </a:p>
        </p:txBody>
      </p:sp>
    </p:spTree>
    <p:extLst>
      <p:ext uri="{BB962C8B-B14F-4D97-AF65-F5344CB8AC3E}">
        <p14:creationId xmlns:p14="http://schemas.microsoft.com/office/powerpoint/2010/main" val="38376955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ผลกระทบของคอมพิวเตอร์กับชีวิตและสังคม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b="1" dirty="0"/>
              <a:t>ผลกระทบของคอมพิวเตอร์ในทางที่</a:t>
            </a:r>
            <a:r>
              <a:rPr lang="th-TH" sz="2800" b="1" dirty="0" smtClean="0"/>
              <a:t>บวก</a:t>
            </a:r>
            <a:endParaRPr lang="th-TH" sz="2800" b="1" dirty="0"/>
          </a:p>
          <a:p>
            <a:r>
              <a:rPr lang="th-TH" sz="2800" dirty="0"/>
              <a:t>1</a:t>
            </a:r>
            <a:r>
              <a:rPr lang="en-US" sz="2800" dirty="0"/>
              <a:t>)</a:t>
            </a:r>
            <a:r>
              <a:rPr lang="th-TH" sz="2800" dirty="0"/>
              <a:t> ช่วยส่งเสริมงานค้นคว้าด้านเทคโนโลยี </a:t>
            </a:r>
            <a:endParaRPr lang="th-TH" sz="2800" dirty="0" smtClean="0"/>
          </a:p>
          <a:p>
            <a:r>
              <a:rPr lang="th-TH" sz="2800" dirty="0"/>
              <a:t>2</a:t>
            </a:r>
            <a:r>
              <a:rPr lang="en-US" sz="2800" dirty="0"/>
              <a:t>)</a:t>
            </a:r>
            <a:r>
              <a:rPr lang="th-TH" sz="2800" dirty="0"/>
              <a:t> ช่วยส่งเสริมด้านความ</a:t>
            </a:r>
            <a:r>
              <a:rPr lang="th-TH" sz="2800" dirty="0" smtClean="0"/>
              <a:t>สะดวกสบาย</a:t>
            </a:r>
            <a:r>
              <a:rPr lang="th-TH" sz="2800" dirty="0"/>
              <a:t>ของ</a:t>
            </a:r>
            <a:r>
              <a:rPr lang="th-TH" sz="2800" dirty="0" smtClean="0"/>
              <a:t>มนุษย์</a:t>
            </a:r>
          </a:p>
          <a:p>
            <a:r>
              <a:rPr lang="th-TH" sz="2800" dirty="0"/>
              <a:t>3</a:t>
            </a:r>
            <a:r>
              <a:rPr lang="en-US" sz="2800" dirty="0"/>
              <a:t>)</a:t>
            </a:r>
            <a:r>
              <a:rPr lang="th-TH" sz="2800" dirty="0"/>
              <a:t> ช่วยส่งเสริมสติปัญญาของมนุษย์ </a:t>
            </a:r>
          </a:p>
          <a:p>
            <a:r>
              <a:rPr lang="th-TH" sz="2800" dirty="0"/>
              <a:t>4</a:t>
            </a:r>
            <a:r>
              <a:rPr lang="en-US" sz="2800" dirty="0"/>
              <a:t>)</a:t>
            </a:r>
            <a:r>
              <a:rPr lang="th-TH" sz="2800" dirty="0"/>
              <a:t> ช่วยส่งเสริมประชาธิปไตย </a:t>
            </a:r>
            <a:endParaRPr lang="th-TH" sz="2800" dirty="0" smtClean="0"/>
          </a:p>
          <a:p>
            <a:r>
              <a:rPr lang="th-TH" sz="2800" dirty="0"/>
              <a:t>5</a:t>
            </a:r>
            <a:r>
              <a:rPr lang="en-US" sz="2800" dirty="0"/>
              <a:t>)</a:t>
            </a:r>
            <a:r>
              <a:rPr lang="th-TH" sz="2800" dirty="0"/>
              <a:t> ช่วยส่งเสริมสุขภาพ </a:t>
            </a:r>
            <a:endParaRPr lang="th-TH" sz="2800" dirty="0" smtClean="0"/>
          </a:p>
          <a:p>
            <a:r>
              <a:rPr lang="th-TH" sz="2800" dirty="0"/>
              <a:t>6</a:t>
            </a:r>
            <a:r>
              <a:rPr lang="en-US" sz="2800" dirty="0"/>
              <a:t>)</a:t>
            </a:r>
            <a:r>
              <a:rPr lang="th-TH" sz="2800" dirty="0"/>
              <a:t> ช่วยส่งเสริมเศรษฐกิจรุ่งเรือง </a:t>
            </a:r>
            <a:endParaRPr lang="th-TH" sz="2800" b="1" dirty="0"/>
          </a:p>
        </p:txBody>
      </p:sp>
    </p:spTree>
    <p:extLst>
      <p:ext uri="{BB962C8B-B14F-4D97-AF65-F5344CB8AC3E}">
        <p14:creationId xmlns:p14="http://schemas.microsoft.com/office/powerpoint/2010/main" val="146770622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ผลกระทบของคอมพิวเตอร์กับชีวิตและสังคม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b="1" dirty="0" smtClean="0"/>
              <a:t>ผลกระทบของคอมพิวเตอร์ในทางลบ</a:t>
            </a:r>
          </a:p>
          <a:p>
            <a:r>
              <a:rPr lang="th-TH" sz="2800" dirty="0" smtClean="0"/>
              <a:t>1</a:t>
            </a:r>
            <a:r>
              <a:rPr lang="en-US" sz="2800" dirty="0" smtClean="0"/>
              <a:t>)</a:t>
            </a:r>
            <a:r>
              <a:rPr lang="th-TH" sz="2800" dirty="0" smtClean="0"/>
              <a:t> เกิดความวิตกกังวล </a:t>
            </a:r>
          </a:p>
          <a:p>
            <a:r>
              <a:rPr lang="th-TH" sz="2800" dirty="0" smtClean="0"/>
              <a:t>2</a:t>
            </a:r>
            <a:r>
              <a:rPr lang="en-US" sz="2800" dirty="0"/>
              <a:t>)</a:t>
            </a:r>
            <a:r>
              <a:rPr lang="th-TH" sz="2800" dirty="0"/>
              <a:t> ทำให้เกิดการเสี่ยงทางด้านธุรกิจ </a:t>
            </a:r>
            <a:endParaRPr lang="th-TH" sz="2800" dirty="0" smtClean="0"/>
          </a:p>
          <a:p>
            <a:r>
              <a:rPr lang="th-TH" sz="2800" dirty="0"/>
              <a:t>3</a:t>
            </a:r>
            <a:r>
              <a:rPr lang="en-US" sz="2800" dirty="0"/>
              <a:t>)</a:t>
            </a:r>
            <a:r>
              <a:rPr lang="th-TH" sz="2800" dirty="0"/>
              <a:t> ทำให้เกิดอาชญากรรมคอมพิวเตอร์ </a:t>
            </a:r>
            <a:endParaRPr lang="th-TH" sz="2800" dirty="0" smtClean="0"/>
          </a:p>
          <a:p>
            <a:r>
              <a:rPr lang="th-TH" sz="2800" dirty="0"/>
              <a:t>4</a:t>
            </a:r>
            <a:r>
              <a:rPr lang="en-US" sz="2800" dirty="0"/>
              <a:t>)</a:t>
            </a:r>
            <a:r>
              <a:rPr lang="th-TH" sz="2800" dirty="0"/>
              <a:t> ทำให้มนุษย์สัมพันธ์เสื่อม</a:t>
            </a:r>
            <a:r>
              <a:rPr lang="th-TH" sz="2800" dirty="0" smtClean="0"/>
              <a:t>ถอย</a:t>
            </a:r>
          </a:p>
          <a:p>
            <a:r>
              <a:rPr lang="th-TH" sz="2800" dirty="0"/>
              <a:t>5</a:t>
            </a:r>
            <a:r>
              <a:rPr lang="en-US" sz="2800" dirty="0"/>
              <a:t>)</a:t>
            </a:r>
            <a:r>
              <a:rPr lang="th-TH" sz="2800" dirty="0"/>
              <a:t> ทำให้เกิดอาวุธร้ายแรงชนิดใหม่ๆ </a:t>
            </a:r>
            <a:endParaRPr lang="th-TH" sz="2800" dirty="0" smtClean="0"/>
          </a:p>
          <a:p>
            <a:r>
              <a:rPr lang="th-TH" sz="2800" dirty="0"/>
              <a:t>6</a:t>
            </a:r>
            <a:r>
              <a:rPr lang="en-US" sz="2800" dirty="0"/>
              <a:t>)</a:t>
            </a:r>
            <a:r>
              <a:rPr lang="th-TH" sz="2800" dirty="0"/>
              <a:t> ทำให้เสียสุขภาพ </a:t>
            </a:r>
          </a:p>
        </p:txBody>
      </p:sp>
    </p:spTree>
    <p:extLst>
      <p:ext uri="{BB962C8B-B14F-4D97-AF65-F5344CB8AC3E}">
        <p14:creationId xmlns:p14="http://schemas.microsoft.com/office/powerpoint/2010/main" val="15334882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บุคคลสำคัญในวงการคอมพิวเตอร์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dirty="0"/>
              <a:t>บุคคลสำคัญในช่วง 20 ปีที่ผ่านมา (ค.ศ. 1995 – 2015) </a:t>
            </a:r>
            <a:endParaRPr lang="th-TH" sz="2800" dirty="0" smtClean="0"/>
          </a:p>
          <a:p>
            <a:r>
              <a:rPr lang="th-TH" sz="2800" dirty="0" err="1" smtClean="0"/>
              <a:t>บิลล์</a:t>
            </a:r>
            <a:r>
              <a:rPr lang="th-TH" sz="2800" dirty="0" smtClean="0"/>
              <a:t> </a:t>
            </a:r>
            <a:r>
              <a:rPr lang="th-TH" sz="2800" dirty="0" err="1" smtClean="0"/>
              <a:t>เกตส์</a:t>
            </a:r>
            <a:endParaRPr lang="th-TH" sz="2800" dirty="0" smtClean="0"/>
          </a:p>
          <a:p>
            <a:r>
              <a:rPr lang="th-TH" sz="2800" dirty="0" err="1"/>
              <a:t>สตีฟ</a:t>
            </a:r>
            <a:r>
              <a:rPr lang="th-TH" sz="2800" dirty="0"/>
              <a:t> </a:t>
            </a:r>
            <a:r>
              <a:rPr lang="th-TH" sz="2800" dirty="0" err="1" smtClean="0"/>
              <a:t>จอบส์</a:t>
            </a:r>
            <a:endParaRPr lang="th-TH" sz="2800" dirty="0" smtClean="0"/>
          </a:p>
          <a:p>
            <a:r>
              <a:rPr lang="th-TH" sz="2800" dirty="0"/>
              <a:t>มาร์ก </a:t>
            </a:r>
            <a:r>
              <a:rPr lang="th-TH" sz="2800" dirty="0" err="1"/>
              <a:t>ซักเคอร์</a:t>
            </a:r>
            <a:r>
              <a:rPr lang="th-TH" sz="2800" dirty="0" err="1" smtClean="0"/>
              <a:t>เบิร์ก</a:t>
            </a:r>
            <a:endParaRPr lang="th-TH" sz="2800" dirty="0" smtClean="0"/>
          </a:p>
          <a:p>
            <a:r>
              <a:rPr lang="th-TH" sz="2800" dirty="0" err="1"/>
              <a:t>แลร์</a:t>
            </a:r>
            <a:r>
              <a:rPr lang="th-TH" sz="2800" dirty="0"/>
              <a:t>รี </a:t>
            </a:r>
            <a:r>
              <a:rPr lang="th-TH" sz="2800" dirty="0" err="1" smtClean="0"/>
              <a:t>เพจ</a:t>
            </a:r>
            <a:endParaRPr lang="th-TH" sz="2800" dirty="0" smtClean="0"/>
          </a:p>
          <a:p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425977930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สรุป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th-TH" sz="2800" dirty="0"/>
              <a:t>ในบทแรกนี้ผู้เขียนได้แนะนำพื้นฐานความรู้เกี่ยวกับคอมพิวเตอร์ที่สำคัญ กล่าวคือ นิยามหรือความหมายของคอมพิวเตอร์ซึ่งอาจกล่าวได้ว่าเป็นอุปกรณ์อิเล็กทรอนิกส์ที่มนุษย์คิดค้นและพัฒนาเพื่อช่วยงานมนุษย์ให้มีความสะดวกสบายมากยิ่งขึ้น ลักษณะการทำงานของคอมพิวเตอร์ ประวัติความเป็นมาและพัฒนาการในยุคของคอมพิวเตอร์ต่างๆ คุณสมบัติของคอมพิวเตอร์ ประเภทของคอมพิวเตอร์แบบต่างๆ  ประโยชน์และการประยุกต์ใช้คอมพิวเตอร์ผลกระทบของคอมพิวเตอร์กับชีวิตและ</a:t>
            </a:r>
            <a:r>
              <a:rPr lang="th-TH" sz="2800" dirty="0" smtClean="0"/>
              <a:t>สังคม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0917292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สรุป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dirty="0"/>
              <a:t>บุคคลสำคัญในวงการคอมพิวเตอร์ที่มีผลกระทบกับการดำเนินชีวิตของเราที่ใกล้ตัว เช่น เจ้าของ </a:t>
            </a:r>
            <a:r>
              <a:rPr lang="en-US" sz="2800" dirty="0"/>
              <a:t>facebook.com</a:t>
            </a:r>
            <a:r>
              <a:rPr lang="th-TH" sz="2800" dirty="0"/>
              <a:t> อย่างมาร์ก </a:t>
            </a:r>
            <a:r>
              <a:rPr lang="th-TH" sz="2800" dirty="0" err="1"/>
              <a:t>ซักเคอร์เบิร์ก</a:t>
            </a:r>
            <a:r>
              <a:rPr lang="th-TH" sz="2800" dirty="0"/>
              <a:t> หุ้นส่วนใหญ่ของระบบปฏิบัติการบนมือถือที่เป็นที่นิยมใช้ และ</a:t>
            </a:r>
            <a:r>
              <a:rPr lang="th-TH" sz="2800" dirty="0" smtClean="0"/>
              <a:t>หุ้นส่วน</a:t>
            </a:r>
            <a:r>
              <a:rPr lang="th-TH" sz="2800" dirty="0"/>
              <a:t>ใหญ่ของ</a:t>
            </a:r>
            <a:r>
              <a:rPr lang="en-US" sz="2800" dirty="0"/>
              <a:t> google.com </a:t>
            </a:r>
            <a:r>
              <a:rPr lang="th-TH" sz="2800" dirty="0"/>
              <a:t>อย่าง</a:t>
            </a:r>
            <a:r>
              <a:rPr lang="th-TH" sz="2800" dirty="0" err="1"/>
              <a:t>แลร์</a:t>
            </a:r>
            <a:r>
              <a:rPr lang="th-TH" sz="2800" dirty="0"/>
              <a:t>รี </a:t>
            </a:r>
            <a:r>
              <a:rPr lang="th-TH" sz="2800" dirty="0" err="1"/>
              <a:t>เพจ</a:t>
            </a:r>
            <a:r>
              <a:rPr lang="th-TH" sz="2800" dirty="0"/>
              <a:t> ต้นคิดผู้ผลิต </a:t>
            </a:r>
            <a:r>
              <a:rPr lang="en-US" sz="2800" dirty="0" err="1"/>
              <a:t>iphone</a:t>
            </a:r>
            <a:r>
              <a:rPr lang="th-TH" sz="2800" dirty="0"/>
              <a:t> และเครื่องคอมพิวเตอร์ </a:t>
            </a:r>
            <a:r>
              <a:rPr lang="en-US" sz="2800" dirty="0"/>
              <a:t>Macintosh</a:t>
            </a:r>
            <a:r>
              <a:rPr lang="th-TH" sz="2800" dirty="0"/>
              <a:t> อย่าง</a:t>
            </a:r>
            <a:r>
              <a:rPr lang="th-TH" sz="2800" dirty="0" err="1"/>
              <a:t>สตีฟ</a:t>
            </a:r>
            <a:r>
              <a:rPr lang="th-TH" sz="2800" dirty="0"/>
              <a:t> </a:t>
            </a:r>
            <a:r>
              <a:rPr lang="th-TH" sz="2800" dirty="0" err="1"/>
              <a:t>จอบส์</a:t>
            </a:r>
            <a:r>
              <a:rPr lang="th-TH" sz="2800" dirty="0"/>
              <a:t> และเจ้าของบริษัทไมโครซอฟต์ผู้ผลิตระบบปฏิบัติการ </a:t>
            </a:r>
            <a:r>
              <a:rPr lang="en-US" sz="2800" dirty="0"/>
              <a:t>Windows </a:t>
            </a:r>
            <a:r>
              <a:rPr lang="th-TH" sz="2800" dirty="0"/>
              <a:t>และโปรแกรม </a:t>
            </a:r>
            <a:r>
              <a:rPr lang="en-US" sz="2800" dirty="0"/>
              <a:t>Microsoft Office</a:t>
            </a:r>
            <a:r>
              <a:rPr lang="th-TH" sz="2800" dirty="0"/>
              <a:t> รุ่นต่างๆ เป็นต้น</a:t>
            </a:r>
            <a:endParaRPr lang="th-TH" sz="2400" dirty="0"/>
          </a:p>
        </p:txBody>
      </p:sp>
    </p:spTree>
    <p:extLst>
      <p:ext uri="{BB962C8B-B14F-4D97-AF65-F5344CB8AC3E}">
        <p14:creationId xmlns:p14="http://schemas.microsoft.com/office/powerpoint/2010/main" val="2555150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ลักษณะการ</a:t>
            </a:r>
            <a:r>
              <a:rPr lang="th-TH" b="1" dirty="0" smtClean="0"/>
              <a:t>ทำงานของ</a:t>
            </a:r>
            <a:r>
              <a:rPr lang="th-TH" b="1" dirty="0"/>
              <a:t>คอมพิวเตอร์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dirty="0"/>
              <a:t>คอมพิวเตอร์จะทำงานได้จะประกอบด้วยระบบคอมพิวเตอร์ซึ่งมี 3 องค์ประกอบหลักคือ </a:t>
            </a:r>
            <a:endParaRPr lang="th-TH" sz="2800" dirty="0" smtClean="0"/>
          </a:p>
          <a:p>
            <a:r>
              <a:rPr lang="th-TH" sz="2800" b="1" dirty="0" smtClean="0"/>
              <a:t>ฮาร์ดแวร์ </a:t>
            </a:r>
            <a:r>
              <a:rPr lang="th-TH" sz="2800" b="1" dirty="0"/>
              <a:t>(</a:t>
            </a:r>
            <a:r>
              <a:rPr lang="en-US" sz="2800" b="1" dirty="0"/>
              <a:t>Hardware) </a:t>
            </a:r>
            <a:r>
              <a:rPr lang="th-TH" sz="2800" dirty="0"/>
              <a:t>คือส่วนที่จับต้องหรือสัมผัสได้ เช่น จอภาพ คีย์บอร์ด ฮาร์ดดิสก์ เมาส์ เป็นต้น </a:t>
            </a:r>
            <a:endParaRPr lang="th-TH" sz="2800" dirty="0" smtClean="0"/>
          </a:p>
          <a:p>
            <a:r>
              <a:rPr lang="th-TH" sz="2800" b="1" dirty="0" smtClean="0"/>
              <a:t>ซอฟต์แวร์</a:t>
            </a:r>
            <a:r>
              <a:rPr lang="th-TH" sz="2800" b="1" dirty="0"/>
              <a:t>หรือชุดคำสั่ง (</a:t>
            </a:r>
            <a:r>
              <a:rPr lang="en-US" sz="2800" b="1" dirty="0"/>
              <a:t>Software) </a:t>
            </a:r>
            <a:r>
              <a:rPr lang="th-TH" sz="2800" dirty="0"/>
              <a:t>คือส่วนที่ไม่สามารถจับต้องหรือสัมผัสได้ เช่น โปรแกรมวินโดวส์ โปรแกรมออฟฟิศ โปรแกรม</a:t>
            </a:r>
            <a:r>
              <a:rPr lang="th-TH" sz="2800" dirty="0" err="1"/>
              <a:t>เบ</a:t>
            </a:r>
            <a:r>
              <a:rPr lang="th-TH" sz="2800" dirty="0"/>
              <a:t> รา</a:t>
            </a:r>
            <a:r>
              <a:rPr lang="th-TH" sz="2800" dirty="0" err="1"/>
              <a:t>เซอร์</a:t>
            </a:r>
            <a:r>
              <a:rPr lang="th-TH" sz="2800" dirty="0"/>
              <a:t> </a:t>
            </a:r>
            <a:r>
              <a:rPr lang="th-TH" sz="2800" dirty="0" smtClean="0"/>
              <a:t>แอพพลิเคชั่น </a:t>
            </a:r>
            <a:r>
              <a:rPr lang="th-TH" sz="2800" dirty="0"/>
              <a:t>เป็นต้น  </a:t>
            </a:r>
            <a:endParaRPr lang="th-TH" sz="2800" dirty="0" smtClean="0"/>
          </a:p>
          <a:p>
            <a:r>
              <a:rPr lang="th-TH" sz="2800" b="1" dirty="0" smtClean="0"/>
              <a:t>คน</a:t>
            </a:r>
            <a:r>
              <a:rPr lang="th-TH" sz="2800" b="1" dirty="0"/>
              <a:t>ใช้โปรแกรม (</a:t>
            </a:r>
            <a:r>
              <a:rPr lang="en-US" sz="2800" b="1" dirty="0" err="1"/>
              <a:t>Peopleware</a:t>
            </a:r>
            <a:r>
              <a:rPr lang="en-US" sz="2800" b="1" dirty="0"/>
              <a:t>) </a:t>
            </a:r>
            <a:r>
              <a:rPr lang="th-TH" sz="2800" dirty="0"/>
              <a:t>เช่น ผู้ใช้ (</a:t>
            </a:r>
            <a:r>
              <a:rPr lang="en-US" sz="2800" dirty="0"/>
              <a:t>User) </a:t>
            </a:r>
            <a:r>
              <a:rPr lang="th-TH" sz="2800" dirty="0"/>
              <a:t>ผู้ดูแลระบบ (</a:t>
            </a:r>
            <a:r>
              <a:rPr lang="en-US" sz="2800" dirty="0"/>
              <a:t>Administrator) </a:t>
            </a:r>
            <a:r>
              <a:rPr lang="th-TH" sz="2800" dirty="0"/>
              <a:t>ผู้พัฒนาระบบ (</a:t>
            </a:r>
            <a:r>
              <a:rPr lang="en-US" sz="2800" dirty="0"/>
              <a:t>Programmer/Developer) </a:t>
            </a:r>
            <a:r>
              <a:rPr lang="th-TH" sz="2800" dirty="0"/>
              <a:t>นักวิเคราะห์ระบบ (</a:t>
            </a:r>
            <a:r>
              <a:rPr lang="en-US" sz="2800" dirty="0"/>
              <a:t>System Analysis) </a:t>
            </a:r>
            <a:r>
              <a:rPr lang="th-TH" sz="2800" dirty="0"/>
              <a:t>เป็นต้น</a:t>
            </a:r>
          </a:p>
        </p:txBody>
      </p:sp>
    </p:spTree>
    <p:extLst>
      <p:ext uri="{BB962C8B-B14F-4D97-AF65-F5344CB8AC3E}">
        <p14:creationId xmlns:p14="http://schemas.microsoft.com/office/powerpoint/2010/main" val="1338884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ลักษณะการทำงาน ของ</a:t>
            </a:r>
            <a:r>
              <a:rPr lang="th-TH" b="1" dirty="0" smtClean="0"/>
              <a:t>คอมพิวเตอร์</a:t>
            </a:r>
            <a:r>
              <a:rPr lang="en-US" b="1" dirty="0" smtClean="0"/>
              <a:t>(</a:t>
            </a:r>
            <a:r>
              <a:rPr lang="th-TH" b="1" dirty="0" smtClean="0"/>
              <a:t>ต่อ</a:t>
            </a:r>
            <a:r>
              <a:rPr lang="en-US" b="1" dirty="0" smtClean="0"/>
              <a:t>)</a:t>
            </a:r>
            <a:endParaRPr lang="th-TH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th-TH" sz="2800" dirty="0" smtClean="0"/>
              <a:t>มี</a:t>
            </a:r>
            <a:r>
              <a:rPr lang="th-TH" sz="2800" dirty="0"/>
              <a:t>ลักษณะการทำงานประกอบด้วย วงจรการทำงานพื้นฐาน 4 อย่าง (</a:t>
            </a:r>
            <a:r>
              <a:rPr lang="en-US" sz="2800" dirty="0"/>
              <a:t>IPOS Cycle) </a:t>
            </a:r>
            <a:r>
              <a:rPr lang="th-TH" sz="2800" dirty="0" smtClean="0"/>
              <a:t>คือ</a:t>
            </a:r>
          </a:p>
          <a:p>
            <a:r>
              <a:rPr lang="th-TH" sz="2800" b="1" dirty="0"/>
              <a:t>1</a:t>
            </a:r>
            <a:r>
              <a:rPr lang="th-TH" sz="2800" b="1" dirty="0" smtClean="0"/>
              <a:t>) รับ</a:t>
            </a:r>
            <a:r>
              <a:rPr lang="th-TH" sz="2800" b="1" dirty="0"/>
              <a:t>ข้อมูล (</a:t>
            </a:r>
            <a:r>
              <a:rPr lang="en-US" sz="2800" b="1" dirty="0"/>
              <a:t>Input) </a:t>
            </a:r>
            <a:r>
              <a:rPr lang="th-TH" sz="2800" dirty="0"/>
              <a:t>เครื่องคอมพิวเตอร์จะทำการรับข้อมูลจากหน่วยรับข้อมูล (</a:t>
            </a:r>
            <a:r>
              <a:rPr lang="en-US" sz="2800" dirty="0"/>
              <a:t>input unit) </a:t>
            </a:r>
            <a:r>
              <a:rPr lang="th-TH" sz="2800" dirty="0"/>
              <a:t>เช่น </a:t>
            </a:r>
            <a:r>
              <a:rPr lang="th-TH" sz="2800" dirty="0" smtClean="0"/>
              <a:t>คีย์บอร์ด </a:t>
            </a:r>
            <a:r>
              <a:rPr lang="th-TH" sz="2800" dirty="0"/>
              <a:t>หรือ เมาส์</a:t>
            </a:r>
          </a:p>
          <a:p>
            <a:r>
              <a:rPr lang="th-TH" sz="2800" b="1" dirty="0"/>
              <a:t>2</a:t>
            </a:r>
            <a:r>
              <a:rPr lang="th-TH" sz="2800" b="1" dirty="0" smtClean="0"/>
              <a:t>) ประมวลผล </a:t>
            </a:r>
            <a:r>
              <a:rPr lang="th-TH" sz="2800" b="1" dirty="0"/>
              <a:t>(</a:t>
            </a:r>
            <a:r>
              <a:rPr lang="en-US" sz="2800" b="1" dirty="0"/>
              <a:t>Processing) </a:t>
            </a:r>
            <a:r>
              <a:rPr lang="th-TH" sz="2800" dirty="0"/>
              <a:t>เครื่องคอมพิวเตอร์จะทำการประมวลผลกับข้อมูล เพื่อแปลงให้อยู่ในรูปอื่นตามที่ต้องการ</a:t>
            </a:r>
          </a:p>
          <a:p>
            <a:r>
              <a:rPr lang="th-TH" sz="2800" b="1" dirty="0"/>
              <a:t>3</a:t>
            </a:r>
            <a:r>
              <a:rPr lang="th-TH" sz="2800" b="1" dirty="0" smtClean="0"/>
              <a:t>) แสดงผล </a:t>
            </a:r>
            <a:r>
              <a:rPr lang="th-TH" sz="2800" b="1" dirty="0"/>
              <a:t>(</a:t>
            </a:r>
            <a:r>
              <a:rPr lang="en-US" sz="2800" b="1" dirty="0"/>
              <a:t>Output) </a:t>
            </a:r>
            <a:r>
              <a:rPr lang="th-TH" sz="2800" dirty="0"/>
              <a:t>เครื่องคอมพิวเตอร์จะให้ผลลัพธ์จากการประมวลผลออกมายังหน่วยแสดงผลลัพธ์ (</a:t>
            </a:r>
            <a:r>
              <a:rPr lang="en-US" sz="2800" dirty="0"/>
              <a:t>output unit) </a:t>
            </a:r>
            <a:endParaRPr lang="th-TH" sz="2800" dirty="0"/>
          </a:p>
          <a:p>
            <a:r>
              <a:rPr lang="th-TH" sz="2800" b="1" dirty="0" smtClean="0"/>
              <a:t>4) เก็บ</a:t>
            </a:r>
            <a:r>
              <a:rPr lang="th-TH" sz="2800" b="1" dirty="0"/>
              <a:t>ข้อมูล (</a:t>
            </a:r>
            <a:r>
              <a:rPr lang="en-US" sz="2800" b="1" dirty="0"/>
              <a:t>Storage) </a:t>
            </a:r>
            <a:r>
              <a:rPr lang="th-TH" sz="2800" dirty="0"/>
              <a:t>เครื่องคอมพิวเตอร์จะทำการเก็บผลลัพธ์จากการประมวลผลไว้ในหน่วยเก็บข้อมูล เพื่อให้สามารถนำมาใช้ใหม่ได้ในอนาคต</a:t>
            </a:r>
          </a:p>
        </p:txBody>
      </p:sp>
    </p:spTree>
    <p:extLst>
      <p:ext uri="{BB962C8B-B14F-4D97-AF65-F5344CB8AC3E}">
        <p14:creationId xmlns:p14="http://schemas.microsoft.com/office/powerpoint/2010/main" val="144825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ขั้นตอน</a:t>
            </a:r>
            <a:r>
              <a:rPr lang="th-TH" b="1" dirty="0"/>
              <a:t>การทำงานพื้นฐานของคอมพิวเตอร์ </a:t>
            </a:r>
          </a:p>
        </p:txBody>
      </p:sp>
      <p:pic>
        <p:nvPicPr>
          <p:cNvPr id="4" name="Picture 11" descr="Image result for การทํางานของคอมพิวเตอร์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12776"/>
            <a:ext cx="6336704" cy="48965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81130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พัฒนาการและยุคของคอมพิวเตอร์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dirty="0" smtClean="0"/>
              <a:t>คอมพิวเตอร์</a:t>
            </a:r>
            <a:r>
              <a:rPr lang="th-TH" sz="2800" dirty="0"/>
              <a:t>มีการพัฒนาตั้งแต่การนับเลขของ</a:t>
            </a:r>
            <a:r>
              <a:rPr lang="th-TH" sz="2800" dirty="0" smtClean="0"/>
              <a:t>มนุษย์ โดยพยายาม</a:t>
            </a:r>
            <a:r>
              <a:rPr lang="th-TH" sz="2800" dirty="0"/>
              <a:t>ประดิษฐ์</a:t>
            </a:r>
            <a:r>
              <a:rPr lang="th-TH" sz="2800" b="1" dirty="0"/>
              <a:t>เครื่องมือในการ</a:t>
            </a:r>
            <a:r>
              <a:rPr lang="th-TH" sz="2800" b="1" dirty="0" smtClean="0"/>
              <a:t>ช่วยคำนวณ</a:t>
            </a:r>
            <a:r>
              <a:rPr lang="th-TH" sz="2800" b="1" dirty="0"/>
              <a:t>ค่าต่างๆ เช่น ลูกคิด </a:t>
            </a:r>
            <a:endParaRPr lang="th-TH" sz="2800" b="1" dirty="0" smtClean="0"/>
          </a:p>
          <a:p>
            <a:r>
              <a:rPr lang="th-TH" sz="2800" dirty="0" smtClean="0"/>
              <a:t>พัฒนามาเป็น</a:t>
            </a:r>
            <a:r>
              <a:rPr lang="th-TH" sz="2800" dirty="0"/>
              <a:t>การใช้อุปกรณ์ทางไฟฟ้า คือ 0 </a:t>
            </a:r>
            <a:r>
              <a:rPr lang="th-TH" sz="2800" dirty="0" smtClean="0"/>
              <a:t>แทนสถานะไม่มี </a:t>
            </a:r>
            <a:r>
              <a:rPr lang="th-TH" sz="2800" dirty="0"/>
              <a:t>และ 1 </a:t>
            </a:r>
            <a:r>
              <a:rPr lang="th-TH" sz="2800" dirty="0" smtClean="0"/>
              <a:t>แทนสถานะมี </a:t>
            </a:r>
            <a:r>
              <a:rPr lang="th-TH" sz="2800" dirty="0"/>
              <a:t>เป็นลักษณะของการใช้ตัวเลขแค่ 2 ตัวเท่านั้น  ซึ่งเป็นพื้นฐานของระบบเลขฐานสอง สำหรับใช้ในระบบคอมพิวเตอร์จนถึงปัจจุบัน และพัฒนาคอมพิวเตอร์ให้มีความเร็วและสิทธิภาพมากขึ้น แต่มีขนาดและราคาที่ลดลง โดยสรุปและลำดับยุคพัฒนาการของคอมพิวเตอร์ได้ดังนี้</a:t>
            </a:r>
          </a:p>
        </p:txBody>
      </p:sp>
    </p:spTree>
    <p:extLst>
      <p:ext uri="{BB962C8B-B14F-4D97-AF65-F5344CB8AC3E}">
        <p14:creationId xmlns:p14="http://schemas.microsoft.com/office/powerpoint/2010/main" val="2039746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1. ยุค</a:t>
            </a:r>
            <a:r>
              <a:rPr lang="th-TH" b="1" dirty="0"/>
              <a:t>ก่อนเครื่องจักรกล</a:t>
            </a:r>
            <a:endParaRPr lang="th-TH" sz="18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(</a:t>
            </a:r>
            <a:r>
              <a:rPr lang="en-US" sz="2800" b="1" dirty="0" err="1"/>
              <a:t>Premechanical</a:t>
            </a:r>
            <a:r>
              <a:rPr lang="en-US" sz="2800" b="1" dirty="0"/>
              <a:t> Age : </a:t>
            </a:r>
            <a:r>
              <a:rPr lang="th-TH" sz="2800" b="1" dirty="0"/>
              <a:t>3000 ปี ก่อนคริสตกาล </a:t>
            </a:r>
            <a:r>
              <a:rPr lang="en-US" sz="2800" b="1" dirty="0"/>
              <a:t>- </a:t>
            </a:r>
            <a:r>
              <a:rPr lang="en-US" sz="2800" b="1" dirty="0" smtClean="0"/>
              <a:t> </a:t>
            </a:r>
            <a:r>
              <a:rPr lang="th-TH" sz="2800" b="1" dirty="0"/>
              <a:t>ค.ศ. 1622</a:t>
            </a:r>
            <a:r>
              <a:rPr lang="th-TH" sz="2800" b="1" dirty="0" smtClean="0"/>
              <a:t>)</a:t>
            </a:r>
            <a:r>
              <a:rPr lang="th-TH" sz="2800" b="1" dirty="0"/>
              <a:t> </a:t>
            </a:r>
            <a:endParaRPr lang="th-TH" sz="2800" b="1" dirty="0" smtClean="0"/>
          </a:p>
          <a:p>
            <a:r>
              <a:rPr lang="th-TH" sz="2800" dirty="0" smtClean="0"/>
              <a:t>การ</a:t>
            </a:r>
            <a:r>
              <a:rPr lang="th-TH" sz="2800" dirty="0"/>
              <a:t>ใช้นิ้วมือหรือก้อนหินมาช่วยนับนั้นมีข้อจำกัดอยู่เช่นกัน เนื่องจากไม่สามารถนับหรือคำนวณหาค่าตัวเลขที่มากๆ ได้ มนุษย์จึงได้มีความพยายามคิดค้น</a:t>
            </a:r>
            <a:r>
              <a:rPr lang="th-TH" sz="2800" b="1" u="sng" dirty="0" smtClean="0"/>
              <a:t>เครื่องมือ</a:t>
            </a:r>
            <a:r>
              <a:rPr lang="th-TH" sz="2800" b="1" u="sng" dirty="0"/>
              <a:t>ที่สำคัญๆ </a:t>
            </a:r>
            <a:r>
              <a:rPr lang="th-TH" sz="2800" b="1" u="sng" dirty="0" smtClean="0"/>
              <a:t>มาช่วยในการคำนวณ</a:t>
            </a:r>
            <a:r>
              <a:rPr lang="th-TH" sz="2800" b="1" u="sng" dirty="0"/>
              <a:t> </a:t>
            </a:r>
            <a:r>
              <a:rPr lang="th-TH" sz="2800" dirty="0" smtClean="0"/>
              <a:t>มีดังนี้ </a:t>
            </a:r>
          </a:p>
          <a:p>
            <a:r>
              <a:rPr lang="th-TH" sz="2800" dirty="0" smtClean="0"/>
              <a:t>1</a:t>
            </a:r>
            <a:r>
              <a:rPr lang="en-US" sz="2800" dirty="0" smtClean="0"/>
              <a:t>) </a:t>
            </a:r>
            <a:r>
              <a:rPr lang="th-TH" sz="2800" dirty="0" smtClean="0"/>
              <a:t>ลูกคิด </a:t>
            </a:r>
            <a:r>
              <a:rPr lang="th-TH" sz="2800" dirty="0"/>
              <a:t>(</a:t>
            </a:r>
            <a:r>
              <a:rPr lang="en-US" sz="2800" dirty="0"/>
              <a:t>Abacus</a:t>
            </a:r>
            <a:r>
              <a:rPr lang="en-US" sz="2800" dirty="0" smtClean="0"/>
              <a:t>)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</p:txBody>
      </p:sp>
      <p:pic>
        <p:nvPicPr>
          <p:cNvPr id="4" name="Picture 14" descr="http://www.suwanpaiboon.ac.th/wbi/image/A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5618" y="3789040"/>
            <a:ext cx="4711450" cy="23301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494152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/>
              <a:t>1. </a:t>
            </a:r>
            <a:r>
              <a:rPr lang="th-TH" b="1" dirty="0" smtClean="0"/>
              <a:t>ยุค</a:t>
            </a:r>
            <a:r>
              <a:rPr lang="th-TH" b="1" dirty="0"/>
              <a:t>ก่อน</a:t>
            </a:r>
            <a:r>
              <a:rPr lang="th-TH" b="1" dirty="0" smtClean="0"/>
              <a:t>เครื่องจักรกล</a:t>
            </a:r>
            <a:r>
              <a:rPr lang="en-US" b="1" dirty="0" smtClean="0"/>
              <a:t>(</a:t>
            </a:r>
            <a:r>
              <a:rPr lang="th-TH" b="1" dirty="0" smtClean="0"/>
              <a:t>ต่อ</a:t>
            </a:r>
            <a:r>
              <a:rPr lang="en-US" b="1" dirty="0" smtClean="0"/>
              <a:t>)</a:t>
            </a:r>
            <a:endParaRPr lang="th-TH" sz="20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/>
              <a:t>2) </a:t>
            </a:r>
            <a:r>
              <a:rPr lang="th-TH" sz="3200" dirty="0"/>
              <a:t>แท่งคำนวณ</a:t>
            </a:r>
            <a:r>
              <a:rPr lang="th-TH" sz="3200" dirty="0" err="1"/>
              <a:t>ของเนเปียร์</a:t>
            </a:r>
            <a:r>
              <a:rPr lang="th-TH" sz="3200" dirty="0"/>
              <a:t> (</a:t>
            </a:r>
            <a:r>
              <a:rPr lang="en-US" sz="3200" dirty="0"/>
              <a:t>Napier’s bone)</a:t>
            </a:r>
            <a:endParaRPr lang="th-TH" sz="3200" dirty="0"/>
          </a:p>
          <a:p>
            <a:endParaRPr lang="th-TH" dirty="0"/>
          </a:p>
        </p:txBody>
      </p:sp>
      <p:pic>
        <p:nvPicPr>
          <p:cNvPr id="4" name="Picture 2" descr="http://www.suwanpaiboon.ac.th/wbi/image/A4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564904"/>
            <a:ext cx="4155267" cy="285328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746028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เริ่มต้น">
  <a:themeElements>
    <a:clrScheme name="กำหนดเอง 11">
      <a:dk1>
        <a:sysClr val="windowText" lastClr="000000"/>
      </a:dk1>
      <a:lt1>
        <a:sysClr val="window" lastClr="FFFFFF"/>
      </a:lt1>
      <a:dk2>
        <a:srgbClr val="000000"/>
      </a:dk2>
      <a:lt2>
        <a:srgbClr val="000000"/>
      </a:lt2>
      <a:accent1>
        <a:srgbClr val="000000"/>
      </a:accent1>
      <a:accent2>
        <a:srgbClr val="000000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0000"/>
      </a:hlink>
      <a:folHlink>
        <a:srgbClr val="000000"/>
      </a:folHlink>
    </a:clrScheme>
    <a:fontScheme name="กำหนดเอง 3">
      <a:majorFont>
        <a:latin typeface="Angsana New"/>
        <a:ea typeface=""/>
        <a:cs typeface="Angsana New"/>
      </a:majorFont>
      <a:minorFont>
        <a:latin typeface="Angsana New"/>
        <a:ea typeface=""/>
        <a:cs typeface="Angsana New"/>
      </a:minorFont>
    </a:fontScheme>
    <a:fmtScheme name="เริ่มต้น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303</TotalTime>
  <Words>2687</Words>
  <Application>Microsoft Office PowerPoint</Application>
  <PresentationFormat>นำเสนอทางหน้าจอ (4:3)</PresentationFormat>
  <Paragraphs>172</Paragraphs>
  <Slides>38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38</vt:i4>
      </vt:variant>
    </vt:vector>
  </HeadingPairs>
  <TitlesOfParts>
    <vt:vector size="39" baseType="lpstr">
      <vt:lpstr>เริ่มต้น</vt:lpstr>
      <vt:lpstr>รายวิชา 0002701 คอมพิวเตอร์และเทคโนโลยีสารสนเทศเพื่อชีวิต  บทที่ 1 พื้นฐานความรู้เกี่ยวกับคอมพิวเตอร์  ผู้สอน อาจารย์ปุริม ชฎารัตนฐิติ</vt:lpstr>
      <vt:lpstr>ความหมายของคอมพิวเตอร์</vt:lpstr>
      <vt:lpstr>ประเภทคอมพิวเตอร์</vt:lpstr>
      <vt:lpstr>ลักษณะการทำงานของคอมพิวเตอร์</vt:lpstr>
      <vt:lpstr>ลักษณะการทำงาน ของคอมพิวเตอร์(ต่อ)</vt:lpstr>
      <vt:lpstr>ขั้นตอนการทำงานพื้นฐานของคอมพิวเตอร์ </vt:lpstr>
      <vt:lpstr>พัฒนาการและยุคของคอมพิวเตอร์</vt:lpstr>
      <vt:lpstr>1. ยุคก่อนเครื่องจักรกล</vt:lpstr>
      <vt:lpstr>1. ยุคก่อนเครื่องจักรกล(ต่อ)</vt:lpstr>
      <vt:lpstr>2. ยุคเครื่องจักรกล</vt:lpstr>
      <vt:lpstr>2. ยุคเครื่องจักรกล(ต่อ)</vt:lpstr>
      <vt:lpstr>2. ยุคเครื่องจักรกล(ต่อ)</vt:lpstr>
      <vt:lpstr>2. ยุคเครื่องจักรกล(ต่อ)</vt:lpstr>
      <vt:lpstr>2. ยุคเครื่องจักรกล(ต่อ)</vt:lpstr>
      <vt:lpstr>3. ยุคเครื่องจักรกลอิเล็กทรอนิกส์</vt:lpstr>
      <vt:lpstr>3. ยุคเครื่องจักรกลอิเล็กทรอนิกส์(ต่อ)</vt:lpstr>
      <vt:lpstr>3. ยุคเครื่องจักรกลอิเล็กทรอนิกส์(ต่อ)</vt:lpstr>
      <vt:lpstr>3. ยุคเครื่องจักรกลอิเล็กทรอนิกส์(ต่อ)</vt:lpstr>
      <vt:lpstr>4. ยุคคอมพิวเตอร์อิเล็กทรอนิกส์ </vt:lpstr>
      <vt:lpstr>4. ยุคคอมพิวเตอร์อิเล็กทรอนิกส์ (ต่อ)</vt:lpstr>
      <vt:lpstr>4. ยุคคอมพิวเตอร์อิเล็กทรอนิกส์ (ต่อ)</vt:lpstr>
      <vt:lpstr>5. ยุคคอมพิวเตอร์ทรานซิสเตอร์ </vt:lpstr>
      <vt:lpstr>6. ยุคคอมพิวเตอร์วงจรรวม </vt:lpstr>
      <vt:lpstr>7. ยุคคอมพิวเตอร์วงจรรวมขนาดใหญ่ </vt:lpstr>
      <vt:lpstr>7. ยุคคอมพิวเตอร์วงจรรวมขนาดใหญ่ (ต่อ)</vt:lpstr>
      <vt:lpstr>8. ยุคคอมพิวเตอร์เครือข่าย </vt:lpstr>
      <vt:lpstr>คุณสมบัติของคอมพิวเตอร์</vt:lpstr>
      <vt:lpstr>คุณสมบัติของคอมพิวเตอร์(ต่อ)</vt:lpstr>
      <vt:lpstr>ประเภทของคอมพิวเตอร์</vt:lpstr>
      <vt:lpstr>ประเภทของคอมพิวเตอร์ (ต่อ)</vt:lpstr>
      <vt:lpstr>ประโยชน์และการประยุกต์ใช้คอมพิวเตอร์</vt:lpstr>
      <vt:lpstr>ประโยชน์และการประยุกต์ใช้คอมพิวเตอร์</vt:lpstr>
      <vt:lpstr>ประโยชน์และการประยุกต์ใช้คอมพิวเตอร์</vt:lpstr>
      <vt:lpstr>ผลกระทบของคอมพิวเตอร์กับชีวิตและสังคม</vt:lpstr>
      <vt:lpstr>ผลกระทบของคอมพิวเตอร์กับชีวิตและสังคม</vt:lpstr>
      <vt:lpstr>บุคคลสำคัญในวงการคอมพิวเตอร์</vt:lpstr>
      <vt:lpstr>สรุป</vt:lpstr>
      <vt:lpstr>สรุป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บทที่ 1 พื้นฐานความรู้เกี่ยวกับคอมพิวเตอร์</dc:title>
  <dc:creator>Purim</dc:creator>
  <cp:lastModifiedBy>user</cp:lastModifiedBy>
  <cp:revision>15</cp:revision>
  <cp:lastPrinted>2017-08-23T01:23:23Z</cp:lastPrinted>
  <dcterms:created xsi:type="dcterms:W3CDTF">2017-08-15T08:37:04Z</dcterms:created>
  <dcterms:modified xsi:type="dcterms:W3CDTF">2017-12-21T08:22:43Z</dcterms:modified>
</cp:coreProperties>
</file>