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66" r:id="rId2"/>
    <p:sldId id="264" r:id="rId3"/>
    <p:sldId id="265" r:id="rId4"/>
    <p:sldId id="26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23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142-DA77-4A5F-AD1F-14E6C18F0F5F}" type="datetime1">
              <a:rPr lang="en-US" smtClean="0"/>
              <a:t>8/2/2023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25108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142-DA77-4A5F-AD1F-14E6C18F0F5F}" type="datetime1">
              <a:rPr lang="en-US" smtClean="0"/>
              <a:t>8/2/2023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40047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142-DA77-4A5F-AD1F-14E6C18F0F5F}" type="datetime1">
              <a:rPr lang="en-US" smtClean="0"/>
              <a:t>8/2/2023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385833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142-DA77-4A5F-AD1F-14E6C18F0F5F}" type="datetime1">
              <a:rPr lang="en-US" smtClean="0"/>
              <a:t>8/2/2023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6527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142-DA77-4A5F-AD1F-14E6C18F0F5F}" type="datetime1">
              <a:rPr lang="en-US" smtClean="0"/>
              <a:t>8/2/2023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354295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142-DA77-4A5F-AD1F-14E6C18F0F5F}" type="datetime1">
              <a:rPr lang="en-US" smtClean="0"/>
              <a:t>8/2/2023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86284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142-DA77-4A5F-AD1F-14E6C18F0F5F}" type="datetime1">
              <a:rPr lang="en-US" smtClean="0"/>
              <a:t>8/2/2023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3865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142-DA77-4A5F-AD1F-14E6C18F0F5F}" type="datetime1">
              <a:rPr lang="en-US" smtClean="0"/>
              <a:t>8/2/2023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9151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142-DA77-4A5F-AD1F-14E6C18F0F5F}" type="datetime1">
              <a:rPr lang="en-US" smtClean="0"/>
              <a:t>8/2/2023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5343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142-DA77-4A5F-AD1F-14E6C18F0F5F}" type="datetime1">
              <a:rPr lang="en-US" smtClean="0"/>
              <a:t>8/2/2023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11543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142-DA77-4A5F-AD1F-14E6C18F0F5F}" type="datetime1">
              <a:rPr lang="en-US" smtClean="0"/>
              <a:t>8/2/2023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6511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142-DA77-4A5F-AD1F-14E6C18F0F5F}" type="datetime1">
              <a:rPr lang="en-US" smtClean="0"/>
              <a:t>8/2/2023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19919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142-DA77-4A5F-AD1F-14E6C18F0F5F}" type="datetime1">
              <a:rPr lang="en-US" smtClean="0"/>
              <a:t>8/2/2023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073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142-DA77-4A5F-AD1F-14E6C18F0F5F}" type="datetime1">
              <a:rPr lang="en-US" smtClean="0"/>
              <a:t>8/2/2023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5493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142-DA77-4A5F-AD1F-14E6C18F0F5F}" type="datetime1">
              <a:rPr lang="en-US" smtClean="0"/>
              <a:t>8/2/2023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7657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142-DA77-4A5F-AD1F-14E6C18F0F5F}" type="datetime1">
              <a:rPr lang="en-US" smtClean="0"/>
              <a:t>8/2/2023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6015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A142-DA77-4A5F-AD1F-14E6C18F0F5F}" type="datetime1">
              <a:rPr lang="en-US" smtClean="0"/>
              <a:t>8/2/2023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91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3BFCC706-AC30-443B-8AFF-2CAE5F20E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17" y="399783"/>
            <a:ext cx="4712002" cy="4547820"/>
          </a:xfrm>
          <a:prstGeom prst="rect">
            <a:avLst/>
          </a:prstGeom>
        </p:spPr>
      </p:pic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7D21230E-D77A-4F5D-A6A2-83A76D81E45B}"/>
              </a:ext>
            </a:extLst>
          </p:cNvPr>
          <p:cNvSpPr/>
          <p:nvPr/>
        </p:nvSpPr>
        <p:spPr>
          <a:xfrm>
            <a:off x="0" y="6555135"/>
            <a:ext cx="12192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500" dirty="0"/>
              <a:t>http://www.ananhosp.go.th/%E0%B8%AA%E0%B8%A1%E0%B8%B8%E0%B8%99%E0%B9%84%E0%B8%9E%E0%B8%A3/3.1.7%20%E0%B8%81%E0%B8%A5%E0%B8%B8%E0%B9%88%E0%B8%A1%E0%B8%9A%E0%B8%B3%E0%B8%A3%E0%B8%B8%E0%B8%87%E0%B9%82%E0%B8%A5%E0%B8%AB%E0%B8%B4%E0%B8%95%E0%B9%81%E0%B8%81%E0%B9%89%E0%B8%99%E0%B9%89%E0%B8%B3%E0%B9%80%E0%B8%AB%E0%B8%A5%E0%B8%B7%E0%B8%AD%E0%B8%87%E0%B9%80%E0%B8%AA%E0%B8%B5%E0%B8%A2/2%20%E0%B8%9D%E0%B8%B2%E0%B8%87.png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B33334AA-25E1-475A-A0CA-C42AED87EF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50" t="20531" r="24270" b="16106"/>
          <a:stretch/>
        </p:blipFill>
        <p:spPr>
          <a:xfrm>
            <a:off x="4382040" y="427629"/>
            <a:ext cx="7213626" cy="4148188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116B6F3E-9991-49E4-B0E1-6448465FFFA0}"/>
              </a:ext>
            </a:extLst>
          </p:cNvPr>
          <p:cNvSpPr/>
          <p:nvPr/>
        </p:nvSpPr>
        <p:spPr>
          <a:xfrm>
            <a:off x="1132743" y="5319388"/>
            <a:ext cx="1004289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2800" dirty="0">
                <a:latin typeface="Adobe Caslon Pro Bold" panose="0205070206050A020403" pitchFamily="18" charset="0"/>
              </a:rPr>
              <a:t>สาร </a:t>
            </a:r>
            <a:r>
              <a:rPr lang="en-US" sz="2800" dirty="0">
                <a:latin typeface="Adobe Caslon Pro Bold" panose="0205070206050A020403" pitchFamily="18" charset="0"/>
              </a:rPr>
              <a:t>brazilin </a:t>
            </a:r>
            <a:r>
              <a:rPr lang="th-TH" sz="2800" dirty="0">
                <a:latin typeface="Adobe Caslon Pro Bold" panose="0205070206050A020403" pitchFamily="18" charset="0"/>
              </a:rPr>
              <a:t>ในแก่นฝางเมื่อผ่านการต้ม สาร </a:t>
            </a:r>
            <a:r>
              <a:rPr lang="en-US" sz="2800" dirty="0">
                <a:latin typeface="Adobe Caslon Pro Bold" panose="0205070206050A020403" pitchFamily="18" charset="0"/>
              </a:rPr>
              <a:t>brazilin </a:t>
            </a:r>
            <a:r>
              <a:rPr lang="th-TH" sz="2800" dirty="0">
                <a:latin typeface="Adobe Caslon Pro Bold" panose="0205070206050A020403" pitchFamily="18" charset="0"/>
              </a:rPr>
              <a:t>จะเปลี่ยนเป็นสาร </a:t>
            </a:r>
            <a:r>
              <a:rPr lang="en-US" sz="2800" dirty="0" err="1">
                <a:latin typeface="Adobe Caslon Pro Bold" panose="0205070206050A020403" pitchFamily="18" charset="0"/>
              </a:rPr>
              <a:t>Brazilein</a:t>
            </a:r>
            <a:r>
              <a:rPr lang="en-US" sz="2800" dirty="0">
                <a:latin typeface="Adobe Caslon Pro Bold" panose="0205070206050A020403" pitchFamily="18" charset="0"/>
              </a:rPr>
              <a:t> </a:t>
            </a:r>
            <a:r>
              <a:rPr lang="th-TH" sz="2800" dirty="0">
                <a:latin typeface="Adobe Caslon Pro Bold" panose="0205070206050A020403" pitchFamily="18" charset="0"/>
              </a:rPr>
              <a:t>จะให้สีแดง</a:t>
            </a:r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ABF41ED3-7E83-4406-8527-7A3E561F5B72}"/>
              </a:ext>
            </a:extLst>
          </p:cNvPr>
          <p:cNvSpPr/>
          <p:nvPr/>
        </p:nvSpPr>
        <p:spPr>
          <a:xfrm>
            <a:off x="5070788" y="4791528"/>
            <a:ext cx="65248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https://www.researchgate.net/publication/228350124_Study_of_an_Al_III_complex_with_the_plant_dye_brazilein_from_Ceasalpinia_sappan_Linn</a:t>
            </a:r>
            <a:endParaRPr lang="th-TH" sz="800" dirty="0"/>
          </a:p>
        </p:txBody>
      </p:sp>
    </p:spTree>
    <p:extLst>
      <p:ext uri="{BB962C8B-B14F-4D97-AF65-F5344CB8AC3E}">
        <p14:creationId xmlns:p14="http://schemas.microsoft.com/office/powerpoint/2010/main" val="668226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CE86BF9-8AD2-41A8-BD9F-455C376E0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332" y="432917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th-TH" sz="3200" b="1" dirty="0">
                <a:effectLst>
                  <a:glow rad="800100">
                    <a:srgbClr val="7030A0">
                      <a:alpha val="47000"/>
                    </a:srgbClr>
                  </a:glow>
                </a:effectLst>
                <a:cs typeface="+mn-cs"/>
              </a:rPr>
              <a:t>องค์ประกอบแร่ธาตุหลักในดินที่ส่งอิทธิพลต่อการเกิดเฉดสีม่วงทูลถวาย</a:t>
            </a:r>
            <a:endParaRPr lang="th-TH" sz="3200" dirty="0">
              <a:cs typeface="+mn-cs"/>
            </a:endParaRPr>
          </a:p>
        </p:txBody>
      </p:sp>
      <p:graphicFrame>
        <p:nvGraphicFramePr>
          <p:cNvPr id="3" name="ตาราง 2">
            <a:extLst>
              <a:ext uri="{FF2B5EF4-FFF2-40B4-BE49-F238E27FC236}">
                <a16:creationId xmlns:a16="http://schemas.microsoft.com/office/drawing/2014/main" id="{4C3C7D49-A8B9-4D83-B903-F49CE6CB6346}"/>
              </a:ext>
            </a:extLst>
          </p:cNvPr>
          <p:cNvGraphicFramePr>
            <a:graphicFrameLocks noGrp="1"/>
          </p:cNvGraphicFramePr>
          <p:nvPr/>
        </p:nvGraphicFramePr>
        <p:xfrm>
          <a:off x="1241227" y="1364452"/>
          <a:ext cx="9709545" cy="494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8292">
                  <a:extLst>
                    <a:ext uri="{9D8B030D-6E8A-4147-A177-3AD203B41FA5}">
                      <a16:colId xmlns:a16="http://schemas.microsoft.com/office/drawing/2014/main" val="1086902794"/>
                    </a:ext>
                  </a:extLst>
                </a:gridCol>
                <a:gridCol w="5294738">
                  <a:extLst>
                    <a:ext uri="{9D8B030D-6E8A-4147-A177-3AD203B41FA5}">
                      <a16:colId xmlns:a16="http://schemas.microsoft.com/office/drawing/2014/main" val="3251524287"/>
                    </a:ext>
                  </a:extLst>
                </a:gridCol>
                <a:gridCol w="3236515">
                  <a:extLst>
                    <a:ext uri="{9D8B030D-6E8A-4147-A177-3AD203B41FA5}">
                      <a16:colId xmlns:a16="http://schemas.microsoft.com/office/drawing/2014/main" val="9933847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รายการที่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รายการทดสอบ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ผลการทดสอบ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1724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2400" b="1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Al</a:t>
                      </a:r>
                      <a:r>
                        <a:rPr lang="en-US" sz="2400" b="1" baseline="-2500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O</a:t>
                      </a:r>
                      <a:r>
                        <a:rPr lang="en-US" sz="2400" b="1" baseline="-2500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2400" b="1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10.19%</a:t>
                      </a:r>
                      <a:endParaRPr lang="th-TH" sz="2400" b="1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302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2400" b="1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SiO</a:t>
                      </a:r>
                      <a:r>
                        <a:rPr lang="en-US" sz="2400" b="1" baseline="-2500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2400" b="1" baseline="-2500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85.40%</a:t>
                      </a:r>
                      <a:endParaRPr lang="th-TH" sz="2400" b="1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4924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SO</a:t>
                      </a:r>
                      <a:r>
                        <a:rPr lang="en-US" sz="2400" b="1" baseline="-25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2400" b="1" baseline="-25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0.611%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3211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</a:t>
                      </a:r>
                      <a:r>
                        <a:rPr lang="en-US" sz="2400" b="1" baseline="-25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0.127%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773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CaO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0.227%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4002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TiO</a:t>
                      </a:r>
                      <a:r>
                        <a:rPr lang="en-US" sz="2400" b="1" baseline="-25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2400" b="1" baseline="-25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0.827%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583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Cr</a:t>
                      </a:r>
                      <a:r>
                        <a:rPr lang="en-US" sz="2400" b="1" baseline="-25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</a:t>
                      </a:r>
                      <a:r>
                        <a:rPr lang="en-US" sz="2400" b="1" baseline="-25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2400" b="1" baseline="-25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0.020%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904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MnO</a:t>
                      </a:r>
                      <a:r>
                        <a:rPr lang="en-US" sz="2400" b="1" baseline="-25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2400" b="1" baseline="-25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0.021%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636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endParaRPr lang="th-TH" sz="2400" b="1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Fe</a:t>
                      </a:r>
                      <a:r>
                        <a:rPr lang="en-US" sz="2400" b="1" baseline="-2500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</a:t>
                      </a:r>
                      <a:r>
                        <a:rPr lang="en-US" sz="2400" b="1" baseline="-2500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2400" b="1" baseline="-2500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2.534%</a:t>
                      </a:r>
                      <a:endParaRPr lang="th-TH" sz="2400" b="1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7213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ZrO</a:t>
                      </a:r>
                      <a:r>
                        <a:rPr lang="en-US" sz="2400" b="1" baseline="-25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2400" b="1" baseline="-25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0.042%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717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2322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F690A362-B4CC-46F1-BD89-18A2BB3E11E3}"/>
              </a:ext>
            </a:extLst>
          </p:cNvPr>
          <p:cNvSpPr/>
          <p:nvPr/>
        </p:nvSpPr>
        <p:spPr>
          <a:xfrm>
            <a:off x="2673069" y="6277431"/>
            <a:ext cx="652487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https://www.researchgate.net/publication/228350124_Study_of_an_Al_III_complex_with_the_plant_dye_brazilein_from_Ceasalpinia_sappan_Linn</a:t>
            </a:r>
            <a:endParaRPr lang="th-TH" sz="80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0204695-294F-ACBA-C3AD-D57CFDF6A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309" y="2507615"/>
            <a:ext cx="7822458" cy="4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7" name="วัตถุ 6">
            <a:extLst>
              <a:ext uri="{FF2B5EF4-FFF2-40B4-BE49-F238E27FC236}">
                <a16:creationId xmlns:a16="http://schemas.microsoft.com/office/drawing/2014/main" id="{4C6A06B4-1E74-D0FC-EE7B-9227B242C2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7086408"/>
              </p:ext>
            </p:extLst>
          </p:nvPr>
        </p:nvGraphicFramePr>
        <p:xfrm>
          <a:off x="455199" y="1369571"/>
          <a:ext cx="5173014" cy="3350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775098" imgH="1790574" progId="ChemDraw.Document.6.0">
                  <p:embed/>
                </p:oleObj>
              </mc:Choice>
              <mc:Fallback>
                <p:oleObj name="CS ChemDraw Drawing" r:id="rId2" imgW="2775098" imgH="1790574" progId="ChemDraw.Document.6.0">
                  <p:embed/>
                  <p:pic>
                    <p:nvPicPr>
                      <p:cNvPr id="7" name="วัตถุ 6">
                        <a:extLst>
                          <a:ext uri="{FF2B5EF4-FFF2-40B4-BE49-F238E27FC236}">
                            <a16:creationId xmlns:a16="http://schemas.microsoft.com/office/drawing/2014/main" id="{4C6A06B4-1E74-D0FC-EE7B-9227B242C2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199" y="1369571"/>
                        <a:ext cx="5173014" cy="3350030"/>
                      </a:xfrm>
                      <a:prstGeom prst="rect">
                        <a:avLst/>
                      </a:prstGeom>
                      <a:solidFill>
                        <a:srgbClr val="7030A0">
                          <a:alpha val="25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>
            <a:extLst>
              <a:ext uri="{FF2B5EF4-FFF2-40B4-BE49-F238E27FC236}">
                <a16:creationId xmlns:a16="http://schemas.microsoft.com/office/drawing/2014/main" id="{121CDDD1-6632-93A9-EF28-0DE2C3E994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9372" y="1959204"/>
            <a:ext cx="23613048" cy="48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9" name="วัตถุ 8">
            <a:extLst>
              <a:ext uri="{FF2B5EF4-FFF2-40B4-BE49-F238E27FC236}">
                <a16:creationId xmlns:a16="http://schemas.microsoft.com/office/drawing/2014/main" id="{7203E3F5-AEE8-FC66-1FE6-752E4D29CB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1274739"/>
              </p:ext>
            </p:extLst>
          </p:nvPr>
        </p:nvGraphicFramePr>
        <p:xfrm>
          <a:off x="5828776" y="1419520"/>
          <a:ext cx="5374428" cy="3250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2775098" imgH="1790574" progId="ChemDraw.Document.6.0">
                  <p:embed/>
                </p:oleObj>
              </mc:Choice>
              <mc:Fallback>
                <p:oleObj name="CS ChemDraw Drawing" r:id="rId4" imgW="2775098" imgH="1790574" progId="ChemDraw.Document.6.0">
                  <p:embed/>
                  <p:pic>
                    <p:nvPicPr>
                      <p:cNvPr id="9" name="วัตถุ 8">
                        <a:extLst>
                          <a:ext uri="{FF2B5EF4-FFF2-40B4-BE49-F238E27FC236}">
                            <a16:creationId xmlns:a16="http://schemas.microsoft.com/office/drawing/2014/main" id="{7203E3F5-AEE8-FC66-1FE6-752E4D29CB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8776" y="1419520"/>
                        <a:ext cx="5374428" cy="3250131"/>
                      </a:xfrm>
                      <a:prstGeom prst="rect">
                        <a:avLst/>
                      </a:prstGeom>
                      <a:solidFill>
                        <a:srgbClr val="7030A0">
                          <a:alpha val="27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D60AEE6D-A908-D938-4ADC-7CDFCB130042}"/>
              </a:ext>
            </a:extLst>
          </p:cNvPr>
          <p:cNvSpPr txBox="1"/>
          <p:nvPr/>
        </p:nvSpPr>
        <p:spPr>
          <a:xfrm>
            <a:off x="1589784" y="4857624"/>
            <a:ext cx="3292767" cy="523220"/>
          </a:xfrm>
          <a:prstGeom prst="rect">
            <a:avLst/>
          </a:prstGeom>
          <a:gradFill>
            <a:gsLst>
              <a:gs pos="0">
                <a:srgbClr val="7030A0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lgerian" panose="04020705040A02060702" pitchFamily="82" charset="0"/>
                <a:cs typeface="Adobe Arabic" panose="02040503050201020203" pitchFamily="18" charset="-78"/>
              </a:rPr>
              <a:t>Mordant=</a:t>
            </a:r>
            <a:r>
              <a:rPr lang="en-US" dirty="0">
                <a:latin typeface="Adobe Fangsong Std R" panose="02020400000000000000" pitchFamily="18" charset="-128"/>
                <a:ea typeface="Adobe Fangsong Std R" panose="02020400000000000000" pitchFamily="18" charset="-128"/>
                <a:cs typeface="Adobe Arabic" panose="02040503050201020203" pitchFamily="18" charset="-78"/>
              </a:rPr>
              <a:t>FeSO</a:t>
            </a:r>
            <a:r>
              <a:rPr lang="en-US" baseline="-25000" dirty="0">
                <a:latin typeface="Adobe Fangsong Std R" panose="02020400000000000000" pitchFamily="18" charset="-128"/>
                <a:ea typeface="Adobe Fangsong Std R" panose="02020400000000000000" pitchFamily="18" charset="-128"/>
                <a:cs typeface="Adobe Arabic" panose="02040503050201020203" pitchFamily="18" charset="-78"/>
              </a:rPr>
              <a:t>4</a:t>
            </a:r>
            <a:endParaRPr lang="th-TH" baseline="-25000" dirty="0"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FB771961-4616-6664-99C2-41D7DB489E05}"/>
              </a:ext>
            </a:extLst>
          </p:cNvPr>
          <p:cNvSpPr txBox="1"/>
          <p:nvPr/>
        </p:nvSpPr>
        <p:spPr>
          <a:xfrm>
            <a:off x="6570508" y="4857624"/>
            <a:ext cx="4632696" cy="523220"/>
          </a:xfrm>
          <a:prstGeom prst="rect">
            <a:avLst/>
          </a:prstGeom>
          <a:gradFill>
            <a:gsLst>
              <a:gs pos="0">
                <a:srgbClr val="7030A0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lgerian" panose="04020705040A02060702" pitchFamily="82" charset="0"/>
                <a:cs typeface="Adobe Arabic" panose="02040503050201020203" pitchFamily="18" charset="-78"/>
              </a:rPr>
              <a:t>Mordant=</a:t>
            </a:r>
            <a:r>
              <a:rPr lang="en-US" dirty="0">
                <a:latin typeface="Adobe Fangsong Std R" panose="02020400000000000000" pitchFamily="18" charset="-128"/>
                <a:ea typeface="Adobe Fangsong Std R" panose="02020400000000000000" pitchFamily="18" charset="-128"/>
                <a:cs typeface="Adobe Arabic" panose="02040503050201020203" pitchFamily="18" charset="-78"/>
              </a:rPr>
              <a:t>Mud, Soil, FeO</a:t>
            </a:r>
            <a:r>
              <a:rPr lang="en-US" baseline="-25000" dirty="0">
                <a:latin typeface="Adobe Fangsong Std R" panose="02020400000000000000" pitchFamily="18" charset="-128"/>
                <a:ea typeface="Adobe Fangsong Std R" panose="02020400000000000000" pitchFamily="18" charset="-128"/>
                <a:cs typeface="Adobe Arabic" panose="02040503050201020203" pitchFamily="18" charset="-78"/>
              </a:rPr>
              <a:t>3</a:t>
            </a:r>
            <a:endParaRPr lang="th-TH" baseline="-25000" dirty="0"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7174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E1BCAC63-0A58-F469-4881-CEC7DA179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994" y="631277"/>
            <a:ext cx="10029554" cy="453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212412"/>
      </p:ext>
    </p:extLst>
  </p:cSld>
  <p:clrMapOvr>
    <a:masterClrMapping/>
  </p:clrMapOvr>
</p:sld>
</file>

<file path=ppt/theme/theme1.xml><?xml version="1.0" encoding="utf-8"?>
<a:theme xmlns:a="http://schemas.openxmlformats.org/drawingml/2006/main" name="ช่อ">
  <a:themeElements>
    <a:clrScheme name="ช่อ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ช่อ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ช่อ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</TotalTime>
  <Words>395</Words>
  <Application>Microsoft Office PowerPoint</Application>
  <PresentationFormat>แบบจอกว้าง</PresentationFormat>
  <Paragraphs>40</Paragraphs>
  <Slides>4</Slides>
  <Notes>0</Notes>
  <HiddenSlides>0</HiddenSlides>
  <MMClips>0</MMClips>
  <ScaleCrop>false</ScaleCrop>
  <HeadingPairs>
    <vt:vector size="8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ชื่อเรื่องสไลด์</vt:lpstr>
      </vt:variant>
      <vt:variant>
        <vt:i4>4</vt:i4>
      </vt:variant>
    </vt:vector>
  </HeadingPairs>
  <TitlesOfParts>
    <vt:vector size="13" baseType="lpstr">
      <vt:lpstr>Adobe Fangsong Std R</vt:lpstr>
      <vt:lpstr>Adobe Caslon Pro Bold</vt:lpstr>
      <vt:lpstr>Algerian</vt:lpstr>
      <vt:lpstr>Arial</vt:lpstr>
      <vt:lpstr>Century Gothic</vt:lpstr>
      <vt:lpstr>TH SarabunPSK</vt:lpstr>
      <vt:lpstr>Wingdings 3</vt:lpstr>
      <vt:lpstr>ช่อ</vt:lpstr>
      <vt:lpstr>CS ChemDraw Drawing</vt:lpstr>
      <vt:lpstr>งานนำเสนอ PowerPoint</vt:lpstr>
      <vt:lpstr>องค์ประกอบแร่ธาตุหลักในดินที่ส่งอิทธิพลต่อการเกิดเฉดสีม่วงทูลถวาย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CHULEEKANT SAINATE</dc:creator>
  <cp:lastModifiedBy>CHULEEKANT SAINATE</cp:lastModifiedBy>
  <cp:revision>1</cp:revision>
  <dcterms:created xsi:type="dcterms:W3CDTF">2023-08-02T15:33:51Z</dcterms:created>
  <dcterms:modified xsi:type="dcterms:W3CDTF">2023-08-02T15:46:51Z</dcterms:modified>
</cp:coreProperties>
</file>