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8"/>
  </p:notesMasterIdLst>
  <p:handoutMasterIdLst>
    <p:handoutMasterId r:id="rId289"/>
  </p:handoutMasterIdLst>
  <p:sldIdLst>
    <p:sldId id="256" r:id="rId2"/>
    <p:sldId id="270" r:id="rId3"/>
    <p:sldId id="257" r:id="rId4"/>
    <p:sldId id="258" r:id="rId5"/>
    <p:sldId id="260" r:id="rId6"/>
    <p:sldId id="259" r:id="rId7"/>
    <p:sldId id="263" r:id="rId8"/>
    <p:sldId id="264" r:id="rId9"/>
    <p:sldId id="261" r:id="rId10"/>
    <p:sldId id="262" r:id="rId11"/>
    <p:sldId id="265" r:id="rId12"/>
    <p:sldId id="266" r:id="rId13"/>
    <p:sldId id="269" r:id="rId14"/>
    <p:sldId id="268" r:id="rId15"/>
    <p:sldId id="463" r:id="rId16"/>
    <p:sldId id="460" r:id="rId17"/>
    <p:sldId id="461" r:id="rId18"/>
    <p:sldId id="474" r:id="rId19"/>
    <p:sldId id="459" r:id="rId20"/>
    <p:sldId id="267" r:id="rId21"/>
    <p:sldId id="276" r:id="rId22"/>
    <p:sldId id="274" r:id="rId23"/>
    <p:sldId id="273" r:id="rId24"/>
    <p:sldId id="482" r:id="rId25"/>
    <p:sldId id="465" r:id="rId26"/>
    <p:sldId id="466" r:id="rId27"/>
    <p:sldId id="272" r:id="rId28"/>
    <p:sldId id="277" r:id="rId29"/>
    <p:sldId id="271" r:id="rId30"/>
    <p:sldId id="523" r:id="rId31"/>
    <p:sldId id="278" r:id="rId32"/>
    <p:sldId id="521" r:id="rId33"/>
    <p:sldId id="281" r:id="rId34"/>
    <p:sldId id="477" r:id="rId35"/>
    <p:sldId id="280" r:id="rId36"/>
    <p:sldId id="476" r:id="rId37"/>
    <p:sldId id="279" r:id="rId38"/>
    <p:sldId id="475" r:id="rId39"/>
    <p:sldId id="286" r:id="rId40"/>
    <p:sldId id="525" r:id="rId41"/>
    <p:sldId id="509" r:id="rId42"/>
    <p:sldId id="285" r:id="rId43"/>
    <p:sldId id="524" r:id="rId44"/>
    <p:sldId id="284" r:id="rId45"/>
    <p:sldId id="283" r:id="rId46"/>
    <p:sldId id="526" r:id="rId47"/>
    <p:sldId id="528" r:id="rId48"/>
    <p:sldId id="527" r:id="rId49"/>
    <p:sldId id="529" r:id="rId50"/>
    <p:sldId id="530" r:id="rId51"/>
    <p:sldId id="531" r:id="rId52"/>
    <p:sldId id="290" r:id="rId53"/>
    <p:sldId id="289" r:id="rId54"/>
    <p:sldId id="468" r:id="rId55"/>
    <p:sldId id="294" r:id="rId56"/>
    <p:sldId id="295" r:id="rId57"/>
    <p:sldId id="296" r:id="rId58"/>
    <p:sldId id="288" r:id="rId59"/>
    <p:sldId id="287" r:id="rId60"/>
    <p:sldId id="297" r:id="rId61"/>
    <p:sldId id="467" r:id="rId62"/>
    <p:sldId id="469" r:id="rId63"/>
    <p:sldId id="478" r:id="rId64"/>
    <p:sldId id="479" r:id="rId65"/>
    <p:sldId id="480" r:id="rId66"/>
    <p:sldId id="481" r:id="rId67"/>
    <p:sldId id="293" r:id="rId68"/>
    <p:sldId id="504" r:id="rId69"/>
    <p:sldId id="292" r:id="rId70"/>
    <p:sldId id="505" r:id="rId71"/>
    <p:sldId id="299" r:id="rId72"/>
    <p:sldId id="301" r:id="rId73"/>
    <p:sldId id="377" r:id="rId74"/>
    <p:sldId id="300" r:id="rId75"/>
    <p:sldId id="302" r:id="rId76"/>
    <p:sldId id="483" r:id="rId77"/>
    <p:sldId id="303" r:id="rId78"/>
    <p:sldId id="484" r:id="rId79"/>
    <p:sldId id="485" r:id="rId80"/>
    <p:sldId id="486" r:id="rId81"/>
    <p:sldId id="304" r:id="rId82"/>
    <p:sldId id="305" r:id="rId83"/>
    <p:sldId id="306" r:id="rId84"/>
    <p:sldId id="455" r:id="rId85"/>
    <p:sldId id="307" r:id="rId86"/>
    <p:sldId id="308" r:id="rId87"/>
    <p:sldId id="470" r:id="rId88"/>
    <p:sldId id="309" r:id="rId89"/>
    <p:sldId id="310" r:id="rId90"/>
    <p:sldId id="471" r:id="rId91"/>
    <p:sldId id="311" r:id="rId92"/>
    <p:sldId id="487" r:id="rId93"/>
    <p:sldId id="488" r:id="rId94"/>
    <p:sldId id="456" r:id="rId95"/>
    <p:sldId id="533" r:id="rId96"/>
    <p:sldId id="535" r:id="rId97"/>
    <p:sldId id="534" r:id="rId98"/>
    <p:sldId id="313" r:id="rId99"/>
    <p:sldId id="537" r:id="rId100"/>
    <p:sldId id="536" r:id="rId101"/>
    <p:sldId id="314" r:id="rId102"/>
    <p:sldId id="489" r:id="rId103"/>
    <p:sldId id="490" r:id="rId104"/>
    <p:sldId id="491" r:id="rId105"/>
    <p:sldId id="493" r:id="rId106"/>
    <p:sldId id="494" r:id="rId107"/>
    <p:sldId id="506" r:id="rId108"/>
    <p:sldId id="507" r:id="rId109"/>
    <p:sldId id="508" r:id="rId110"/>
    <p:sldId id="498" r:id="rId111"/>
    <p:sldId id="472" r:id="rId112"/>
    <p:sldId id="315" r:id="rId113"/>
    <p:sldId id="541" r:id="rId114"/>
    <p:sldId id="376" r:id="rId115"/>
    <p:sldId id="316" r:id="rId116"/>
    <p:sldId id="317" r:id="rId117"/>
    <p:sldId id="457" r:id="rId118"/>
    <p:sldId id="539" r:id="rId119"/>
    <p:sldId id="538" r:id="rId120"/>
    <p:sldId id="319" r:id="rId121"/>
    <p:sldId id="320" r:id="rId122"/>
    <p:sldId id="321" r:id="rId123"/>
    <p:sldId id="322" r:id="rId124"/>
    <p:sldId id="323" r:id="rId125"/>
    <p:sldId id="324" r:id="rId126"/>
    <p:sldId id="353" r:id="rId127"/>
    <p:sldId id="327" r:id="rId128"/>
    <p:sldId id="328" r:id="rId129"/>
    <p:sldId id="540" r:id="rId130"/>
    <p:sldId id="355" r:id="rId131"/>
    <p:sldId id="356" r:id="rId132"/>
    <p:sldId id="370" r:id="rId133"/>
    <p:sldId id="358" r:id="rId134"/>
    <p:sldId id="331" r:id="rId135"/>
    <p:sldId id="332" r:id="rId136"/>
    <p:sldId id="458" r:id="rId137"/>
    <p:sldId id="333" r:id="rId138"/>
    <p:sldId id="334" r:id="rId139"/>
    <p:sldId id="360" r:id="rId140"/>
    <p:sldId id="366" r:id="rId141"/>
    <p:sldId id="363" r:id="rId142"/>
    <p:sldId id="361" r:id="rId143"/>
    <p:sldId id="368" r:id="rId144"/>
    <p:sldId id="339" r:id="rId145"/>
    <p:sldId id="340" r:id="rId146"/>
    <p:sldId id="341" r:id="rId147"/>
    <p:sldId id="367" r:id="rId148"/>
    <p:sldId id="369" r:id="rId149"/>
    <p:sldId id="371" r:id="rId150"/>
    <p:sldId id="510" r:id="rId151"/>
    <p:sldId id="500" r:id="rId152"/>
    <p:sldId id="499" r:id="rId153"/>
    <p:sldId id="373" r:id="rId154"/>
    <p:sldId id="374" r:id="rId155"/>
    <p:sldId id="375" r:id="rId156"/>
    <p:sldId id="422" r:id="rId157"/>
    <p:sldId id="511" r:id="rId158"/>
    <p:sldId id="379" r:id="rId159"/>
    <p:sldId id="378" r:id="rId160"/>
    <p:sldId id="380" r:id="rId161"/>
    <p:sldId id="381" r:id="rId162"/>
    <p:sldId id="382" r:id="rId163"/>
    <p:sldId id="383" r:id="rId164"/>
    <p:sldId id="384" r:id="rId165"/>
    <p:sldId id="393" r:id="rId166"/>
    <p:sldId id="394" r:id="rId167"/>
    <p:sldId id="395" r:id="rId168"/>
    <p:sldId id="385" r:id="rId169"/>
    <p:sldId id="518" r:id="rId170"/>
    <p:sldId id="386" r:id="rId171"/>
    <p:sldId id="387" r:id="rId172"/>
    <p:sldId id="388" r:id="rId173"/>
    <p:sldId id="389" r:id="rId174"/>
    <p:sldId id="390" r:id="rId175"/>
    <p:sldId id="391" r:id="rId176"/>
    <p:sldId id="392" r:id="rId177"/>
    <p:sldId id="396" r:id="rId178"/>
    <p:sldId id="397" r:id="rId179"/>
    <p:sldId id="398" r:id="rId180"/>
    <p:sldId id="399" r:id="rId181"/>
    <p:sldId id="400" r:id="rId182"/>
    <p:sldId id="401" r:id="rId183"/>
    <p:sldId id="402" r:id="rId184"/>
    <p:sldId id="403" r:id="rId185"/>
    <p:sldId id="404" r:id="rId186"/>
    <p:sldId id="405" r:id="rId187"/>
    <p:sldId id="501" r:id="rId188"/>
    <p:sldId id="502" r:id="rId189"/>
    <p:sldId id="561" r:id="rId190"/>
    <p:sldId id="567" r:id="rId191"/>
    <p:sldId id="562" r:id="rId192"/>
    <p:sldId id="568" r:id="rId193"/>
    <p:sldId id="569" r:id="rId194"/>
    <p:sldId id="565" r:id="rId195"/>
    <p:sldId id="570" r:id="rId196"/>
    <p:sldId id="571" r:id="rId197"/>
    <p:sldId id="566" r:id="rId198"/>
    <p:sldId id="503" r:id="rId199"/>
    <p:sldId id="572" r:id="rId200"/>
    <p:sldId id="573" r:id="rId201"/>
    <p:sldId id="519" r:id="rId202"/>
    <p:sldId id="406" r:id="rId203"/>
    <p:sldId id="574" r:id="rId204"/>
    <p:sldId id="575" r:id="rId205"/>
    <p:sldId id="576" r:id="rId206"/>
    <p:sldId id="407" r:id="rId207"/>
    <p:sldId id="423" r:id="rId208"/>
    <p:sldId id="408" r:id="rId209"/>
    <p:sldId id="411" r:id="rId210"/>
    <p:sldId id="409" r:id="rId211"/>
    <p:sldId id="413" r:id="rId212"/>
    <p:sldId id="414" r:id="rId213"/>
    <p:sldId id="513" r:id="rId214"/>
    <p:sldId id="515" r:id="rId215"/>
    <p:sldId id="512" r:id="rId216"/>
    <p:sldId id="516" r:id="rId217"/>
    <p:sldId id="517" r:id="rId218"/>
    <p:sldId id="415" r:id="rId219"/>
    <p:sldId id="542" r:id="rId220"/>
    <p:sldId id="544" r:id="rId221"/>
    <p:sldId id="549" r:id="rId222"/>
    <p:sldId id="545" r:id="rId223"/>
    <p:sldId id="550" r:id="rId224"/>
    <p:sldId id="416" r:id="rId225"/>
    <p:sldId id="548" r:id="rId226"/>
    <p:sldId id="547" r:id="rId227"/>
    <p:sldId id="417" r:id="rId228"/>
    <p:sldId id="421" r:id="rId229"/>
    <p:sldId id="418" r:id="rId230"/>
    <p:sldId id="419" r:id="rId231"/>
    <p:sldId id="420" r:id="rId232"/>
    <p:sldId id="424" r:id="rId233"/>
    <p:sldId id="425" r:id="rId234"/>
    <p:sldId id="440" r:id="rId235"/>
    <p:sldId id="427" r:id="rId236"/>
    <p:sldId id="428" r:id="rId237"/>
    <p:sldId id="441" r:id="rId238"/>
    <p:sldId id="442" r:id="rId239"/>
    <p:sldId id="443" r:id="rId240"/>
    <p:sldId id="431" r:id="rId241"/>
    <p:sldId id="444" r:id="rId242"/>
    <p:sldId id="445" r:id="rId243"/>
    <p:sldId id="429" r:id="rId244"/>
    <p:sldId id="430" r:id="rId245"/>
    <p:sldId id="432" r:id="rId246"/>
    <p:sldId id="433" r:id="rId247"/>
    <p:sldId id="434" r:id="rId248"/>
    <p:sldId id="448" r:id="rId249"/>
    <p:sldId id="446" r:id="rId250"/>
    <p:sldId id="447" r:id="rId251"/>
    <p:sldId id="435" r:id="rId252"/>
    <p:sldId id="437" r:id="rId253"/>
    <p:sldId id="436" r:id="rId254"/>
    <p:sldId id="449" r:id="rId255"/>
    <p:sldId id="450" r:id="rId256"/>
    <p:sldId id="451" r:id="rId257"/>
    <p:sldId id="552" r:id="rId258"/>
    <p:sldId id="559" r:id="rId259"/>
    <p:sldId id="553" r:id="rId260"/>
    <p:sldId id="557" r:id="rId261"/>
    <p:sldId id="558" r:id="rId262"/>
    <p:sldId id="580" r:id="rId263"/>
    <p:sldId id="581" r:id="rId264"/>
    <p:sldId id="582" r:id="rId265"/>
    <p:sldId id="577" r:id="rId266"/>
    <p:sldId id="583" r:id="rId267"/>
    <p:sldId id="584" r:id="rId268"/>
    <p:sldId id="585" r:id="rId269"/>
    <p:sldId id="587" r:id="rId270"/>
    <p:sldId id="592" r:id="rId271"/>
    <p:sldId id="596" r:id="rId272"/>
    <p:sldId id="593" r:id="rId273"/>
    <p:sldId id="594" r:id="rId274"/>
    <p:sldId id="595" r:id="rId275"/>
    <p:sldId id="602" r:id="rId276"/>
    <p:sldId id="597" r:id="rId277"/>
    <p:sldId id="601" r:id="rId278"/>
    <p:sldId id="603" r:id="rId279"/>
    <p:sldId id="588" r:id="rId280"/>
    <p:sldId id="589" r:id="rId281"/>
    <p:sldId id="590" r:id="rId282"/>
    <p:sldId id="591" r:id="rId283"/>
    <p:sldId id="555" r:id="rId284"/>
    <p:sldId id="556" r:id="rId285"/>
    <p:sldId id="554" r:id="rId286"/>
    <p:sldId id="551" r:id="rId28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79B"/>
    <a:srgbClr val="99FF99"/>
    <a:srgbClr val="FFCCFF"/>
    <a:srgbClr val="FFFF99"/>
    <a:srgbClr val="CCECFF"/>
    <a:srgbClr val="CCCCFF"/>
    <a:srgbClr val="FFD961"/>
    <a:srgbClr val="CCFF99"/>
    <a:srgbClr val="FF99FF"/>
    <a:srgbClr val="E7E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2652" autoAdjust="0"/>
  </p:normalViewPr>
  <p:slideViewPr>
    <p:cSldViewPr>
      <p:cViewPr varScale="1">
        <p:scale>
          <a:sx n="69" d="100"/>
          <a:sy n="69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61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presProps" Target="presProps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viewProps" Target="viewProps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slide" Target="slides/slide275.xml"/><Relationship Id="rId292" Type="http://schemas.openxmlformats.org/officeDocument/2006/relationships/theme" Target="theme/theme1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7D72B-B60C-4D12-8D6C-8A6584C4835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A8113A2-7896-4C62-A251-135E233AFD76}">
      <dgm:prSet phldrT="[ข้อความ]" custT="1"/>
      <dgm:spPr>
        <a:solidFill>
          <a:srgbClr val="CCFF99"/>
        </a:solidFill>
      </dgm:spPr>
      <dgm:t>
        <a:bodyPr/>
        <a:lstStyle/>
        <a:p>
          <a:pPr algn="l"/>
          <a:r>
            <a: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1.</a:t>
          </a:r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การวิเคราะห์และกำหนดปัญหา</a:t>
          </a:r>
          <a:endParaRPr lang="th-TH" sz="2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40300BC-4FC2-450D-AC7B-9EBF1257A4C7}" type="parTrans" cxnId="{1D10ADC5-586F-4E1D-B0C1-1CCAAC40787B}">
      <dgm:prSet/>
      <dgm:spPr/>
      <dgm:t>
        <a:bodyPr/>
        <a:lstStyle/>
        <a:p>
          <a:endParaRPr lang="th-TH"/>
        </a:p>
      </dgm:t>
    </dgm:pt>
    <dgm:pt modelId="{D9D9F99C-0AA5-44BE-9D72-34B66CAFEA5D}" type="sibTrans" cxnId="{1D10ADC5-586F-4E1D-B0C1-1CCAAC40787B}">
      <dgm:prSet/>
      <dgm:spPr>
        <a:solidFill>
          <a:srgbClr val="0070C0"/>
        </a:solidFill>
      </dgm:spPr>
      <dgm:t>
        <a:bodyPr/>
        <a:lstStyle/>
        <a:p>
          <a:endParaRPr lang="th-TH"/>
        </a:p>
      </dgm:t>
    </dgm:pt>
    <dgm:pt modelId="{9229362B-AD68-403A-B16F-CEA950753C69}">
      <dgm:prSet phldrT="[ข้อความ]" custT="1"/>
      <dgm:spPr>
        <a:solidFill>
          <a:srgbClr val="CCCCFF"/>
        </a:solidFill>
      </dgm:spPr>
      <dgm:t>
        <a:bodyPr/>
        <a:lstStyle/>
        <a:p>
          <a:pPr algn="l"/>
          <a:r>
            <a: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2. </a:t>
          </a:r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สร้างตัวแบบ</a:t>
          </a:r>
          <a:endParaRPr lang="th-TH" sz="2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9C948AA-C52A-4AF0-8E28-131AC593BE37}" type="parTrans" cxnId="{F10A7603-2672-44B3-8B17-BA387A3ADD28}">
      <dgm:prSet/>
      <dgm:spPr/>
      <dgm:t>
        <a:bodyPr/>
        <a:lstStyle/>
        <a:p>
          <a:endParaRPr lang="th-TH"/>
        </a:p>
      </dgm:t>
    </dgm:pt>
    <dgm:pt modelId="{559A6AE7-C4FA-40D3-8AA6-8D8690089066}" type="sibTrans" cxnId="{F10A7603-2672-44B3-8B17-BA387A3ADD28}">
      <dgm:prSet/>
      <dgm:spPr>
        <a:solidFill>
          <a:srgbClr val="0070C0"/>
        </a:solidFill>
      </dgm:spPr>
      <dgm:t>
        <a:bodyPr/>
        <a:lstStyle/>
        <a:p>
          <a:endParaRPr lang="th-TH"/>
        </a:p>
      </dgm:t>
    </dgm:pt>
    <dgm:pt modelId="{D901B762-1C52-475A-86BC-9400AD05ACDF}">
      <dgm:prSet phldrT="[ข้อความ]" custT="1"/>
      <dgm:spPr>
        <a:solidFill>
          <a:srgbClr val="FFD961"/>
        </a:solidFill>
      </dgm:spPr>
      <dgm:t>
        <a:bodyPr/>
        <a:lstStyle/>
        <a:p>
          <a:pPr algn="l"/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3. รวบรวมข้อมูล</a:t>
          </a:r>
          <a:endParaRPr lang="th-TH" sz="2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6DB0FD6-1705-45E2-93AD-369485B4D60E}" type="parTrans" cxnId="{9F4D9467-C47F-4880-8991-971EF5EF0427}">
      <dgm:prSet/>
      <dgm:spPr/>
      <dgm:t>
        <a:bodyPr/>
        <a:lstStyle/>
        <a:p>
          <a:endParaRPr lang="th-TH"/>
        </a:p>
      </dgm:t>
    </dgm:pt>
    <dgm:pt modelId="{F56AEB74-3A9D-4F24-880C-FE1141245A43}" type="sibTrans" cxnId="{9F4D9467-C47F-4880-8991-971EF5EF0427}">
      <dgm:prSet/>
      <dgm:spPr>
        <a:solidFill>
          <a:srgbClr val="0070C0"/>
        </a:solidFill>
      </dgm:spPr>
      <dgm:t>
        <a:bodyPr/>
        <a:lstStyle/>
        <a:p>
          <a:endParaRPr lang="th-TH"/>
        </a:p>
      </dgm:t>
    </dgm:pt>
    <dgm:pt modelId="{28A49AC5-CF31-41FC-8347-C6E42B43EE74}">
      <dgm:prSet phldrT="[ข้อความ]" custT="1"/>
      <dgm:spPr>
        <a:solidFill>
          <a:srgbClr val="FF99FF"/>
        </a:solidFill>
      </dgm:spPr>
      <dgm:t>
        <a:bodyPr/>
        <a:lstStyle/>
        <a:p>
          <a:pPr algn="l"/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4. คำนวณหาผลลัพธ์</a:t>
          </a:r>
          <a:endParaRPr lang="th-TH" sz="2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A953FF3-895E-430F-B916-71624D302FDA}" type="parTrans" cxnId="{C8B6460B-5230-4E3B-8A64-8A1D2EF51A4C}">
      <dgm:prSet/>
      <dgm:spPr/>
      <dgm:t>
        <a:bodyPr/>
        <a:lstStyle/>
        <a:p>
          <a:endParaRPr lang="th-TH"/>
        </a:p>
      </dgm:t>
    </dgm:pt>
    <dgm:pt modelId="{404F9805-6F95-488F-8C74-BB6EE54433B7}" type="sibTrans" cxnId="{C8B6460B-5230-4E3B-8A64-8A1D2EF51A4C}">
      <dgm:prSet/>
      <dgm:spPr>
        <a:solidFill>
          <a:srgbClr val="0070C0"/>
        </a:solidFill>
      </dgm:spPr>
      <dgm:t>
        <a:bodyPr/>
        <a:lstStyle/>
        <a:p>
          <a:endParaRPr lang="th-TH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B20A852-4828-4725-8F79-990031B43AD7}">
      <dgm:prSet phldrT="[ข้อความ]" custT="1"/>
      <dgm:spPr>
        <a:solidFill>
          <a:srgbClr val="99FF99"/>
        </a:solidFill>
      </dgm:spPr>
      <dgm:t>
        <a:bodyPr/>
        <a:lstStyle/>
        <a:p>
          <a:pPr algn="l"/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5. ทดสอบผลลัพธ์</a:t>
          </a:r>
          <a:endParaRPr lang="th-TH" sz="2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40C3FA8-BF1C-4B78-9833-D121FF8E128C}" type="parTrans" cxnId="{21896C37-EAFE-402F-9E5A-5ECEA12B8C25}">
      <dgm:prSet/>
      <dgm:spPr/>
      <dgm:t>
        <a:bodyPr/>
        <a:lstStyle/>
        <a:p>
          <a:endParaRPr lang="th-TH"/>
        </a:p>
      </dgm:t>
    </dgm:pt>
    <dgm:pt modelId="{784B9DB4-E315-4671-A94E-630C5F7EF709}" type="sibTrans" cxnId="{21896C37-EAFE-402F-9E5A-5ECEA12B8C25}">
      <dgm:prSet/>
      <dgm:spPr>
        <a:solidFill>
          <a:srgbClr val="0070C0"/>
        </a:solidFill>
      </dgm:spPr>
      <dgm:t>
        <a:bodyPr/>
        <a:lstStyle/>
        <a:p>
          <a:endParaRPr lang="th-TH"/>
        </a:p>
      </dgm:t>
    </dgm:pt>
    <dgm:pt modelId="{16750E37-110D-4113-9DD2-466A3F945085}">
      <dgm:prSet phldrT="[ข้อความ]" custT="1"/>
      <dgm:spPr>
        <a:solidFill>
          <a:srgbClr val="E7E77F"/>
        </a:solidFill>
      </dgm:spPr>
      <dgm:t>
        <a:bodyPr/>
        <a:lstStyle/>
        <a:p>
          <a:pPr algn="l"/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6. การวิเคราะห์ผลลัพธ์</a:t>
          </a:r>
          <a:endParaRPr lang="th-TH" sz="2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C5E40BF-73C1-4045-A9B8-A0C1FA9130A4}" type="parTrans" cxnId="{AD90A8EE-F6BE-4F75-8659-BEED602DFBC0}">
      <dgm:prSet/>
      <dgm:spPr/>
      <dgm:t>
        <a:bodyPr/>
        <a:lstStyle/>
        <a:p>
          <a:endParaRPr lang="th-TH"/>
        </a:p>
      </dgm:t>
    </dgm:pt>
    <dgm:pt modelId="{A2DBF94E-2F1E-4CE5-A566-23909ADF4279}" type="sibTrans" cxnId="{AD90A8EE-F6BE-4F75-8659-BEED602DFBC0}">
      <dgm:prSet/>
      <dgm:spPr>
        <a:solidFill>
          <a:srgbClr val="0070C0"/>
        </a:solidFill>
      </dgm:spPr>
      <dgm:t>
        <a:bodyPr/>
        <a:lstStyle/>
        <a:p>
          <a:endParaRPr lang="th-TH"/>
        </a:p>
      </dgm:t>
    </dgm:pt>
    <dgm:pt modelId="{513AB03C-6D79-4938-A0B3-869FE67097DC}">
      <dgm:prSet phldrT="[ข้อความ]" custT="1"/>
      <dgm:spPr>
        <a:solidFill>
          <a:srgbClr val="F5779B"/>
        </a:solidFill>
      </dgm:spPr>
      <dgm:t>
        <a:bodyPr/>
        <a:lstStyle/>
        <a:p>
          <a:pPr algn="l"/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 7. นำผลลัพธ์ไปใช้</a:t>
          </a:r>
          <a:endParaRPr lang="th-TH" sz="28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220C048-9D64-4BDF-92B2-BB5DEDF2AE7E}" type="parTrans" cxnId="{02EEA6C7-8751-4932-A46B-0B41FE03369B}">
      <dgm:prSet/>
      <dgm:spPr/>
      <dgm:t>
        <a:bodyPr/>
        <a:lstStyle/>
        <a:p>
          <a:endParaRPr lang="th-TH"/>
        </a:p>
      </dgm:t>
    </dgm:pt>
    <dgm:pt modelId="{36973434-095C-4C7D-BBA0-ADCE1992980A}" type="sibTrans" cxnId="{02EEA6C7-8751-4932-A46B-0B41FE03369B}">
      <dgm:prSet/>
      <dgm:spPr/>
      <dgm:t>
        <a:bodyPr/>
        <a:lstStyle/>
        <a:p>
          <a:endParaRPr lang="th-TH"/>
        </a:p>
      </dgm:t>
    </dgm:pt>
    <dgm:pt modelId="{44156566-9422-4BAD-B2DB-0BA92892E9C6}" type="pres">
      <dgm:prSet presAssocID="{7367D72B-B60C-4D12-8D6C-8A6584C4835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0EF71DE-15CA-44E6-8CFD-8A1348A0E88C}" type="pres">
      <dgm:prSet presAssocID="{FA8113A2-7896-4C62-A251-135E233AFD76}" presName="node" presStyleLbl="node1" presStyleIdx="0" presStyleCnt="7" custScaleX="2847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D38DC3-2CAB-4A30-9BCC-B965FCBB99A8}" type="pres">
      <dgm:prSet presAssocID="{D9D9F99C-0AA5-44BE-9D72-34B66CAFEA5D}" presName="sibTrans" presStyleLbl="sibTrans2D1" presStyleIdx="0" presStyleCnt="6"/>
      <dgm:spPr/>
      <dgm:t>
        <a:bodyPr/>
        <a:lstStyle/>
        <a:p>
          <a:endParaRPr lang="th-TH"/>
        </a:p>
      </dgm:t>
    </dgm:pt>
    <dgm:pt modelId="{E5069E2C-19B5-404B-8854-E59D312390B8}" type="pres">
      <dgm:prSet presAssocID="{D9D9F99C-0AA5-44BE-9D72-34B66CAFEA5D}" presName="connectorText" presStyleLbl="sibTrans2D1" presStyleIdx="0" presStyleCnt="6"/>
      <dgm:spPr/>
      <dgm:t>
        <a:bodyPr/>
        <a:lstStyle/>
        <a:p>
          <a:endParaRPr lang="th-TH"/>
        </a:p>
      </dgm:t>
    </dgm:pt>
    <dgm:pt modelId="{B23D7C44-6CF0-4C5B-8872-2F453C304B5B}" type="pres">
      <dgm:prSet presAssocID="{9229362B-AD68-403A-B16F-CEA950753C69}" presName="node" presStyleLbl="node1" presStyleIdx="1" presStyleCnt="7" custScaleX="2847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C966BD-DD59-4BAD-80BA-8A2F7C15C169}" type="pres">
      <dgm:prSet presAssocID="{559A6AE7-C4FA-40D3-8AA6-8D8690089066}" presName="sibTrans" presStyleLbl="sibTrans2D1" presStyleIdx="1" presStyleCnt="6"/>
      <dgm:spPr/>
      <dgm:t>
        <a:bodyPr/>
        <a:lstStyle/>
        <a:p>
          <a:endParaRPr lang="th-TH"/>
        </a:p>
      </dgm:t>
    </dgm:pt>
    <dgm:pt modelId="{38531A2D-74DB-468D-AC4C-E645B9C69904}" type="pres">
      <dgm:prSet presAssocID="{559A6AE7-C4FA-40D3-8AA6-8D8690089066}" presName="connectorText" presStyleLbl="sibTrans2D1" presStyleIdx="1" presStyleCnt="6"/>
      <dgm:spPr/>
      <dgm:t>
        <a:bodyPr/>
        <a:lstStyle/>
        <a:p>
          <a:endParaRPr lang="th-TH"/>
        </a:p>
      </dgm:t>
    </dgm:pt>
    <dgm:pt modelId="{195F0126-894C-4647-8201-D5039BD43F72}" type="pres">
      <dgm:prSet presAssocID="{D901B762-1C52-475A-86BC-9400AD05ACDF}" presName="node" presStyleLbl="node1" presStyleIdx="2" presStyleCnt="7" custScaleX="2847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7619F6E-48B6-4705-9E1C-C64B030A332B}" type="pres">
      <dgm:prSet presAssocID="{F56AEB74-3A9D-4F24-880C-FE1141245A43}" presName="sibTrans" presStyleLbl="sibTrans2D1" presStyleIdx="2" presStyleCnt="6"/>
      <dgm:spPr/>
      <dgm:t>
        <a:bodyPr/>
        <a:lstStyle/>
        <a:p>
          <a:endParaRPr lang="th-TH"/>
        </a:p>
      </dgm:t>
    </dgm:pt>
    <dgm:pt modelId="{21F02E0A-1C8D-494D-AE8B-8F8AC1100447}" type="pres">
      <dgm:prSet presAssocID="{F56AEB74-3A9D-4F24-880C-FE1141245A43}" presName="connectorText" presStyleLbl="sibTrans2D1" presStyleIdx="2" presStyleCnt="6"/>
      <dgm:spPr/>
      <dgm:t>
        <a:bodyPr/>
        <a:lstStyle/>
        <a:p>
          <a:endParaRPr lang="th-TH"/>
        </a:p>
      </dgm:t>
    </dgm:pt>
    <dgm:pt modelId="{9E6A8A7E-6E93-4BBF-8DCB-981E2118D2FC}" type="pres">
      <dgm:prSet presAssocID="{28A49AC5-CF31-41FC-8347-C6E42B43EE74}" presName="node" presStyleLbl="node1" presStyleIdx="3" presStyleCnt="7" custScaleX="2847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D2E4E3-2309-4232-8DC5-D53AC7DA9455}" type="pres">
      <dgm:prSet presAssocID="{404F9805-6F95-488F-8C74-BB6EE54433B7}" presName="sibTrans" presStyleLbl="sibTrans2D1" presStyleIdx="3" presStyleCnt="6"/>
      <dgm:spPr/>
      <dgm:t>
        <a:bodyPr/>
        <a:lstStyle/>
        <a:p>
          <a:endParaRPr lang="th-TH"/>
        </a:p>
      </dgm:t>
    </dgm:pt>
    <dgm:pt modelId="{792F735E-55B3-4A71-8CF9-848A910F3A4B}" type="pres">
      <dgm:prSet presAssocID="{404F9805-6F95-488F-8C74-BB6EE54433B7}" presName="connectorText" presStyleLbl="sibTrans2D1" presStyleIdx="3" presStyleCnt="6"/>
      <dgm:spPr/>
      <dgm:t>
        <a:bodyPr/>
        <a:lstStyle/>
        <a:p>
          <a:endParaRPr lang="th-TH"/>
        </a:p>
      </dgm:t>
    </dgm:pt>
    <dgm:pt modelId="{0D9AC9C3-ABEB-4EEE-972F-8C10B2F98721}" type="pres">
      <dgm:prSet presAssocID="{AB20A852-4828-4725-8F79-990031B43AD7}" presName="node" presStyleLbl="node1" presStyleIdx="4" presStyleCnt="7" custScaleX="2847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084AD2-CE78-43CB-A367-29AF456CF699}" type="pres">
      <dgm:prSet presAssocID="{784B9DB4-E315-4671-A94E-630C5F7EF709}" presName="sibTrans" presStyleLbl="sibTrans2D1" presStyleIdx="4" presStyleCnt="6"/>
      <dgm:spPr/>
      <dgm:t>
        <a:bodyPr/>
        <a:lstStyle/>
        <a:p>
          <a:endParaRPr lang="th-TH"/>
        </a:p>
      </dgm:t>
    </dgm:pt>
    <dgm:pt modelId="{7CE42E54-FC8C-4BD4-98A8-633AD77D3005}" type="pres">
      <dgm:prSet presAssocID="{784B9DB4-E315-4671-A94E-630C5F7EF709}" presName="connectorText" presStyleLbl="sibTrans2D1" presStyleIdx="4" presStyleCnt="6"/>
      <dgm:spPr/>
      <dgm:t>
        <a:bodyPr/>
        <a:lstStyle/>
        <a:p>
          <a:endParaRPr lang="th-TH"/>
        </a:p>
      </dgm:t>
    </dgm:pt>
    <dgm:pt modelId="{D128EA83-C51A-4C82-8329-10C9F28CA626}" type="pres">
      <dgm:prSet presAssocID="{16750E37-110D-4113-9DD2-466A3F945085}" presName="node" presStyleLbl="node1" presStyleIdx="5" presStyleCnt="7" custScaleX="2847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6EBFF7-DC04-4B6D-A21B-F72BDAE2E949}" type="pres">
      <dgm:prSet presAssocID="{A2DBF94E-2F1E-4CE5-A566-23909ADF4279}" presName="sibTrans" presStyleLbl="sibTrans2D1" presStyleIdx="5" presStyleCnt="6"/>
      <dgm:spPr/>
      <dgm:t>
        <a:bodyPr/>
        <a:lstStyle/>
        <a:p>
          <a:endParaRPr lang="th-TH"/>
        </a:p>
      </dgm:t>
    </dgm:pt>
    <dgm:pt modelId="{77367AF2-6C52-48CD-A8F9-F702A5FC38B1}" type="pres">
      <dgm:prSet presAssocID="{A2DBF94E-2F1E-4CE5-A566-23909ADF4279}" presName="connectorText" presStyleLbl="sibTrans2D1" presStyleIdx="5" presStyleCnt="6"/>
      <dgm:spPr/>
      <dgm:t>
        <a:bodyPr/>
        <a:lstStyle/>
        <a:p>
          <a:endParaRPr lang="th-TH"/>
        </a:p>
      </dgm:t>
    </dgm:pt>
    <dgm:pt modelId="{4AE01B6E-AAC7-4EFF-AC5E-CDF9FDC25052}" type="pres">
      <dgm:prSet presAssocID="{513AB03C-6D79-4938-A0B3-869FE67097DC}" presName="node" presStyleLbl="node1" presStyleIdx="6" presStyleCnt="7" custScaleX="2847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989E71E-A9BF-4CDF-BFAD-5A8E7623990B}" type="presOf" srcId="{513AB03C-6D79-4938-A0B3-869FE67097DC}" destId="{4AE01B6E-AAC7-4EFF-AC5E-CDF9FDC25052}" srcOrd="0" destOrd="0" presId="urn:microsoft.com/office/officeart/2005/8/layout/process2"/>
    <dgm:cxn modelId="{25012A97-53D2-46C4-97DF-EFDF2ECF800A}" type="presOf" srcId="{F56AEB74-3A9D-4F24-880C-FE1141245A43}" destId="{21F02E0A-1C8D-494D-AE8B-8F8AC1100447}" srcOrd="1" destOrd="0" presId="urn:microsoft.com/office/officeart/2005/8/layout/process2"/>
    <dgm:cxn modelId="{1D10ADC5-586F-4E1D-B0C1-1CCAAC40787B}" srcId="{7367D72B-B60C-4D12-8D6C-8A6584C4835F}" destId="{FA8113A2-7896-4C62-A251-135E233AFD76}" srcOrd="0" destOrd="0" parTransId="{A40300BC-4FC2-450D-AC7B-9EBF1257A4C7}" sibTransId="{D9D9F99C-0AA5-44BE-9D72-34B66CAFEA5D}"/>
    <dgm:cxn modelId="{4650767E-979D-4AB9-A62E-15368CB7D1E5}" type="presOf" srcId="{9229362B-AD68-403A-B16F-CEA950753C69}" destId="{B23D7C44-6CF0-4C5B-8872-2F453C304B5B}" srcOrd="0" destOrd="0" presId="urn:microsoft.com/office/officeart/2005/8/layout/process2"/>
    <dgm:cxn modelId="{C8B6460B-5230-4E3B-8A64-8A1D2EF51A4C}" srcId="{7367D72B-B60C-4D12-8D6C-8A6584C4835F}" destId="{28A49AC5-CF31-41FC-8347-C6E42B43EE74}" srcOrd="3" destOrd="0" parTransId="{2A953FF3-895E-430F-B916-71624D302FDA}" sibTransId="{404F9805-6F95-488F-8C74-BB6EE54433B7}"/>
    <dgm:cxn modelId="{33A1DAFB-441E-4813-A7A3-D691FBCFA564}" type="presOf" srcId="{A2DBF94E-2F1E-4CE5-A566-23909ADF4279}" destId="{BA6EBFF7-DC04-4B6D-A21B-F72BDAE2E949}" srcOrd="0" destOrd="0" presId="urn:microsoft.com/office/officeart/2005/8/layout/process2"/>
    <dgm:cxn modelId="{0E4ADA0E-58C8-4F79-92DC-3CBDA68FF2E9}" type="presOf" srcId="{AB20A852-4828-4725-8F79-990031B43AD7}" destId="{0D9AC9C3-ABEB-4EEE-972F-8C10B2F98721}" srcOrd="0" destOrd="0" presId="urn:microsoft.com/office/officeart/2005/8/layout/process2"/>
    <dgm:cxn modelId="{4D8FBE3E-85F1-4D00-AC86-96A28B525014}" type="presOf" srcId="{7367D72B-B60C-4D12-8D6C-8A6584C4835F}" destId="{44156566-9422-4BAD-B2DB-0BA92892E9C6}" srcOrd="0" destOrd="0" presId="urn:microsoft.com/office/officeart/2005/8/layout/process2"/>
    <dgm:cxn modelId="{879B9EEA-9CA0-4256-BDB4-301944C75181}" type="presOf" srcId="{FA8113A2-7896-4C62-A251-135E233AFD76}" destId="{F0EF71DE-15CA-44E6-8CFD-8A1348A0E88C}" srcOrd="0" destOrd="0" presId="urn:microsoft.com/office/officeart/2005/8/layout/process2"/>
    <dgm:cxn modelId="{F6E194AD-CFB3-4DBF-B62D-6FAD1D04CBEB}" type="presOf" srcId="{D9D9F99C-0AA5-44BE-9D72-34B66CAFEA5D}" destId="{E5069E2C-19B5-404B-8854-E59D312390B8}" srcOrd="1" destOrd="0" presId="urn:microsoft.com/office/officeart/2005/8/layout/process2"/>
    <dgm:cxn modelId="{F10A7603-2672-44B3-8B17-BA387A3ADD28}" srcId="{7367D72B-B60C-4D12-8D6C-8A6584C4835F}" destId="{9229362B-AD68-403A-B16F-CEA950753C69}" srcOrd="1" destOrd="0" parTransId="{D9C948AA-C52A-4AF0-8E28-131AC593BE37}" sibTransId="{559A6AE7-C4FA-40D3-8AA6-8D8690089066}"/>
    <dgm:cxn modelId="{850D12B7-52E7-496E-87AD-E3F5578C52FC}" type="presOf" srcId="{404F9805-6F95-488F-8C74-BB6EE54433B7}" destId="{DAD2E4E3-2309-4232-8DC5-D53AC7DA9455}" srcOrd="0" destOrd="0" presId="urn:microsoft.com/office/officeart/2005/8/layout/process2"/>
    <dgm:cxn modelId="{50054C2C-72D3-4FAE-8274-784C4884AEE6}" type="presOf" srcId="{A2DBF94E-2F1E-4CE5-A566-23909ADF4279}" destId="{77367AF2-6C52-48CD-A8F9-F702A5FC38B1}" srcOrd="1" destOrd="0" presId="urn:microsoft.com/office/officeart/2005/8/layout/process2"/>
    <dgm:cxn modelId="{6A4B5695-A3CA-445C-8049-99FBB11611D5}" type="presOf" srcId="{28A49AC5-CF31-41FC-8347-C6E42B43EE74}" destId="{9E6A8A7E-6E93-4BBF-8DCB-981E2118D2FC}" srcOrd="0" destOrd="0" presId="urn:microsoft.com/office/officeart/2005/8/layout/process2"/>
    <dgm:cxn modelId="{E6D62D7B-EB13-4A98-A9F8-93D9779C09B1}" type="presOf" srcId="{559A6AE7-C4FA-40D3-8AA6-8D8690089066}" destId="{79C966BD-DD59-4BAD-80BA-8A2F7C15C169}" srcOrd="0" destOrd="0" presId="urn:microsoft.com/office/officeart/2005/8/layout/process2"/>
    <dgm:cxn modelId="{9F4D9467-C47F-4880-8991-971EF5EF0427}" srcId="{7367D72B-B60C-4D12-8D6C-8A6584C4835F}" destId="{D901B762-1C52-475A-86BC-9400AD05ACDF}" srcOrd="2" destOrd="0" parTransId="{26DB0FD6-1705-45E2-93AD-369485B4D60E}" sibTransId="{F56AEB74-3A9D-4F24-880C-FE1141245A43}"/>
    <dgm:cxn modelId="{C6F4340F-47F3-448B-ACEC-EA264E6373C8}" type="presOf" srcId="{559A6AE7-C4FA-40D3-8AA6-8D8690089066}" destId="{38531A2D-74DB-468D-AC4C-E645B9C69904}" srcOrd="1" destOrd="0" presId="urn:microsoft.com/office/officeart/2005/8/layout/process2"/>
    <dgm:cxn modelId="{02EEA6C7-8751-4932-A46B-0B41FE03369B}" srcId="{7367D72B-B60C-4D12-8D6C-8A6584C4835F}" destId="{513AB03C-6D79-4938-A0B3-869FE67097DC}" srcOrd="6" destOrd="0" parTransId="{8220C048-9D64-4BDF-92B2-BB5DEDF2AE7E}" sibTransId="{36973434-095C-4C7D-BBA0-ADCE1992980A}"/>
    <dgm:cxn modelId="{52AC251C-128E-4856-B68A-0E441866EDE1}" type="presOf" srcId="{404F9805-6F95-488F-8C74-BB6EE54433B7}" destId="{792F735E-55B3-4A71-8CF9-848A910F3A4B}" srcOrd="1" destOrd="0" presId="urn:microsoft.com/office/officeart/2005/8/layout/process2"/>
    <dgm:cxn modelId="{AD90A8EE-F6BE-4F75-8659-BEED602DFBC0}" srcId="{7367D72B-B60C-4D12-8D6C-8A6584C4835F}" destId="{16750E37-110D-4113-9DD2-466A3F945085}" srcOrd="5" destOrd="0" parTransId="{2C5E40BF-73C1-4045-A9B8-A0C1FA9130A4}" sibTransId="{A2DBF94E-2F1E-4CE5-A566-23909ADF4279}"/>
    <dgm:cxn modelId="{7479F440-529C-48EC-AA8F-F6F05CD27D7B}" type="presOf" srcId="{784B9DB4-E315-4671-A94E-630C5F7EF709}" destId="{C2084AD2-CE78-43CB-A367-29AF456CF699}" srcOrd="0" destOrd="0" presId="urn:microsoft.com/office/officeart/2005/8/layout/process2"/>
    <dgm:cxn modelId="{21896C37-EAFE-402F-9E5A-5ECEA12B8C25}" srcId="{7367D72B-B60C-4D12-8D6C-8A6584C4835F}" destId="{AB20A852-4828-4725-8F79-990031B43AD7}" srcOrd="4" destOrd="0" parTransId="{D40C3FA8-BF1C-4B78-9833-D121FF8E128C}" sibTransId="{784B9DB4-E315-4671-A94E-630C5F7EF709}"/>
    <dgm:cxn modelId="{AAAF1F44-F9C7-49F7-86B9-0A55733775AE}" type="presOf" srcId="{784B9DB4-E315-4671-A94E-630C5F7EF709}" destId="{7CE42E54-FC8C-4BD4-98A8-633AD77D3005}" srcOrd="1" destOrd="0" presId="urn:microsoft.com/office/officeart/2005/8/layout/process2"/>
    <dgm:cxn modelId="{83A13D39-23EA-4017-B39D-69BE850A015C}" type="presOf" srcId="{16750E37-110D-4113-9DD2-466A3F945085}" destId="{D128EA83-C51A-4C82-8329-10C9F28CA626}" srcOrd="0" destOrd="0" presId="urn:microsoft.com/office/officeart/2005/8/layout/process2"/>
    <dgm:cxn modelId="{12114CF7-E33C-45E6-AA77-333BFB1FF3B6}" type="presOf" srcId="{D9D9F99C-0AA5-44BE-9D72-34B66CAFEA5D}" destId="{3BD38DC3-2CAB-4A30-9BCC-B965FCBB99A8}" srcOrd="0" destOrd="0" presId="urn:microsoft.com/office/officeart/2005/8/layout/process2"/>
    <dgm:cxn modelId="{3F2398CC-491F-44F0-9991-AE9124E4C90B}" type="presOf" srcId="{F56AEB74-3A9D-4F24-880C-FE1141245A43}" destId="{47619F6E-48B6-4705-9E1C-C64B030A332B}" srcOrd="0" destOrd="0" presId="urn:microsoft.com/office/officeart/2005/8/layout/process2"/>
    <dgm:cxn modelId="{6050B85B-D48B-44D4-87D2-A87B7968CA17}" type="presOf" srcId="{D901B762-1C52-475A-86BC-9400AD05ACDF}" destId="{195F0126-894C-4647-8201-D5039BD43F72}" srcOrd="0" destOrd="0" presId="urn:microsoft.com/office/officeart/2005/8/layout/process2"/>
    <dgm:cxn modelId="{1EF63E0C-2DA7-4582-95BB-122721EC7D3B}" type="presParOf" srcId="{44156566-9422-4BAD-B2DB-0BA92892E9C6}" destId="{F0EF71DE-15CA-44E6-8CFD-8A1348A0E88C}" srcOrd="0" destOrd="0" presId="urn:microsoft.com/office/officeart/2005/8/layout/process2"/>
    <dgm:cxn modelId="{6D9780F6-0996-4179-ACE4-E6C8B8433ECC}" type="presParOf" srcId="{44156566-9422-4BAD-B2DB-0BA92892E9C6}" destId="{3BD38DC3-2CAB-4A30-9BCC-B965FCBB99A8}" srcOrd="1" destOrd="0" presId="urn:microsoft.com/office/officeart/2005/8/layout/process2"/>
    <dgm:cxn modelId="{46FCF7AD-9F73-4E1C-B9D0-5319FA9F06CF}" type="presParOf" srcId="{3BD38DC3-2CAB-4A30-9BCC-B965FCBB99A8}" destId="{E5069E2C-19B5-404B-8854-E59D312390B8}" srcOrd="0" destOrd="0" presId="urn:microsoft.com/office/officeart/2005/8/layout/process2"/>
    <dgm:cxn modelId="{993BA621-4F72-4EE9-B4E9-E583D77F9A2B}" type="presParOf" srcId="{44156566-9422-4BAD-B2DB-0BA92892E9C6}" destId="{B23D7C44-6CF0-4C5B-8872-2F453C304B5B}" srcOrd="2" destOrd="0" presId="urn:microsoft.com/office/officeart/2005/8/layout/process2"/>
    <dgm:cxn modelId="{F258541A-25AD-48F4-BBAE-6C60C3A636E2}" type="presParOf" srcId="{44156566-9422-4BAD-B2DB-0BA92892E9C6}" destId="{79C966BD-DD59-4BAD-80BA-8A2F7C15C169}" srcOrd="3" destOrd="0" presId="urn:microsoft.com/office/officeart/2005/8/layout/process2"/>
    <dgm:cxn modelId="{B76EE18C-9E0E-468F-ABCF-FD10D29AE02A}" type="presParOf" srcId="{79C966BD-DD59-4BAD-80BA-8A2F7C15C169}" destId="{38531A2D-74DB-468D-AC4C-E645B9C69904}" srcOrd="0" destOrd="0" presId="urn:microsoft.com/office/officeart/2005/8/layout/process2"/>
    <dgm:cxn modelId="{84F69B73-1FBE-49A1-B9BC-39F2025F1CD8}" type="presParOf" srcId="{44156566-9422-4BAD-B2DB-0BA92892E9C6}" destId="{195F0126-894C-4647-8201-D5039BD43F72}" srcOrd="4" destOrd="0" presId="urn:microsoft.com/office/officeart/2005/8/layout/process2"/>
    <dgm:cxn modelId="{0F685C6F-5EFB-43E2-BF05-49CEB5B133E5}" type="presParOf" srcId="{44156566-9422-4BAD-B2DB-0BA92892E9C6}" destId="{47619F6E-48B6-4705-9E1C-C64B030A332B}" srcOrd="5" destOrd="0" presId="urn:microsoft.com/office/officeart/2005/8/layout/process2"/>
    <dgm:cxn modelId="{029E2857-EA32-4B88-BD1A-91BD98DF37FA}" type="presParOf" srcId="{47619F6E-48B6-4705-9E1C-C64B030A332B}" destId="{21F02E0A-1C8D-494D-AE8B-8F8AC1100447}" srcOrd="0" destOrd="0" presId="urn:microsoft.com/office/officeart/2005/8/layout/process2"/>
    <dgm:cxn modelId="{7DAEF36D-551A-46B6-824D-7B2D57EAC524}" type="presParOf" srcId="{44156566-9422-4BAD-B2DB-0BA92892E9C6}" destId="{9E6A8A7E-6E93-4BBF-8DCB-981E2118D2FC}" srcOrd="6" destOrd="0" presId="urn:microsoft.com/office/officeart/2005/8/layout/process2"/>
    <dgm:cxn modelId="{2339C8C0-96E8-4ECF-96EC-2D964AF06C99}" type="presParOf" srcId="{44156566-9422-4BAD-B2DB-0BA92892E9C6}" destId="{DAD2E4E3-2309-4232-8DC5-D53AC7DA9455}" srcOrd="7" destOrd="0" presId="urn:microsoft.com/office/officeart/2005/8/layout/process2"/>
    <dgm:cxn modelId="{3E175073-07D1-4CD0-B416-9708F9934647}" type="presParOf" srcId="{DAD2E4E3-2309-4232-8DC5-D53AC7DA9455}" destId="{792F735E-55B3-4A71-8CF9-848A910F3A4B}" srcOrd="0" destOrd="0" presId="urn:microsoft.com/office/officeart/2005/8/layout/process2"/>
    <dgm:cxn modelId="{76F3A04B-08B7-4748-A12C-E1DF25308A51}" type="presParOf" srcId="{44156566-9422-4BAD-B2DB-0BA92892E9C6}" destId="{0D9AC9C3-ABEB-4EEE-972F-8C10B2F98721}" srcOrd="8" destOrd="0" presId="urn:microsoft.com/office/officeart/2005/8/layout/process2"/>
    <dgm:cxn modelId="{9D83517D-3F4B-4435-AC0F-3AA99938F66A}" type="presParOf" srcId="{44156566-9422-4BAD-B2DB-0BA92892E9C6}" destId="{C2084AD2-CE78-43CB-A367-29AF456CF699}" srcOrd="9" destOrd="0" presId="urn:microsoft.com/office/officeart/2005/8/layout/process2"/>
    <dgm:cxn modelId="{506F37DA-223D-4E96-A13F-7B741A43255F}" type="presParOf" srcId="{C2084AD2-CE78-43CB-A367-29AF456CF699}" destId="{7CE42E54-FC8C-4BD4-98A8-633AD77D3005}" srcOrd="0" destOrd="0" presId="urn:microsoft.com/office/officeart/2005/8/layout/process2"/>
    <dgm:cxn modelId="{3883BFD0-0CB9-4E42-93DF-447AAAFDE88F}" type="presParOf" srcId="{44156566-9422-4BAD-B2DB-0BA92892E9C6}" destId="{D128EA83-C51A-4C82-8329-10C9F28CA626}" srcOrd="10" destOrd="0" presId="urn:microsoft.com/office/officeart/2005/8/layout/process2"/>
    <dgm:cxn modelId="{9B3A210A-E330-408D-8F80-D1233062E9CE}" type="presParOf" srcId="{44156566-9422-4BAD-B2DB-0BA92892E9C6}" destId="{BA6EBFF7-DC04-4B6D-A21B-F72BDAE2E949}" srcOrd="11" destOrd="0" presId="urn:microsoft.com/office/officeart/2005/8/layout/process2"/>
    <dgm:cxn modelId="{A4DCDCFF-E8D0-4C64-85B1-BB06CF20910C}" type="presParOf" srcId="{BA6EBFF7-DC04-4B6D-A21B-F72BDAE2E949}" destId="{77367AF2-6C52-48CD-A8F9-F702A5FC38B1}" srcOrd="0" destOrd="0" presId="urn:microsoft.com/office/officeart/2005/8/layout/process2"/>
    <dgm:cxn modelId="{5EBE44DB-54A7-4C65-A245-B2E1D23CB739}" type="presParOf" srcId="{44156566-9422-4BAD-B2DB-0BA92892E9C6}" destId="{4AE01B6E-AAC7-4EFF-AC5E-CDF9FDC25052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84EDA-88C9-45DD-B631-DEA4788EE8C5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3CDE015B-DB0D-4ABD-8B66-1D79D4A6521E}">
      <dgm:prSet phldrT="[ข้อความ]" custT="1"/>
      <dgm:spPr>
        <a:solidFill>
          <a:srgbClr val="FFD961"/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1.ปัญหาการจัดสรรทรัพยากร</a:t>
          </a:r>
          <a:endParaRPr lang="th-TH" sz="2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BEF96F8-F3A5-4CB8-8548-80D27E6D5EE1}" type="parTrans" cxnId="{F0BF7407-5334-43F0-908C-BA5E0296653F}">
      <dgm:prSet/>
      <dgm:spPr/>
      <dgm:t>
        <a:bodyPr/>
        <a:lstStyle/>
        <a:p>
          <a:endParaRPr lang="th-TH"/>
        </a:p>
      </dgm:t>
    </dgm:pt>
    <dgm:pt modelId="{DEA46C87-367D-4430-86F0-989320E3F59E}" type="sibTrans" cxnId="{F0BF7407-5334-43F0-908C-BA5E0296653F}">
      <dgm:prSet/>
      <dgm:spPr/>
      <dgm:t>
        <a:bodyPr/>
        <a:lstStyle/>
        <a:p>
          <a:endParaRPr lang="th-TH"/>
        </a:p>
      </dgm:t>
    </dgm:pt>
    <dgm:pt modelId="{377C98AF-9D74-47D6-BB34-C20164DF389A}">
      <dgm:prSet phldrT="[ข้อความ]" custT="1"/>
      <dgm:spPr>
        <a:solidFill>
          <a:srgbClr val="FFFF99"/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2.ปัญหาการขนส่ง</a:t>
          </a:r>
          <a:endParaRPr lang="th-TH" sz="2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2FDBD64-2A99-4ED7-85FB-2D14A16E4128}" type="parTrans" cxnId="{59856E8E-F301-46D8-877C-3E85A9708209}">
      <dgm:prSet/>
      <dgm:spPr/>
      <dgm:t>
        <a:bodyPr/>
        <a:lstStyle/>
        <a:p>
          <a:endParaRPr lang="th-TH"/>
        </a:p>
      </dgm:t>
    </dgm:pt>
    <dgm:pt modelId="{79123643-F803-408B-8FF7-B2F3155061B6}" type="sibTrans" cxnId="{59856E8E-F301-46D8-877C-3E85A9708209}">
      <dgm:prSet/>
      <dgm:spPr/>
      <dgm:t>
        <a:bodyPr/>
        <a:lstStyle/>
        <a:p>
          <a:endParaRPr lang="th-TH"/>
        </a:p>
      </dgm:t>
    </dgm:pt>
    <dgm:pt modelId="{15672153-FFC9-4903-B01E-0235CF8F6515}">
      <dgm:prSet phldrT="[ข้อความ]" custT="1"/>
      <dgm:spPr>
        <a:solidFill>
          <a:srgbClr val="99FF99"/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3.ปัญหาการจัดงาน</a:t>
          </a:r>
          <a:endParaRPr lang="th-TH" sz="2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357DCB9-BBBC-497A-A0D8-3399B02341A9}" type="parTrans" cxnId="{4FE87B8D-17D0-4302-8E3F-63A918368939}">
      <dgm:prSet/>
      <dgm:spPr/>
      <dgm:t>
        <a:bodyPr/>
        <a:lstStyle/>
        <a:p>
          <a:endParaRPr lang="th-TH"/>
        </a:p>
      </dgm:t>
    </dgm:pt>
    <dgm:pt modelId="{0F97BA27-254E-4A35-A54C-DE0C57662CF0}" type="sibTrans" cxnId="{4FE87B8D-17D0-4302-8E3F-63A918368939}">
      <dgm:prSet/>
      <dgm:spPr/>
      <dgm:t>
        <a:bodyPr/>
        <a:lstStyle/>
        <a:p>
          <a:endParaRPr lang="th-TH"/>
        </a:p>
      </dgm:t>
    </dgm:pt>
    <dgm:pt modelId="{812F4E4E-18F9-49BA-B9CD-420B2E895925}">
      <dgm:prSet phldrT="[ข้อความ]" custT="1"/>
      <dgm:spPr>
        <a:solidFill>
          <a:srgbClr val="FF99FF"/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6.ปัญหาการแข่งขัน</a:t>
          </a:r>
          <a:endParaRPr lang="th-TH" sz="2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367B323-7607-40C3-B3C6-1AAB71D1D3DB}" type="parTrans" cxnId="{621A2D8C-F551-4FE5-8B96-2F5B25801B7D}">
      <dgm:prSet/>
      <dgm:spPr/>
      <dgm:t>
        <a:bodyPr/>
        <a:lstStyle/>
        <a:p>
          <a:endParaRPr lang="th-TH"/>
        </a:p>
      </dgm:t>
    </dgm:pt>
    <dgm:pt modelId="{3B4D5E5B-77A3-4BE6-80D3-98962A2CA4CA}" type="sibTrans" cxnId="{621A2D8C-F551-4FE5-8B96-2F5B25801B7D}">
      <dgm:prSet/>
      <dgm:spPr/>
      <dgm:t>
        <a:bodyPr/>
        <a:lstStyle/>
        <a:p>
          <a:endParaRPr lang="th-TH"/>
        </a:p>
      </dgm:t>
    </dgm:pt>
    <dgm:pt modelId="{E11E25A9-6E94-4DDB-800D-C1A5DB0A6C7E}">
      <dgm:prSet phldrT="[ข้อความ]" custT="1"/>
      <dgm:spPr>
        <a:solidFill>
          <a:schemeClr val="accent5">
            <a:lumMod val="20000"/>
            <a:lumOff val="8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5.ปัญหาสินค้าคงคลัง</a:t>
          </a:r>
          <a:endParaRPr lang="th-TH" sz="2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E5BBC7F-9F48-4F8C-B765-2A539464D997}" type="parTrans" cxnId="{4187A8AE-36E7-4A65-B0AF-217AF2929EDB}">
      <dgm:prSet/>
      <dgm:spPr/>
      <dgm:t>
        <a:bodyPr/>
        <a:lstStyle/>
        <a:p>
          <a:endParaRPr lang="th-TH"/>
        </a:p>
      </dgm:t>
    </dgm:pt>
    <dgm:pt modelId="{48CAE129-C566-468B-8DDF-E84E6A60A4B3}" type="sibTrans" cxnId="{4187A8AE-36E7-4A65-B0AF-217AF2929EDB}">
      <dgm:prSet/>
      <dgm:spPr/>
      <dgm:t>
        <a:bodyPr/>
        <a:lstStyle/>
        <a:p>
          <a:endParaRPr lang="th-TH"/>
        </a:p>
      </dgm:t>
    </dgm:pt>
    <dgm:pt modelId="{355E29A5-CB1C-4D97-8659-502FBA63E10D}">
      <dgm:prSet phldrT="[ข้อความ]" custT="1"/>
      <dgm:spPr>
        <a:solidFill>
          <a:srgbClr val="CCFF99"/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4.ปัญหาแถวคอย</a:t>
          </a:r>
          <a:endParaRPr lang="th-TH" sz="2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2F5EB8-8F72-4826-9204-5C09259EFD3B}" type="parTrans" cxnId="{FEBAFC9A-6004-4A04-BC5D-328C401ACA2F}">
      <dgm:prSet/>
      <dgm:spPr/>
      <dgm:t>
        <a:bodyPr/>
        <a:lstStyle/>
        <a:p>
          <a:endParaRPr lang="th-TH"/>
        </a:p>
      </dgm:t>
    </dgm:pt>
    <dgm:pt modelId="{31825651-D3D3-4294-BA32-0ED79B70E41F}" type="sibTrans" cxnId="{FEBAFC9A-6004-4A04-BC5D-328C401ACA2F}">
      <dgm:prSet/>
      <dgm:spPr/>
      <dgm:t>
        <a:bodyPr/>
        <a:lstStyle/>
        <a:p>
          <a:endParaRPr lang="th-TH"/>
        </a:p>
      </dgm:t>
    </dgm:pt>
    <dgm:pt modelId="{26A5A2E2-463D-4086-9EDC-7730E8A629BA}">
      <dgm:prSet phldrT="[ข้อความ]" custT="1"/>
      <dgm:spPr>
        <a:solidFill>
          <a:srgbClr val="CCCCFF"/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7.การวิเคราะห์ข่ายงาน/การจัดโครงการ</a:t>
          </a:r>
          <a:endParaRPr lang="th-TH" sz="2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7A190A-E6E9-42F9-BB6B-2D74DEEFCE36}" type="parTrans" cxnId="{4682A273-C397-4C03-BE2F-9FE11064B9CC}">
      <dgm:prSet/>
      <dgm:spPr/>
      <dgm:t>
        <a:bodyPr/>
        <a:lstStyle/>
        <a:p>
          <a:endParaRPr lang="th-TH"/>
        </a:p>
      </dgm:t>
    </dgm:pt>
    <dgm:pt modelId="{17CBC953-3477-42E1-B116-0EE5BC06A9C0}" type="sibTrans" cxnId="{4682A273-C397-4C03-BE2F-9FE11064B9CC}">
      <dgm:prSet/>
      <dgm:spPr/>
      <dgm:t>
        <a:bodyPr/>
        <a:lstStyle/>
        <a:p>
          <a:endParaRPr lang="th-TH"/>
        </a:p>
      </dgm:t>
    </dgm:pt>
    <dgm:pt modelId="{92465B13-A708-42CD-A80F-EFCCFC8FB250}">
      <dgm:prSet phldrT="[ข้อความ]" custT="1"/>
      <dgm:spPr>
        <a:solidFill>
          <a:srgbClr val="CCECFF"/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8.ปัญหาการตัดสินใจภายใต้ความแน่นอน</a:t>
          </a:r>
          <a:endParaRPr lang="th-TH" sz="2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C9E65A9-E4E3-4E3F-BC9D-1921A9F7471E}" type="parTrans" cxnId="{7F4B4151-836B-4A94-9299-E4EE153B75C6}">
      <dgm:prSet/>
      <dgm:spPr/>
      <dgm:t>
        <a:bodyPr/>
        <a:lstStyle/>
        <a:p>
          <a:endParaRPr lang="th-TH"/>
        </a:p>
      </dgm:t>
    </dgm:pt>
    <dgm:pt modelId="{F217FFD1-043F-49FA-A454-77C5C04D3F87}" type="sibTrans" cxnId="{7F4B4151-836B-4A94-9299-E4EE153B75C6}">
      <dgm:prSet/>
      <dgm:spPr/>
      <dgm:t>
        <a:bodyPr/>
        <a:lstStyle/>
        <a:p>
          <a:endParaRPr lang="th-TH"/>
        </a:p>
      </dgm:t>
    </dgm:pt>
    <dgm:pt modelId="{E6E51526-20CF-4860-9C2B-6A868DFAD652}">
      <dgm:prSet phldrT="[ข้อความ]" custT="1"/>
      <dgm:spPr>
        <a:solidFill>
          <a:srgbClr val="92D050"/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th-TH" sz="2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9.ปัญหาการตัดสินใจภายใต้ความไม่แน่นอน</a:t>
          </a:r>
          <a:endParaRPr lang="th-TH" sz="2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2D5F215-02D9-4995-95EC-C89C2D388677}" type="parTrans" cxnId="{3E97672D-E09C-467A-B79E-DCE6894915FA}">
      <dgm:prSet/>
      <dgm:spPr/>
      <dgm:t>
        <a:bodyPr/>
        <a:lstStyle/>
        <a:p>
          <a:endParaRPr lang="th-TH"/>
        </a:p>
      </dgm:t>
    </dgm:pt>
    <dgm:pt modelId="{22D26E56-5445-4643-B95F-84B3DDA3BA6E}" type="sibTrans" cxnId="{3E97672D-E09C-467A-B79E-DCE6894915FA}">
      <dgm:prSet/>
      <dgm:spPr/>
      <dgm:t>
        <a:bodyPr/>
        <a:lstStyle/>
        <a:p>
          <a:endParaRPr lang="th-TH"/>
        </a:p>
      </dgm:t>
    </dgm:pt>
    <dgm:pt modelId="{3ED3B7D1-C933-4EBD-85D7-A05F98EA399F}" type="pres">
      <dgm:prSet presAssocID="{EF984EDA-88C9-45DD-B631-DEA4788EE8C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92E8B966-C5AA-4932-8228-F583272EE79C}" type="pres">
      <dgm:prSet presAssocID="{3CDE015B-DB0D-4ABD-8B66-1D79D4A6521E}" presName="compNode" presStyleCnt="0"/>
      <dgm:spPr/>
    </dgm:pt>
    <dgm:pt modelId="{973EB39E-770E-4F60-B0E4-67B8D7DD5E97}" type="pres">
      <dgm:prSet presAssocID="{3CDE015B-DB0D-4ABD-8B66-1D79D4A6521E}" presName="dummyConnPt" presStyleCnt="0"/>
      <dgm:spPr/>
    </dgm:pt>
    <dgm:pt modelId="{97819D59-47EF-4626-BA00-201EFA38C6FC}" type="pres">
      <dgm:prSet presAssocID="{3CDE015B-DB0D-4ABD-8B66-1D79D4A6521E}" presName="node" presStyleLbl="node1" presStyleIdx="0" presStyleCnt="9" custScaleY="11532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EBD2D93-B8EF-4058-B0BB-73779DF164EF}" type="pres">
      <dgm:prSet presAssocID="{DEA46C87-367D-4430-86F0-989320E3F59E}" presName="sibTrans" presStyleLbl="bgSibTrans2D1" presStyleIdx="0" presStyleCnt="8"/>
      <dgm:spPr/>
      <dgm:t>
        <a:bodyPr/>
        <a:lstStyle/>
        <a:p>
          <a:endParaRPr lang="th-TH"/>
        </a:p>
      </dgm:t>
    </dgm:pt>
    <dgm:pt modelId="{B928B0A0-3455-40D7-B091-09C640073262}" type="pres">
      <dgm:prSet presAssocID="{377C98AF-9D74-47D6-BB34-C20164DF389A}" presName="compNode" presStyleCnt="0"/>
      <dgm:spPr/>
    </dgm:pt>
    <dgm:pt modelId="{9CCC70B9-13F4-4022-A30D-3A0936CD4102}" type="pres">
      <dgm:prSet presAssocID="{377C98AF-9D74-47D6-BB34-C20164DF389A}" presName="dummyConnPt" presStyleCnt="0"/>
      <dgm:spPr/>
    </dgm:pt>
    <dgm:pt modelId="{0F37BB52-949C-4A1E-90E8-14B009FFC1F4}" type="pres">
      <dgm:prSet presAssocID="{377C98AF-9D74-47D6-BB34-C20164DF389A}" presName="node" presStyleLbl="node1" presStyleIdx="1" presStyleCnt="9" custScaleY="11532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A2188C-C468-487E-A4D8-52059E6C64E5}" type="pres">
      <dgm:prSet presAssocID="{79123643-F803-408B-8FF7-B2F3155061B6}" presName="sibTrans" presStyleLbl="bgSibTrans2D1" presStyleIdx="1" presStyleCnt="8"/>
      <dgm:spPr/>
      <dgm:t>
        <a:bodyPr/>
        <a:lstStyle/>
        <a:p>
          <a:endParaRPr lang="th-TH"/>
        </a:p>
      </dgm:t>
    </dgm:pt>
    <dgm:pt modelId="{220E5493-FC1E-4D69-A6A6-27ACCB70874A}" type="pres">
      <dgm:prSet presAssocID="{15672153-FFC9-4903-B01E-0235CF8F6515}" presName="compNode" presStyleCnt="0"/>
      <dgm:spPr/>
    </dgm:pt>
    <dgm:pt modelId="{43F4C79F-3E7D-441B-9725-0CB39692DD50}" type="pres">
      <dgm:prSet presAssocID="{15672153-FFC9-4903-B01E-0235CF8F6515}" presName="dummyConnPt" presStyleCnt="0"/>
      <dgm:spPr/>
    </dgm:pt>
    <dgm:pt modelId="{19BFAFDD-FDF9-414E-9EF6-7540FF727089}" type="pres">
      <dgm:prSet presAssocID="{15672153-FFC9-4903-B01E-0235CF8F6515}" presName="node" presStyleLbl="node1" presStyleIdx="2" presStyleCnt="9" custScaleY="11532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8FD9B5-415B-49EA-9A61-EE7BF0263CD8}" type="pres">
      <dgm:prSet presAssocID="{0F97BA27-254E-4A35-A54C-DE0C57662CF0}" presName="sibTrans" presStyleLbl="bgSibTrans2D1" presStyleIdx="2" presStyleCnt="8"/>
      <dgm:spPr/>
      <dgm:t>
        <a:bodyPr/>
        <a:lstStyle/>
        <a:p>
          <a:endParaRPr lang="th-TH"/>
        </a:p>
      </dgm:t>
    </dgm:pt>
    <dgm:pt modelId="{6FD243D7-D10E-438A-8317-7A38DB568207}" type="pres">
      <dgm:prSet presAssocID="{812F4E4E-18F9-49BA-B9CD-420B2E895925}" presName="compNode" presStyleCnt="0"/>
      <dgm:spPr/>
    </dgm:pt>
    <dgm:pt modelId="{4594E560-8FEC-42D1-84FE-1DFBB3FEF028}" type="pres">
      <dgm:prSet presAssocID="{812F4E4E-18F9-49BA-B9CD-420B2E895925}" presName="dummyConnPt" presStyleCnt="0"/>
      <dgm:spPr/>
    </dgm:pt>
    <dgm:pt modelId="{FBA02491-EA96-4EAB-A376-B49F13614E0F}" type="pres">
      <dgm:prSet presAssocID="{812F4E4E-18F9-49BA-B9CD-420B2E895925}" presName="node" presStyleLbl="node1" presStyleIdx="3" presStyleCnt="9" custScaleY="11532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1EE1FC3-6582-4876-A6B7-9050D40FAF05}" type="pres">
      <dgm:prSet presAssocID="{3B4D5E5B-77A3-4BE6-80D3-98962A2CA4CA}" presName="sibTrans" presStyleLbl="bgSibTrans2D1" presStyleIdx="3" presStyleCnt="8"/>
      <dgm:spPr/>
      <dgm:t>
        <a:bodyPr/>
        <a:lstStyle/>
        <a:p>
          <a:endParaRPr lang="th-TH"/>
        </a:p>
      </dgm:t>
    </dgm:pt>
    <dgm:pt modelId="{BFF101A6-56C9-4016-8C7F-883F4CCD6B5E}" type="pres">
      <dgm:prSet presAssocID="{E11E25A9-6E94-4DDB-800D-C1A5DB0A6C7E}" presName="compNode" presStyleCnt="0"/>
      <dgm:spPr/>
    </dgm:pt>
    <dgm:pt modelId="{EC2BE536-A720-4656-A3A1-2BBE976E6962}" type="pres">
      <dgm:prSet presAssocID="{E11E25A9-6E94-4DDB-800D-C1A5DB0A6C7E}" presName="dummyConnPt" presStyleCnt="0"/>
      <dgm:spPr/>
    </dgm:pt>
    <dgm:pt modelId="{BA973A8F-D9F3-4265-9DF9-18F2FFFC7122}" type="pres">
      <dgm:prSet presAssocID="{E11E25A9-6E94-4DDB-800D-C1A5DB0A6C7E}" presName="node" presStyleLbl="node1" presStyleIdx="4" presStyleCnt="9" custScaleY="11532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BB3B702-60C3-4F66-9E2A-41DE2487FD4C}" type="pres">
      <dgm:prSet presAssocID="{48CAE129-C566-468B-8DDF-E84E6A60A4B3}" presName="sibTrans" presStyleLbl="bgSibTrans2D1" presStyleIdx="4" presStyleCnt="8"/>
      <dgm:spPr/>
      <dgm:t>
        <a:bodyPr/>
        <a:lstStyle/>
        <a:p>
          <a:endParaRPr lang="th-TH"/>
        </a:p>
      </dgm:t>
    </dgm:pt>
    <dgm:pt modelId="{A32B7E92-F4A9-4F8D-9A9C-7918E865247D}" type="pres">
      <dgm:prSet presAssocID="{355E29A5-CB1C-4D97-8659-502FBA63E10D}" presName="compNode" presStyleCnt="0"/>
      <dgm:spPr/>
    </dgm:pt>
    <dgm:pt modelId="{3B1712AA-6BB8-4A92-A21B-FFF8C2A90705}" type="pres">
      <dgm:prSet presAssocID="{355E29A5-CB1C-4D97-8659-502FBA63E10D}" presName="dummyConnPt" presStyleCnt="0"/>
      <dgm:spPr/>
    </dgm:pt>
    <dgm:pt modelId="{2CCA2DAA-606C-4627-8479-F8A2B9E6F47D}" type="pres">
      <dgm:prSet presAssocID="{355E29A5-CB1C-4D97-8659-502FBA63E10D}" presName="node" presStyleLbl="node1" presStyleIdx="5" presStyleCnt="9" custScaleY="11532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F3F1E5-212B-4BD0-8D4D-96DB26F9E65F}" type="pres">
      <dgm:prSet presAssocID="{31825651-D3D3-4294-BA32-0ED79B70E41F}" presName="sibTrans" presStyleLbl="bgSibTrans2D1" presStyleIdx="5" presStyleCnt="8"/>
      <dgm:spPr/>
      <dgm:t>
        <a:bodyPr/>
        <a:lstStyle/>
        <a:p>
          <a:endParaRPr lang="th-TH"/>
        </a:p>
      </dgm:t>
    </dgm:pt>
    <dgm:pt modelId="{B90B70B8-1BE4-4D58-BE6F-93C32A6E0E23}" type="pres">
      <dgm:prSet presAssocID="{26A5A2E2-463D-4086-9EDC-7730E8A629BA}" presName="compNode" presStyleCnt="0"/>
      <dgm:spPr/>
    </dgm:pt>
    <dgm:pt modelId="{10FD87D2-EC42-4D61-828E-92893F553BC8}" type="pres">
      <dgm:prSet presAssocID="{26A5A2E2-463D-4086-9EDC-7730E8A629BA}" presName="dummyConnPt" presStyleCnt="0"/>
      <dgm:spPr/>
    </dgm:pt>
    <dgm:pt modelId="{FB96FB5D-44EE-444A-AF64-6C20AB195311}" type="pres">
      <dgm:prSet presAssocID="{26A5A2E2-463D-4086-9EDC-7730E8A629BA}" presName="node" presStyleLbl="node1" presStyleIdx="6" presStyleCnt="9" custScaleY="11532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CC6240-1196-4389-8C34-B786479F82C9}" type="pres">
      <dgm:prSet presAssocID="{17CBC953-3477-42E1-B116-0EE5BC06A9C0}" presName="sibTrans" presStyleLbl="bgSibTrans2D1" presStyleIdx="6" presStyleCnt="8"/>
      <dgm:spPr/>
      <dgm:t>
        <a:bodyPr/>
        <a:lstStyle/>
        <a:p>
          <a:endParaRPr lang="th-TH"/>
        </a:p>
      </dgm:t>
    </dgm:pt>
    <dgm:pt modelId="{C0747C1D-C07B-47A3-ACF7-831405F41874}" type="pres">
      <dgm:prSet presAssocID="{92465B13-A708-42CD-A80F-EFCCFC8FB250}" presName="compNode" presStyleCnt="0"/>
      <dgm:spPr/>
    </dgm:pt>
    <dgm:pt modelId="{BC531E6E-6382-488D-813D-6591FA2DBC5B}" type="pres">
      <dgm:prSet presAssocID="{92465B13-A708-42CD-A80F-EFCCFC8FB250}" presName="dummyConnPt" presStyleCnt="0"/>
      <dgm:spPr/>
    </dgm:pt>
    <dgm:pt modelId="{ACFC83B5-1A55-42F2-BF06-BBAEDB540B93}" type="pres">
      <dgm:prSet presAssocID="{92465B13-A708-42CD-A80F-EFCCFC8FB250}" presName="node" presStyleLbl="node1" presStyleIdx="7" presStyleCnt="9" custScaleY="11532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C2FA2BF-8751-4BF2-85BE-0D81BCE7BD2C}" type="pres">
      <dgm:prSet presAssocID="{F217FFD1-043F-49FA-A454-77C5C04D3F87}" presName="sibTrans" presStyleLbl="bgSibTrans2D1" presStyleIdx="7" presStyleCnt="8"/>
      <dgm:spPr/>
      <dgm:t>
        <a:bodyPr/>
        <a:lstStyle/>
        <a:p>
          <a:endParaRPr lang="th-TH"/>
        </a:p>
      </dgm:t>
    </dgm:pt>
    <dgm:pt modelId="{31C7F080-81A7-488C-8D02-ACD142272013}" type="pres">
      <dgm:prSet presAssocID="{E6E51526-20CF-4860-9C2B-6A868DFAD652}" presName="compNode" presStyleCnt="0"/>
      <dgm:spPr/>
    </dgm:pt>
    <dgm:pt modelId="{E1DF7AD6-FA7C-4660-A778-E92119C628B1}" type="pres">
      <dgm:prSet presAssocID="{E6E51526-20CF-4860-9C2B-6A868DFAD652}" presName="dummyConnPt" presStyleCnt="0"/>
      <dgm:spPr/>
    </dgm:pt>
    <dgm:pt modelId="{10BCD973-1272-43FE-850F-3ECEDE605BA4}" type="pres">
      <dgm:prSet presAssocID="{E6E51526-20CF-4860-9C2B-6A868DFAD652}" presName="node" presStyleLbl="node1" presStyleIdx="8" presStyleCnt="9" custScaleY="11532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16FB911-88B5-488A-A47C-663260AFA429}" type="presOf" srcId="{E6E51526-20CF-4860-9C2B-6A868DFAD652}" destId="{10BCD973-1272-43FE-850F-3ECEDE605BA4}" srcOrd="0" destOrd="0" presId="urn:microsoft.com/office/officeart/2005/8/layout/bProcess4"/>
    <dgm:cxn modelId="{F0BF7407-5334-43F0-908C-BA5E0296653F}" srcId="{EF984EDA-88C9-45DD-B631-DEA4788EE8C5}" destId="{3CDE015B-DB0D-4ABD-8B66-1D79D4A6521E}" srcOrd="0" destOrd="0" parTransId="{6BEF96F8-F3A5-4CB8-8548-80D27E6D5EE1}" sibTransId="{DEA46C87-367D-4430-86F0-989320E3F59E}"/>
    <dgm:cxn modelId="{10F80431-946C-4AF3-B288-515A6D66CB8D}" type="presOf" srcId="{26A5A2E2-463D-4086-9EDC-7730E8A629BA}" destId="{FB96FB5D-44EE-444A-AF64-6C20AB195311}" srcOrd="0" destOrd="0" presId="urn:microsoft.com/office/officeart/2005/8/layout/bProcess4"/>
    <dgm:cxn modelId="{FEBAFC9A-6004-4A04-BC5D-328C401ACA2F}" srcId="{EF984EDA-88C9-45DD-B631-DEA4788EE8C5}" destId="{355E29A5-CB1C-4D97-8659-502FBA63E10D}" srcOrd="5" destOrd="0" parTransId="{542F5EB8-8F72-4826-9204-5C09259EFD3B}" sibTransId="{31825651-D3D3-4294-BA32-0ED79B70E41F}"/>
    <dgm:cxn modelId="{1B915305-796D-4FD1-A069-ABCA8C899D50}" type="presOf" srcId="{92465B13-A708-42CD-A80F-EFCCFC8FB250}" destId="{ACFC83B5-1A55-42F2-BF06-BBAEDB540B93}" srcOrd="0" destOrd="0" presId="urn:microsoft.com/office/officeart/2005/8/layout/bProcess4"/>
    <dgm:cxn modelId="{25650B42-F8DE-43D5-9AD9-F76880F02306}" type="presOf" srcId="{3CDE015B-DB0D-4ABD-8B66-1D79D4A6521E}" destId="{97819D59-47EF-4626-BA00-201EFA38C6FC}" srcOrd="0" destOrd="0" presId="urn:microsoft.com/office/officeart/2005/8/layout/bProcess4"/>
    <dgm:cxn modelId="{AC36F074-FBFA-42F8-8F5C-3CE57415FAA2}" type="presOf" srcId="{F217FFD1-043F-49FA-A454-77C5C04D3F87}" destId="{5C2FA2BF-8751-4BF2-85BE-0D81BCE7BD2C}" srcOrd="0" destOrd="0" presId="urn:microsoft.com/office/officeart/2005/8/layout/bProcess4"/>
    <dgm:cxn modelId="{FD43CE58-EC83-413A-8763-77CFAF8A2233}" type="presOf" srcId="{377C98AF-9D74-47D6-BB34-C20164DF389A}" destId="{0F37BB52-949C-4A1E-90E8-14B009FFC1F4}" srcOrd="0" destOrd="0" presId="urn:microsoft.com/office/officeart/2005/8/layout/bProcess4"/>
    <dgm:cxn modelId="{AE61CDED-68EA-4C96-8755-15237D134FAF}" type="presOf" srcId="{15672153-FFC9-4903-B01E-0235CF8F6515}" destId="{19BFAFDD-FDF9-414E-9EF6-7540FF727089}" srcOrd="0" destOrd="0" presId="urn:microsoft.com/office/officeart/2005/8/layout/bProcess4"/>
    <dgm:cxn modelId="{FB2657AD-C2F3-405A-BEDA-73D77E8E6C94}" type="presOf" srcId="{48CAE129-C566-468B-8DDF-E84E6A60A4B3}" destId="{0BB3B702-60C3-4F66-9E2A-41DE2487FD4C}" srcOrd="0" destOrd="0" presId="urn:microsoft.com/office/officeart/2005/8/layout/bProcess4"/>
    <dgm:cxn modelId="{2CDF0788-A57D-4EB7-844C-5D69A6BAED64}" type="presOf" srcId="{355E29A5-CB1C-4D97-8659-502FBA63E10D}" destId="{2CCA2DAA-606C-4627-8479-F8A2B9E6F47D}" srcOrd="0" destOrd="0" presId="urn:microsoft.com/office/officeart/2005/8/layout/bProcess4"/>
    <dgm:cxn modelId="{17037F53-C8D9-4BA6-A5AF-419076F05683}" type="presOf" srcId="{31825651-D3D3-4294-BA32-0ED79B70E41F}" destId="{AFF3F1E5-212B-4BD0-8D4D-96DB26F9E65F}" srcOrd="0" destOrd="0" presId="urn:microsoft.com/office/officeart/2005/8/layout/bProcess4"/>
    <dgm:cxn modelId="{F39E23E0-8333-484F-828A-BCD468319B97}" type="presOf" srcId="{0F97BA27-254E-4A35-A54C-DE0C57662CF0}" destId="{B88FD9B5-415B-49EA-9A61-EE7BF0263CD8}" srcOrd="0" destOrd="0" presId="urn:microsoft.com/office/officeart/2005/8/layout/bProcess4"/>
    <dgm:cxn modelId="{45C16914-B343-483D-AF2E-36016E5C3F20}" type="presOf" srcId="{DEA46C87-367D-4430-86F0-989320E3F59E}" destId="{BEBD2D93-B8EF-4058-B0BB-73779DF164EF}" srcOrd="0" destOrd="0" presId="urn:microsoft.com/office/officeart/2005/8/layout/bProcess4"/>
    <dgm:cxn modelId="{9656AA94-688C-43BE-9ADE-CBA2A2F5D517}" type="presOf" srcId="{EF984EDA-88C9-45DD-B631-DEA4788EE8C5}" destId="{3ED3B7D1-C933-4EBD-85D7-A05F98EA399F}" srcOrd="0" destOrd="0" presId="urn:microsoft.com/office/officeart/2005/8/layout/bProcess4"/>
    <dgm:cxn modelId="{4682A273-C397-4C03-BE2F-9FE11064B9CC}" srcId="{EF984EDA-88C9-45DD-B631-DEA4788EE8C5}" destId="{26A5A2E2-463D-4086-9EDC-7730E8A629BA}" srcOrd="6" destOrd="0" parTransId="{967A190A-E6E9-42F9-BB6B-2D74DEEFCE36}" sibTransId="{17CBC953-3477-42E1-B116-0EE5BC06A9C0}"/>
    <dgm:cxn modelId="{3E97672D-E09C-467A-B79E-DCE6894915FA}" srcId="{EF984EDA-88C9-45DD-B631-DEA4788EE8C5}" destId="{E6E51526-20CF-4860-9C2B-6A868DFAD652}" srcOrd="8" destOrd="0" parTransId="{12D5F215-02D9-4995-95EC-C89C2D388677}" sibTransId="{22D26E56-5445-4643-B95F-84B3DDA3BA6E}"/>
    <dgm:cxn modelId="{59856E8E-F301-46D8-877C-3E85A9708209}" srcId="{EF984EDA-88C9-45DD-B631-DEA4788EE8C5}" destId="{377C98AF-9D74-47D6-BB34-C20164DF389A}" srcOrd="1" destOrd="0" parTransId="{02FDBD64-2A99-4ED7-85FB-2D14A16E4128}" sibTransId="{79123643-F803-408B-8FF7-B2F3155061B6}"/>
    <dgm:cxn modelId="{1E90C50D-0B96-4CD7-95AD-BE7662E7A555}" type="presOf" srcId="{79123643-F803-408B-8FF7-B2F3155061B6}" destId="{3FA2188C-C468-487E-A4D8-52059E6C64E5}" srcOrd="0" destOrd="0" presId="urn:microsoft.com/office/officeart/2005/8/layout/bProcess4"/>
    <dgm:cxn modelId="{8A833680-35CC-4C7A-A682-EA4B41049DF5}" type="presOf" srcId="{17CBC953-3477-42E1-B116-0EE5BC06A9C0}" destId="{DACC6240-1196-4389-8C34-B786479F82C9}" srcOrd="0" destOrd="0" presId="urn:microsoft.com/office/officeart/2005/8/layout/bProcess4"/>
    <dgm:cxn modelId="{656F9708-6D55-4964-9911-34D1B27BF859}" type="presOf" srcId="{3B4D5E5B-77A3-4BE6-80D3-98962A2CA4CA}" destId="{71EE1FC3-6582-4876-A6B7-9050D40FAF05}" srcOrd="0" destOrd="0" presId="urn:microsoft.com/office/officeart/2005/8/layout/bProcess4"/>
    <dgm:cxn modelId="{4FE87B8D-17D0-4302-8E3F-63A918368939}" srcId="{EF984EDA-88C9-45DD-B631-DEA4788EE8C5}" destId="{15672153-FFC9-4903-B01E-0235CF8F6515}" srcOrd="2" destOrd="0" parTransId="{A357DCB9-BBBC-497A-A0D8-3399B02341A9}" sibTransId="{0F97BA27-254E-4A35-A54C-DE0C57662CF0}"/>
    <dgm:cxn modelId="{74D8CACE-DE8E-47DE-9CA5-1A25866915BE}" type="presOf" srcId="{E11E25A9-6E94-4DDB-800D-C1A5DB0A6C7E}" destId="{BA973A8F-D9F3-4265-9DF9-18F2FFFC7122}" srcOrd="0" destOrd="0" presId="urn:microsoft.com/office/officeart/2005/8/layout/bProcess4"/>
    <dgm:cxn modelId="{4187A8AE-36E7-4A65-B0AF-217AF2929EDB}" srcId="{EF984EDA-88C9-45DD-B631-DEA4788EE8C5}" destId="{E11E25A9-6E94-4DDB-800D-C1A5DB0A6C7E}" srcOrd="4" destOrd="0" parTransId="{FE5BBC7F-9F48-4F8C-B765-2A539464D997}" sibTransId="{48CAE129-C566-468B-8DDF-E84E6A60A4B3}"/>
    <dgm:cxn modelId="{621A2D8C-F551-4FE5-8B96-2F5B25801B7D}" srcId="{EF984EDA-88C9-45DD-B631-DEA4788EE8C5}" destId="{812F4E4E-18F9-49BA-B9CD-420B2E895925}" srcOrd="3" destOrd="0" parTransId="{0367B323-7607-40C3-B3C6-1AAB71D1D3DB}" sibTransId="{3B4D5E5B-77A3-4BE6-80D3-98962A2CA4CA}"/>
    <dgm:cxn modelId="{7F4B4151-836B-4A94-9299-E4EE153B75C6}" srcId="{EF984EDA-88C9-45DD-B631-DEA4788EE8C5}" destId="{92465B13-A708-42CD-A80F-EFCCFC8FB250}" srcOrd="7" destOrd="0" parTransId="{8C9E65A9-E4E3-4E3F-BC9D-1921A9F7471E}" sibTransId="{F217FFD1-043F-49FA-A454-77C5C04D3F87}"/>
    <dgm:cxn modelId="{904E182F-6DEE-4B04-BFFB-1324F6522463}" type="presOf" srcId="{812F4E4E-18F9-49BA-B9CD-420B2E895925}" destId="{FBA02491-EA96-4EAB-A376-B49F13614E0F}" srcOrd="0" destOrd="0" presId="urn:microsoft.com/office/officeart/2005/8/layout/bProcess4"/>
    <dgm:cxn modelId="{A56004A1-F1E7-4D17-9F31-FF3CBA55930B}" type="presParOf" srcId="{3ED3B7D1-C933-4EBD-85D7-A05F98EA399F}" destId="{92E8B966-C5AA-4932-8228-F583272EE79C}" srcOrd="0" destOrd="0" presId="urn:microsoft.com/office/officeart/2005/8/layout/bProcess4"/>
    <dgm:cxn modelId="{146A2562-A148-42BD-9496-18543D391484}" type="presParOf" srcId="{92E8B966-C5AA-4932-8228-F583272EE79C}" destId="{973EB39E-770E-4F60-B0E4-67B8D7DD5E97}" srcOrd="0" destOrd="0" presId="urn:microsoft.com/office/officeart/2005/8/layout/bProcess4"/>
    <dgm:cxn modelId="{C611E517-E36B-4537-B1B2-48B56B08F079}" type="presParOf" srcId="{92E8B966-C5AA-4932-8228-F583272EE79C}" destId="{97819D59-47EF-4626-BA00-201EFA38C6FC}" srcOrd="1" destOrd="0" presId="urn:microsoft.com/office/officeart/2005/8/layout/bProcess4"/>
    <dgm:cxn modelId="{852C54B7-F535-4092-A092-768D2F3B3D6B}" type="presParOf" srcId="{3ED3B7D1-C933-4EBD-85D7-A05F98EA399F}" destId="{BEBD2D93-B8EF-4058-B0BB-73779DF164EF}" srcOrd="1" destOrd="0" presId="urn:microsoft.com/office/officeart/2005/8/layout/bProcess4"/>
    <dgm:cxn modelId="{6ED02FF7-85A1-464D-A4DC-806812195CE3}" type="presParOf" srcId="{3ED3B7D1-C933-4EBD-85D7-A05F98EA399F}" destId="{B928B0A0-3455-40D7-B091-09C640073262}" srcOrd="2" destOrd="0" presId="urn:microsoft.com/office/officeart/2005/8/layout/bProcess4"/>
    <dgm:cxn modelId="{0826D6F5-9F46-4E3D-8191-D9CDABEFE1FC}" type="presParOf" srcId="{B928B0A0-3455-40D7-B091-09C640073262}" destId="{9CCC70B9-13F4-4022-A30D-3A0936CD4102}" srcOrd="0" destOrd="0" presId="urn:microsoft.com/office/officeart/2005/8/layout/bProcess4"/>
    <dgm:cxn modelId="{FC45C55E-D862-45F0-9A78-34B62E9330AF}" type="presParOf" srcId="{B928B0A0-3455-40D7-B091-09C640073262}" destId="{0F37BB52-949C-4A1E-90E8-14B009FFC1F4}" srcOrd="1" destOrd="0" presId="urn:microsoft.com/office/officeart/2005/8/layout/bProcess4"/>
    <dgm:cxn modelId="{A8BE1007-B42B-4021-B6BE-8A0377ECF8F8}" type="presParOf" srcId="{3ED3B7D1-C933-4EBD-85D7-A05F98EA399F}" destId="{3FA2188C-C468-487E-A4D8-52059E6C64E5}" srcOrd="3" destOrd="0" presId="urn:microsoft.com/office/officeart/2005/8/layout/bProcess4"/>
    <dgm:cxn modelId="{69335CA1-33D6-404D-ADD6-C3375869BA37}" type="presParOf" srcId="{3ED3B7D1-C933-4EBD-85D7-A05F98EA399F}" destId="{220E5493-FC1E-4D69-A6A6-27ACCB70874A}" srcOrd="4" destOrd="0" presId="urn:microsoft.com/office/officeart/2005/8/layout/bProcess4"/>
    <dgm:cxn modelId="{A97C3C8E-5294-4646-8DED-3387ECAC51B1}" type="presParOf" srcId="{220E5493-FC1E-4D69-A6A6-27ACCB70874A}" destId="{43F4C79F-3E7D-441B-9725-0CB39692DD50}" srcOrd="0" destOrd="0" presId="urn:microsoft.com/office/officeart/2005/8/layout/bProcess4"/>
    <dgm:cxn modelId="{6995352D-D3C8-446A-BA6B-7AF15E2C1E72}" type="presParOf" srcId="{220E5493-FC1E-4D69-A6A6-27ACCB70874A}" destId="{19BFAFDD-FDF9-414E-9EF6-7540FF727089}" srcOrd="1" destOrd="0" presId="urn:microsoft.com/office/officeart/2005/8/layout/bProcess4"/>
    <dgm:cxn modelId="{10DDF942-16C8-4F19-82E3-6886E6812EE5}" type="presParOf" srcId="{3ED3B7D1-C933-4EBD-85D7-A05F98EA399F}" destId="{B88FD9B5-415B-49EA-9A61-EE7BF0263CD8}" srcOrd="5" destOrd="0" presId="urn:microsoft.com/office/officeart/2005/8/layout/bProcess4"/>
    <dgm:cxn modelId="{CACE63CB-8304-4C80-B5BD-27D2D42FEE56}" type="presParOf" srcId="{3ED3B7D1-C933-4EBD-85D7-A05F98EA399F}" destId="{6FD243D7-D10E-438A-8317-7A38DB568207}" srcOrd="6" destOrd="0" presId="urn:microsoft.com/office/officeart/2005/8/layout/bProcess4"/>
    <dgm:cxn modelId="{B3BC7A9C-9BAF-428E-9575-157BDE581309}" type="presParOf" srcId="{6FD243D7-D10E-438A-8317-7A38DB568207}" destId="{4594E560-8FEC-42D1-84FE-1DFBB3FEF028}" srcOrd="0" destOrd="0" presId="urn:microsoft.com/office/officeart/2005/8/layout/bProcess4"/>
    <dgm:cxn modelId="{AE70EF62-99AA-426D-AD00-62856DB4E6DB}" type="presParOf" srcId="{6FD243D7-D10E-438A-8317-7A38DB568207}" destId="{FBA02491-EA96-4EAB-A376-B49F13614E0F}" srcOrd="1" destOrd="0" presId="urn:microsoft.com/office/officeart/2005/8/layout/bProcess4"/>
    <dgm:cxn modelId="{BC7E4EE2-27C6-47A9-946B-4AEB13AC1082}" type="presParOf" srcId="{3ED3B7D1-C933-4EBD-85D7-A05F98EA399F}" destId="{71EE1FC3-6582-4876-A6B7-9050D40FAF05}" srcOrd="7" destOrd="0" presId="urn:microsoft.com/office/officeart/2005/8/layout/bProcess4"/>
    <dgm:cxn modelId="{C8011005-BAFE-410E-BE83-B717F660ABC1}" type="presParOf" srcId="{3ED3B7D1-C933-4EBD-85D7-A05F98EA399F}" destId="{BFF101A6-56C9-4016-8C7F-883F4CCD6B5E}" srcOrd="8" destOrd="0" presId="urn:microsoft.com/office/officeart/2005/8/layout/bProcess4"/>
    <dgm:cxn modelId="{A4AEFC21-6266-42A8-A94E-D76340609E1B}" type="presParOf" srcId="{BFF101A6-56C9-4016-8C7F-883F4CCD6B5E}" destId="{EC2BE536-A720-4656-A3A1-2BBE976E6962}" srcOrd="0" destOrd="0" presId="urn:microsoft.com/office/officeart/2005/8/layout/bProcess4"/>
    <dgm:cxn modelId="{305F19B8-24C3-4834-8FEE-536E3FB9612B}" type="presParOf" srcId="{BFF101A6-56C9-4016-8C7F-883F4CCD6B5E}" destId="{BA973A8F-D9F3-4265-9DF9-18F2FFFC7122}" srcOrd="1" destOrd="0" presId="urn:microsoft.com/office/officeart/2005/8/layout/bProcess4"/>
    <dgm:cxn modelId="{FE933220-C423-4D2A-81F0-1D408072D817}" type="presParOf" srcId="{3ED3B7D1-C933-4EBD-85D7-A05F98EA399F}" destId="{0BB3B702-60C3-4F66-9E2A-41DE2487FD4C}" srcOrd="9" destOrd="0" presId="urn:microsoft.com/office/officeart/2005/8/layout/bProcess4"/>
    <dgm:cxn modelId="{66DD5535-FE16-4795-8305-B55B9B7B33ED}" type="presParOf" srcId="{3ED3B7D1-C933-4EBD-85D7-A05F98EA399F}" destId="{A32B7E92-F4A9-4F8D-9A9C-7918E865247D}" srcOrd="10" destOrd="0" presId="urn:microsoft.com/office/officeart/2005/8/layout/bProcess4"/>
    <dgm:cxn modelId="{B16D0682-F82B-4249-A1FB-D4E20A480DF7}" type="presParOf" srcId="{A32B7E92-F4A9-4F8D-9A9C-7918E865247D}" destId="{3B1712AA-6BB8-4A92-A21B-FFF8C2A90705}" srcOrd="0" destOrd="0" presId="urn:microsoft.com/office/officeart/2005/8/layout/bProcess4"/>
    <dgm:cxn modelId="{2E646F3B-50D1-4865-BB09-935B6B795B5F}" type="presParOf" srcId="{A32B7E92-F4A9-4F8D-9A9C-7918E865247D}" destId="{2CCA2DAA-606C-4627-8479-F8A2B9E6F47D}" srcOrd="1" destOrd="0" presId="urn:microsoft.com/office/officeart/2005/8/layout/bProcess4"/>
    <dgm:cxn modelId="{C978B0FE-4CB3-4EA7-A824-A53839C3848A}" type="presParOf" srcId="{3ED3B7D1-C933-4EBD-85D7-A05F98EA399F}" destId="{AFF3F1E5-212B-4BD0-8D4D-96DB26F9E65F}" srcOrd="11" destOrd="0" presId="urn:microsoft.com/office/officeart/2005/8/layout/bProcess4"/>
    <dgm:cxn modelId="{5AE76662-9727-4CEC-8AE7-95DDE72CC8DD}" type="presParOf" srcId="{3ED3B7D1-C933-4EBD-85D7-A05F98EA399F}" destId="{B90B70B8-1BE4-4D58-BE6F-93C32A6E0E23}" srcOrd="12" destOrd="0" presId="urn:microsoft.com/office/officeart/2005/8/layout/bProcess4"/>
    <dgm:cxn modelId="{7FAE0DFB-0488-4212-A53F-5D0B3A4B89CF}" type="presParOf" srcId="{B90B70B8-1BE4-4D58-BE6F-93C32A6E0E23}" destId="{10FD87D2-EC42-4D61-828E-92893F553BC8}" srcOrd="0" destOrd="0" presId="urn:microsoft.com/office/officeart/2005/8/layout/bProcess4"/>
    <dgm:cxn modelId="{8890730D-3BC9-457D-9827-EA08D8C7A6BE}" type="presParOf" srcId="{B90B70B8-1BE4-4D58-BE6F-93C32A6E0E23}" destId="{FB96FB5D-44EE-444A-AF64-6C20AB195311}" srcOrd="1" destOrd="0" presId="urn:microsoft.com/office/officeart/2005/8/layout/bProcess4"/>
    <dgm:cxn modelId="{60A498B1-278F-41EB-92E2-D12C328DBAE2}" type="presParOf" srcId="{3ED3B7D1-C933-4EBD-85D7-A05F98EA399F}" destId="{DACC6240-1196-4389-8C34-B786479F82C9}" srcOrd="13" destOrd="0" presId="urn:microsoft.com/office/officeart/2005/8/layout/bProcess4"/>
    <dgm:cxn modelId="{736B7815-3472-4BA0-982F-0248375A274E}" type="presParOf" srcId="{3ED3B7D1-C933-4EBD-85D7-A05F98EA399F}" destId="{C0747C1D-C07B-47A3-ACF7-831405F41874}" srcOrd="14" destOrd="0" presId="urn:microsoft.com/office/officeart/2005/8/layout/bProcess4"/>
    <dgm:cxn modelId="{B1F0935E-659A-4E21-93E6-F97A2A4FDA4B}" type="presParOf" srcId="{C0747C1D-C07B-47A3-ACF7-831405F41874}" destId="{BC531E6E-6382-488D-813D-6591FA2DBC5B}" srcOrd="0" destOrd="0" presId="urn:microsoft.com/office/officeart/2005/8/layout/bProcess4"/>
    <dgm:cxn modelId="{101DB14A-6F7F-4F22-9E2E-B80120FA92C4}" type="presParOf" srcId="{C0747C1D-C07B-47A3-ACF7-831405F41874}" destId="{ACFC83B5-1A55-42F2-BF06-BBAEDB540B93}" srcOrd="1" destOrd="0" presId="urn:microsoft.com/office/officeart/2005/8/layout/bProcess4"/>
    <dgm:cxn modelId="{B58CAA42-7C71-43D4-8655-E8B11F0FB99E}" type="presParOf" srcId="{3ED3B7D1-C933-4EBD-85D7-A05F98EA399F}" destId="{5C2FA2BF-8751-4BF2-85BE-0D81BCE7BD2C}" srcOrd="15" destOrd="0" presId="urn:microsoft.com/office/officeart/2005/8/layout/bProcess4"/>
    <dgm:cxn modelId="{9A4072D6-AA2D-4ABC-A012-A554C16F42EB}" type="presParOf" srcId="{3ED3B7D1-C933-4EBD-85D7-A05F98EA399F}" destId="{31C7F080-81A7-488C-8D02-ACD142272013}" srcOrd="16" destOrd="0" presId="urn:microsoft.com/office/officeart/2005/8/layout/bProcess4"/>
    <dgm:cxn modelId="{C542E2F8-4E48-4C82-B278-340BA95E4F36}" type="presParOf" srcId="{31C7F080-81A7-488C-8D02-ACD142272013}" destId="{E1DF7AD6-FA7C-4660-A778-E92119C628B1}" srcOrd="0" destOrd="0" presId="urn:microsoft.com/office/officeart/2005/8/layout/bProcess4"/>
    <dgm:cxn modelId="{B0D4D944-FC78-43C9-8B6E-EFC01A9DC10A}" type="presParOf" srcId="{31C7F080-81A7-488C-8D02-ACD142272013}" destId="{10BCD973-1272-43FE-850F-3ECEDE605BA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1E0B17-A097-45A9-85BD-3EC2FAF0FFC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5D253B13-4A20-421A-B99B-76549477A4C4}">
      <dgm:prSet phldrT="[ข้อความ]" custT="1"/>
      <dgm:spPr/>
      <dgm:t>
        <a:bodyPr/>
        <a:lstStyle/>
        <a:p>
          <a:r>
            <a:rPr lang="th-TH" sz="2800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เมท</a:t>
          </a:r>
          <a:r>
            <a:rPr lang="th-TH" sz="2800" u="sng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ริกซ์</a:t>
          </a:r>
          <a:r>
            <a:rPr lang="th-TH" sz="2800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การตัดสินใจ (</a:t>
          </a:r>
          <a:r>
            <a:rPr lang="en-US" sz="2800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Decision matrix) </a:t>
          </a:r>
          <a:endParaRPr lang="th-TH" sz="2800" dirty="0">
            <a:solidFill>
              <a:schemeClr val="tx1"/>
            </a:solidFill>
          </a:endParaRPr>
        </a:p>
      </dgm:t>
    </dgm:pt>
    <dgm:pt modelId="{94F4FDDC-4BE8-457B-BCD8-DA41730FAA51}" type="parTrans" cxnId="{C625555E-04B2-4B62-8870-5431FAF8F255}">
      <dgm:prSet/>
      <dgm:spPr/>
      <dgm:t>
        <a:bodyPr/>
        <a:lstStyle/>
        <a:p>
          <a:endParaRPr lang="th-TH"/>
        </a:p>
      </dgm:t>
    </dgm:pt>
    <dgm:pt modelId="{78E2C532-6F8A-4A59-B237-EB835A799109}" type="sibTrans" cxnId="{C625555E-04B2-4B62-8870-5431FAF8F255}">
      <dgm:prSet/>
      <dgm:spPr/>
      <dgm:t>
        <a:bodyPr/>
        <a:lstStyle/>
        <a:p>
          <a:endParaRPr lang="th-TH"/>
        </a:p>
      </dgm:t>
    </dgm:pt>
    <dgm:pt modelId="{A3F2BA13-1B13-4EC4-BEF7-A6C1C2D5B889}">
      <dgm:prSet phldrT="[ข้อความ]" custT="1"/>
      <dgm:spPr/>
      <dgm:t>
        <a:bodyPr/>
        <a:lstStyle/>
        <a:p>
          <a:r>
            <a:rPr lang="th-TH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ข้อมูลในรูปตาราง</a:t>
          </a:r>
          <a:endParaRPr lang="th-TH" sz="2800" dirty="0">
            <a:solidFill>
              <a:schemeClr val="tx1"/>
            </a:solidFill>
          </a:endParaRPr>
        </a:p>
      </dgm:t>
    </dgm:pt>
    <dgm:pt modelId="{207653EA-B7BF-4147-8A7B-216C72399A3F}" type="parTrans" cxnId="{F62E1C45-FD09-4805-9EE1-9034B17AEAE7}">
      <dgm:prSet/>
      <dgm:spPr/>
      <dgm:t>
        <a:bodyPr/>
        <a:lstStyle/>
        <a:p>
          <a:endParaRPr lang="th-TH"/>
        </a:p>
      </dgm:t>
    </dgm:pt>
    <dgm:pt modelId="{CE0F07E8-B7FB-4DA4-A70C-28C2803CF70D}" type="sibTrans" cxnId="{F62E1C45-FD09-4805-9EE1-9034B17AEAE7}">
      <dgm:prSet/>
      <dgm:spPr/>
      <dgm:t>
        <a:bodyPr/>
        <a:lstStyle/>
        <a:p>
          <a:endParaRPr lang="th-TH"/>
        </a:p>
      </dgm:t>
    </dgm:pt>
    <dgm:pt modelId="{6CFA26B0-DDB4-474A-91B9-C008E5230238}">
      <dgm:prSet phldrT="[ข้อความ]" custT="1"/>
      <dgm:spPr/>
      <dgm:t>
        <a:bodyPr/>
        <a:lstStyle/>
        <a:p>
          <a:r>
            <a:rPr lang="th-TH" sz="2800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แขนงการตัดสินใจ (</a:t>
          </a:r>
          <a:r>
            <a:rPr lang="en-US" sz="2800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Decision tree)</a:t>
          </a:r>
          <a:r>
            <a: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th-TH" sz="2800" dirty="0">
            <a:solidFill>
              <a:schemeClr val="tx1"/>
            </a:solidFill>
          </a:endParaRPr>
        </a:p>
      </dgm:t>
    </dgm:pt>
    <dgm:pt modelId="{9166E929-E99F-4A55-8ADA-C87FF539BF7A}" type="parTrans" cxnId="{E76A907F-0050-4A73-B332-1F439838E92F}">
      <dgm:prSet/>
      <dgm:spPr/>
      <dgm:t>
        <a:bodyPr/>
        <a:lstStyle/>
        <a:p>
          <a:endParaRPr lang="th-TH"/>
        </a:p>
      </dgm:t>
    </dgm:pt>
    <dgm:pt modelId="{08DD5DD9-E823-479F-B809-F89C58E6860B}" type="sibTrans" cxnId="{E76A907F-0050-4A73-B332-1F439838E92F}">
      <dgm:prSet/>
      <dgm:spPr/>
      <dgm:t>
        <a:bodyPr/>
        <a:lstStyle/>
        <a:p>
          <a:endParaRPr lang="th-TH"/>
        </a:p>
      </dgm:t>
    </dgm:pt>
    <dgm:pt modelId="{70F6D229-89B0-4037-BF71-7C332EF4F0F8}">
      <dgm:prSet phldrT="[ข้อความ]" custT="1"/>
      <dgm:spPr/>
      <dgm:t>
        <a:bodyPr/>
        <a:lstStyle/>
        <a:p>
          <a:r>
            <a:rPr lang="th-TH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ข้อมูลในรูปแขนงแสดงทางเลือกหรือแผนภาพ </a:t>
          </a:r>
          <a:endParaRPr lang="th-TH" sz="2800" dirty="0">
            <a:solidFill>
              <a:schemeClr val="tx1"/>
            </a:solidFill>
          </a:endParaRPr>
        </a:p>
      </dgm:t>
    </dgm:pt>
    <dgm:pt modelId="{366B5382-8936-4BE9-8DD8-00E1BBEB30E0}" type="parTrans" cxnId="{D7468386-E218-42D9-BCE8-F9D7E0C3A498}">
      <dgm:prSet/>
      <dgm:spPr/>
      <dgm:t>
        <a:bodyPr/>
        <a:lstStyle/>
        <a:p>
          <a:endParaRPr lang="th-TH"/>
        </a:p>
      </dgm:t>
    </dgm:pt>
    <dgm:pt modelId="{0C3FC24E-1C41-44AF-A0EF-A3F341205822}" type="sibTrans" cxnId="{D7468386-E218-42D9-BCE8-F9D7E0C3A498}">
      <dgm:prSet/>
      <dgm:spPr/>
      <dgm:t>
        <a:bodyPr/>
        <a:lstStyle/>
        <a:p>
          <a:endParaRPr lang="th-TH"/>
        </a:p>
      </dgm:t>
    </dgm:pt>
    <dgm:pt modelId="{7F1301FC-0277-45ED-9BBD-B787820E457B}" type="pres">
      <dgm:prSet presAssocID="{481E0B17-A097-45A9-85BD-3EC2FAF0FF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850851D-81E5-46AA-99C4-4F93ECC7BC58}" type="pres">
      <dgm:prSet presAssocID="{5D253B13-4A20-421A-B99B-76549477A4C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98EC0B2-02C1-4B67-94B5-DCBC84F15F47}" type="pres">
      <dgm:prSet presAssocID="{5D253B13-4A20-421A-B99B-76549477A4C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865C29-9652-4338-A7C0-23A9EFA9AAAD}" type="pres">
      <dgm:prSet presAssocID="{6CFA26B0-DDB4-474A-91B9-C008E523023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CCC8396-513A-4C47-B563-07E6F08587F7}" type="pres">
      <dgm:prSet presAssocID="{6CFA26B0-DDB4-474A-91B9-C008E523023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9ECEF9E-CDE3-4FC2-AE3B-6ED96D37F370}" type="presOf" srcId="{70F6D229-89B0-4037-BF71-7C332EF4F0F8}" destId="{ECCC8396-513A-4C47-B563-07E6F08587F7}" srcOrd="0" destOrd="0" presId="urn:microsoft.com/office/officeart/2005/8/layout/vList2"/>
    <dgm:cxn modelId="{C625555E-04B2-4B62-8870-5431FAF8F255}" srcId="{481E0B17-A097-45A9-85BD-3EC2FAF0FFC5}" destId="{5D253B13-4A20-421A-B99B-76549477A4C4}" srcOrd="0" destOrd="0" parTransId="{94F4FDDC-4BE8-457B-BCD8-DA41730FAA51}" sibTransId="{78E2C532-6F8A-4A59-B237-EB835A799109}"/>
    <dgm:cxn modelId="{E76A907F-0050-4A73-B332-1F439838E92F}" srcId="{481E0B17-A097-45A9-85BD-3EC2FAF0FFC5}" destId="{6CFA26B0-DDB4-474A-91B9-C008E5230238}" srcOrd="1" destOrd="0" parTransId="{9166E929-E99F-4A55-8ADA-C87FF539BF7A}" sibTransId="{08DD5DD9-E823-479F-B809-F89C58E6860B}"/>
    <dgm:cxn modelId="{8BC4DA78-4ACB-4334-AC90-036634C18F8E}" type="presOf" srcId="{A3F2BA13-1B13-4EC4-BEF7-A6C1C2D5B889}" destId="{098EC0B2-02C1-4B67-94B5-DCBC84F15F47}" srcOrd="0" destOrd="0" presId="urn:microsoft.com/office/officeart/2005/8/layout/vList2"/>
    <dgm:cxn modelId="{D076D268-47ED-423D-948E-627B77862776}" type="presOf" srcId="{6CFA26B0-DDB4-474A-91B9-C008E5230238}" destId="{C3865C29-9652-4338-A7C0-23A9EFA9AAAD}" srcOrd="0" destOrd="0" presId="urn:microsoft.com/office/officeart/2005/8/layout/vList2"/>
    <dgm:cxn modelId="{E38CD0B4-D07B-42B5-B48A-8825E69B8986}" type="presOf" srcId="{481E0B17-A097-45A9-85BD-3EC2FAF0FFC5}" destId="{7F1301FC-0277-45ED-9BBD-B787820E457B}" srcOrd="0" destOrd="0" presId="urn:microsoft.com/office/officeart/2005/8/layout/vList2"/>
    <dgm:cxn modelId="{D7468386-E218-42D9-BCE8-F9D7E0C3A498}" srcId="{6CFA26B0-DDB4-474A-91B9-C008E5230238}" destId="{70F6D229-89B0-4037-BF71-7C332EF4F0F8}" srcOrd="0" destOrd="0" parTransId="{366B5382-8936-4BE9-8DD8-00E1BBEB30E0}" sibTransId="{0C3FC24E-1C41-44AF-A0EF-A3F341205822}"/>
    <dgm:cxn modelId="{F62E1C45-FD09-4805-9EE1-9034B17AEAE7}" srcId="{5D253B13-4A20-421A-B99B-76549477A4C4}" destId="{A3F2BA13-1B13-4EC4-BEF7-A6C1C2D5B889}" srcOrd="0" destOrd="0" parTransId="{207653EA-B7BF-4147-8A7B-216C72399A3F}" sibTransId="{CE0F07E8-B7FB-4DA4-A70C-28C2803CF70D}"/>
    <dgm:cxn modelId="{4A18C8C3-BB7A-4C1C-8E8F-2E9860C28FEB}" type="presOf" srcId="{5D253B13-4A20-421A-B99B-76549477A4C4}" destId="{3850851D-81E5-46AA-99C4-4F93ECC7BC58}" srcOrd="0" destOrd="0" presId="urn:microsoft.com/office/officeart/2005/8/layout/vList2"/>
    <dgm:cxn modelId="{3230D852-150C-474E-B580-BFF4B454A251}" type="presParOf" srcId="{7F1301FC-0277-45ED-9BBD-B787820E457B}" destId="{3850851D-81E5-46AA-99C4-4F93ECC7BC58}" srcOrd="0" destOrd="0" presId="urn:microsoft.com/office/officeart/2005/8/layout/vList2"/>
    <dgm:cxn modelId="{401C21C3-1669-4151-B3F4-8A3D528E5E7E}" type="presParOf" srcId="{7F1301FC-0277-45ED-9BBD-B787820E457B}" destId="{098EC0B2-02C1-4B67-94B5-DCBC84F15F47}" srcOrd="1" destOrd="0" presId="urn:microsoft.com/office/officeart/2005/8/layout/vList2"/>
    <dgm:cxn modelId="{F1ED2995-93A2-4344-A55C-42ADF29D741D}" type="presParOf" srcId="{7F1301FC-0277-45ED-9BBD-B787820E457B}" destId="{C3865C29-9652-4338-A7C0-23A9EFA9AAAD}" srcOrd="2" destOrd="0" presId="urn:microsoft.com/office/officeart/2005/8/layout/vList2"/>
    <dgm:cxn modelId="{3EB4EBE6-F57D-40E5-AB4B-91CCDDEE5254}" type="presParOf" srcId="{7F1301FC-0277-45ED-9BBD-B787820E457B}" destId="{ECCC8396-513A-4C47-B563-07E6F08587F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B272B4-EA79-4E93-9C87-FE27007B70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23817E4-3B45-4CC0-8D5E-DB6682937BD2}">
      <dgm:prSet phldrT="[ข้อความ]" custT="1"/>
      <dgm:spPr>
        <a:solidFill>
          <a:srgbClr val="FF99FF"/>
        </a:solidFill>
      </dgm:spPr>
      <dgm:t>
        <a:bodyPr/>
        <a:lstStyle/>
        <a:p>
          <a:r>
            <a:rPr lang="th-TH" altLang="zh-CN" sz="27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 การตัดสินใจภายใต้สภาวการณ์แน่นอน </a:t>
          </a:r>
          <a:endParaRPr lang="th-TH" sz="2700" b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FEC285-E925-4877-B55D-9E00E0BD5B0B}" type="parTrans" cxnId="{4BE83D66-F2B6-4C85-A341-6998DC279C21}">
      <dgm:prSet/>
      <dgm:spPr/>
      <dgm:t>
        <a:bodyPr/>
        <a:lstStyle/>
        <a:p>
          <a:endParaRPr lang="th-TH"/>
        </a:p>
      </dgm:t>
    </dgm:pt>
    <dgm:pt modelId="{89DF4CF9-1388-4C24-A086-1FD27167B77E}" type="sibTrans" cxnId="{4BE83D66-F2B6-4C85-A341-6998DC279C21}">
      <dgm:prSet/>
      <dgm:spPr/>
      <dgm:t>
        <a:bodyPr/>
        <a:lstStyle/>
        <a:p>
          <a:endParaRPr lang="th-TH"/>
        </a:p>
      </dgm:t>
    </dgm:pt>
    <dgm:pt modelId="{5966C03B-C339-407E-8C27-903F4110596A}">
      <dgm:prSet phldrT="[ข้อความ]" custT="1"/>
      <dgm:spPr>
        <a:solidFill>
          <a:srgbClr val="FFFF99"/>
        </a:solidFill>
      </dgm:spPr>
      <dgm:t>
        <a:bodyPr/>
        <a:lstStyle/>
        <a:p>
          <a:r>
            <a:rPr lang="th-TH" altLang="zh-CN" sz="27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 </a:t>
          </a:r>
          <a:r>
            <a:rPr lang="th-TH" sz="27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การตัดสินใจภายใต้ความไม่แน่นอน</a:t>
          </a:r>
          <a:r>
            <a:rPr lang="en-US" sz="27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27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เมื่อ</a:t>
          </a:r>
          <a:r>
            <a:rPr lang="th-TH" sz="2700" b="0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ไม่มี</a:t>
          </a:r>
          <a:r>
            <a:rPr lang="th-TH" sz="27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ข้อมูลเกี่ยวกับความน่าจะเป็นของการเกิดเหตุการณ์</a:t>
          </a:r>
          <a:endParaRPr lang="th-TH" sz="2700" b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5DF7538-0AF7-4B6E-84AD-0BF0130D3DA1}" type="parTrans" cxnId="{10EE3D77-5F2F-4366-8E16-C1C3177CDBA3}">
      <dgm:prSet/>
      <dgm:spPr/>
      <dgm:t>
        <a:bodyPr/>
        <a:lstStyle/>
        <a:p>
          <a:endParaRPr lang="th-TH"/>
        </a:p>
      </dgm:t>
    </dgm:pt>
    <dgm:pt modelId="{F8AD7993-AEDC-4A38-87E8-02948E5BD1A1}" type="sibTrans" cxnId="{10EE3D77-5F2F-4366-8E16-C1C3177CDBA3}">
      <dgm:prSet/>
      <dgm:spPr/>
      <dgm:t>
        <a:bodyPr/>
        <a:lstStyle/>
        <a:p>
          <a:endParaRPr lang="th-TH"/>
        </a:p>
      </dgm:t>
    </dgm:pt>
    <dgm:pt modelId="{722F85C3-87BE-4E6D-BA2B-9C26742A2405}">
      <dgm:prSet phldrT="[ข้อความ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h-TH" altLang="zh-CN" sz="27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</a:t>
          </a:r>
          <a:r>
            <a:rPr lang="th-TH" sz="27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การตัดสินใจภายใต้ความไม่แน่นอน</a:t>
          </a:r>
          <a:r>
            <a:rPr lang="en-US" sz="27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27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เมื่อ</a:t>
          </a:r>
          <a:r>
            <a:rPr lang="th-TH" sz="2700" b="0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มี</a:t>
          </a:r>
          <a:r>
            <a:rPr lang="th-TH" sz="27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ข้อมูลเกี่ยวกับความน่าจะเป็นของการเกิดเหตุการณ์</a:t>
          </a:r>
          <a:endParaRPr lang="th-TH" sz="2700" b="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F908162-0E06-42F4-ADA0-D10CCAAFFC81}" type="parTrans" cxnId="{E782CCD5-D301-41AF-A9E2-A82858F2663E}">
      <dgm:prSet/>
      <dgm:spPr/>
      <dgm:t>
        <a:bodyPr/>
        <a:lstStyle/>
        <a:p>
          <a:endParaRPr lang="th-TH"/>
        </a:p>
      </dgm:t>
    </dgm:pt>
    <dgm:pt modelId="{38E297F8-9F82-4E32-A04F-3710B7D72048}" type="sibTrans" cxnId="{E782CCD5-D301-41AF-A9E2-A82858F2663E}">
      <dgm:prSet/>
      <dgm:spPr/>
      <dgm:t>
        <a:bodyPr/>
        <a:lstStyle/>
        <a:p>
          <a:endParaRPr lang="th-TH"/>
        </a:p>
      </dgm:t>
    </dgm:pt>
    <dgm:pt modelId="{F87FE32E-841C-4A4E-8D2F-BE99BDF765F9}" type="pres">
      <dgm:prSet presAssocID="{CDB272B4-EA79-4E93-9C87-FE27007B70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739679F-53A0-40AD-929E-031A161CCFC3}" type="pres">
      <dgm:prSet presAssocID="{E23817E4-3B45-4CC0-8D5E-DB6682937BD2}" presName="parentLin" presStyleCnt="0"/>
      <dgm:spPr/>
    </dgm:pt>
    <dgm:pt modelId="{8BCC8EE5-C178-47B4-B2C0-1A1935BCF256}" type="pres">
      <dgm:prSet presAssocID="{E23817E4-3B45-4CC0-8D5E-DB6682937BD2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584B03B5-DF73-4271-AC58-140AD7C8D9FE}" type="pres">
      <dgm:prSet presAssocID="{E23817E4-3B45-4CC0-8D5E-DB6682937BD2}" presName="parentText" presStyleLbl="node1" presStyleIdx="0" presStyleCnt="3" custScaleX="122322" custScaleY="21204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1F569C9-5E8D-46E8-8C2E-7FF00AE011EF}" type="pres">
      <dgm:prSet presAssocID="{E23817E4-3B45-4CC0-8D5E-DB6682937BD2}" presName="negativeSpace" presStyleCnt="0"/>
      <dgm:spPr/>
    </dgm:pt>
    <dgm:pt modelId="{DB2C5636-B00A-436D-87A8-9C4CAD4CE3B6}" type="pres">
      <dgm:prSet presAssocID="{E23817E4-3B45-4CC0-8D5E-DB6682937BD2}" presName="childText" presStyleLbl="conFgAcc1" presStyleIdx="0" presStyleCnt="3">
        <dgm:presLayoutVars>
          <dgm:bulletEnabled val="1"/>
        </dgm:presLayoutVars>
      </dgm:prSet>
      <dgm:spPr/>
    </dgm:pt>
    <dgm:pt modelId="{68490FEF-316F-44B2-A20D-0A5AECC58C6C}" type="pres">
      <dgm:prSet presAssocID="{89DF4CF9-1388-4C24-A086-1FD27167B77E}" presName="spaceBetweenRectangles" presStyleCnt="0"/>
      <dgm:spPr/>
    </dgm:pt>
    <dgm:pt modelId="{1C0CA415-A23A-4DF0-9BA5-A7931D6BDF8C}" type="pres">
      <dgm:prSet presAssocID="{5966C03B-C339-407E-8C27-903F4110596A}" presName="parentLin" presStyleCnt="0"/>
      <dgm:spPr/>
    </dgm:pt>
    <dgm:pt modelId="{62AB3ECE-3CE1-49B3-9E7B-07DA73999EF9}" type="pres">
      <dgm:prSet presAssocID="{5966C03B-C339-407E-8C27-903F4110596A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A9DBE893-5E35-48F7-A9AE-9D9B3E524AFE}" type="pres">
      <dgm:prSet presAssocID="{5966C03B-C339-407E-8C27-903F4110596A}" presName="parentText" presStyleLbl="node1" presStyleIdx="1" presStyleCnt="3" custScaleX="122322" custScaleY="21204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9914116-2B2D-4939-A4C7-812DD7032284}" type="pres">
      <dgm:prSet presAssocID="{5966C03B-C339-407E-8C27-903F4110596A}" presName="negativeSpace" presStyleCnt="0"/>
      <dgm:spPr/>
    </dgm:pt>
    <dgm:pt modelId="{A05915D4-D695-4227-A083-A24B23E831EF}" type="pres">
      <dgm:prSet presAssocID="{5966C03B-C339-407E-8C27-903F4110596A}" presName="childText" presStyleLbl="conFgAcc1" presStyleIdx="1" presStyleCnt="3">
        <dgm:presLayoutVars>
          <dgm:bulletEnabled val="1"/>
        </dgm:presLayoutVars>
      </dgm:prSet>
      <dgm:spPr/>
    </dgm:pt>
    <dgm:pt modelId="{81464BF1-AD7F-4710-9804-3C8CC2723AF2}" type="pres">
      <dgm:prSet presAssocID="{F8AD7993-AEDC-4A38-87E8-02948E5BD1A1}" presName="spaceBetweenRectangles" presStyleCnt="0"/>
      <dgm:spPr/>
    </dgm:pt>
    <dgm:pt modelId="{2FB2807E-E554-4F26-BCFD-EB1E2072A85D}" type="pres">
      <dgm:prSet presAssocID="{722F85C3-87BE-4E6D-BA2B-9C26742A2405}" presName="parentLin" presStyleCnt="0"/>
      <dgm:spPr/>
    </dgm:pt>
    <dgm:pt modelId="{802D801E-3531-4DFF-B54A-7BA04C9DCF37}" type="pres">
      <dgm:prSet presAssocID="{722F85C3-87BE-4E6D-BA2B-9C26742A2405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AD806B98-73F8-4FF7-BDE5-BA1C1F3971C0}" type="pres">
      <dgm:prSet presAssocID="{722F85C3-87BE-4E6D-BA2B-9C26742A2405}" presName="parentText" presStyleLbl="node1" presStyleIdx="2" presStyleCnt="3" custScaleX="122322" custScaleY="21204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7D5CD76-3B60-49CD-9E9E-CDADF8D63757}" type="pres">
      <dgm:prSet presAssocID="{722F85C3-87BE-4E6D-BA2B-9C26742A2405}" presName="negativeSpace" presStyleCnt="0"/>
      <dgm:spPr/>
    </dgm:pt>
    <dgm:pt modelId="{71C37CA8-35AE-46A9-AA88-1396BC64E55C}" type="pres">
      <dgm:prSet presAssocID="{722F85C3-87BE-4E6D-BA2B-9C26742A240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65AC06A-7956-485C-AC55-4873C2DB1745}" type="presOf" srcId="{CDB272B4-EA79-4E93-9C87-FE27007B7059}" destId="{F87FE32E-841C-4A4E-8D2F-BE99BDF765F9}" srcOrd="0" destOrd="0" presId="urn:microsoft.com/office/officeart/2005/8/layout/list1"/>
    <dgm:cxn modelId="{10EE3D77-5F2F-4366-8E16-C1C3177CDBA3}" srcId="{CDB272B4-EA79-4E93-9C87-FE27007B7059}" destId="{5966C03B-C339-407E-8C27-903F4110596A}" srcOrd="1" destOrd="0" parTransId="{65DF7538-0AF7-4B6E-84AD-0BF0130D3DA1}" sibTransId="{F8AD7993-AEDC-4A38-87E8-02948E5BD1A1}"/>
    <dgm:cxn modelId="{4BE83D66-F2B6-4C85-A341-6998DC279C21}" srcId="{CDB272B4-EA79-4E93-9C87-FE27007B7059}" destId="{E23817E4-3B45-4CC0-8D5E-DB6682937BD2}" srcOrd="0" destOrd="0" parTransId="{79FEC285-E925-4877-B55D-9E00E0BD5B0B}" sibTransId="{89DF4CF9-1388-4C24-A086-1FD27167B77E}"/>
    <dgm:cxn modelId="{066B1F7C-51C8-42CA-A766-ACC03548179B}" type="presOf" srcId="{5966C03B-C339-407E-8C27-903F4110596A}" destId="{62AB3ECE-3CE1-49B3-9E7B-07DA73999EF9}" srcOrd="0" destOrd="0" presId="urn:microsoft.com/office/officeart/2005/8/layout/list1"/>
    <dgm:cxn modelId="{8202E7B0-679A-46ED-AE54-5764BF2341DF}" type="presOf" srcId="{E23817E4-3B45-4CC0-8D5E-DB6682937BD2}" destId="{8BCC8EE5-C178-47B4-B2C0-1A1935BCF256}" srcOrd="0" destOrd="0" presId="urn:microsoft.com/office/officeart/2005/8/layout/list1"/>
    <dgm:cxn modelId="{C857DFA6-408C-41A1-9038-93CA04AEF711}" type="presOf" srcId="{E23817E4-3B45-4CC0-8D5E-DB6682937BD2}" destId="{584B03B5-DF73-4271-AC58-140AD7C8D9FE}" srcOrd="1" destOrd="0" presId="urn:microsoft.com/office/officeart/2005/8/layout/list1"/>
    <dgm:cxn modelId="{A49A39E5-B84E-45AF-AA0A-1E5BD7A10797}" type="presOf" srcId="{722F85C3-87BE-4E6D-BA2B-9C26742A2405}" destId="{802D801E-3531-4DFF-B54A-7BA04C9DCF37}" srcOrd="0" destOrd="0" presId="urn:microsoft.com/office/officeart/2005/8/layout/list1"/>
    <dgm:cxn modelId="{E782CCD5-D301-41AF-A9E2-A82858F2663E}" srcId="{CDB272B4-EA79-4E93-9C87-FE27007B7059}" destId="{722F85C3-87BE-4E6D-BA2B-9C26742A2405}" srcOrd="2" destOrd="0" parTransId="{FF908162-0E06-42F4-ADA0-D10CCAAFFC81}" sibTransId="{38E297F8-9F82-4E32-A04F-3710B7D72048}"/>
    <dgm:cxn modelId="{2DDF3298-D402-45BE-A219-FC130A25CBC4}" type="presOf" srcId="{5966C03B-C339-407E-8C27-903F4110596A}" destId="{A9DBE893-5E35-48F7-A9AE-9D9B3E524AFE}" srcOrd="1" destOrd="0" presId="urn:microsoft.com/office/officeart/2005/8/layout/list1"/>
    <dgm:cxn modelId="{23929ACB-6943-437E-B32B-776B8DC1E8E9}" type="presOf" srcId="{722F85C3-87BE-4E6D-BA2B-9C26742A2405}" destId="{AD806B98-73F8-4FF7-BDE5-BA1C1F3971C0}" srcOrd="1" destOrd="0" presId="urn:microsoft.com/office/officeart/2005/8/layout/list1"/>
    <dgm:cxn modelId="{B73E934C-981F-4B02-B80A-72E16075F70A}" type="presParOf" srcId="{F87FE32E-841C-4A4E-8D2F-BE99BDF765F9}" destId="{4739679F-53A0-40AD-929E-031A161CCFC3}" srcOrd="0" destOrd="0" presId="urn:microsoft.com/office/officeart/2005/8/layout/list1"/>
    <dgm:cxn modelId="{6E79054D-285B-47DB-BDFE-56EA595223DE}" type="presParOf" srcId="{4739679F-53A0-40AD-929E-031A161CCFC3}" destId="{8BCC8EE5-C178-47B4-B2C0-1A1935BCF256}" srcOrd="0" destOrd="0" presId="urn:microsoft.com/office/officeart/2005/8/layout/list1"/>
    <dgm:cxn modelId="{E7EADFC3-343F-4BDD-8878-F0D839083979}" type="presParOf" srcId="{4739679F-53A0-40AD-929E-031A161CCFC3}" destId="{584B03B5-DF73-4271-AC58-140AD7C8D9FE}" srcOrd="1" destOrd="0" presId="urn:microsoft.com/office/officeart/2005/8/layout/list1"/>
    <dgm:cxn modelId="{16C12EA5-45E7-4B3F-89E4-80F368C64FE4}" type="presParOf" srcId="{F87FE32E-841C-4A4E-8D2F-BE99BDF765F9}" destId="{11F569C9-5E8D-46E8-8C2E-7FF00AE011EF}" srcOrd="1" destOrd="0" presId="urn:microsoft.com/office/officeart/2005/8/layout/list1"/>
    <dgm:cxn modelId="{A07D5206-5F90-445B-8A0A-951F9F8A7EDE}" type="presParOf" srcId="{F87FE32E-841C-4A4E-8D2F-BE99BDF765F9}" destId="{DB2C5636-B00A-436D-87A8-9C4CAD4CE3B6}" srcOrd="2" destOrd="0" presId="urn:microsoft.com/office/officeart/2005/8/layout/list1"/>
    <dgm:cxn modelId="{5DD9BB5F-5383-442B-801F-CCF228178976}" type="presParOf" srcId="{F87FE32E-841C-4A4E-8D2F-BE99BDF765F9}" destId="{68490FEF-316F-44B2-A20D-0A5AECC58C6C}" srcOrd="3" destOrd="0" presId="urn:microsoft.com/office/officeart/2005/8/layout/list1"/>
    <dgm:cxn modelId="{94943D30-C9C7-494D-81D7-2EC95C820469}" type="presParOf" srcId="{F87FE32E-841C-4A4E-8D2F-BE99BDF765F9}" destId="{1C0CA415-A23A-4DF0-9BA5-A7931D6BDF8C}" srcOrd="4" destOrd="0" presId="urn:microsoft.com/office/officeart/2005/8/layout/list1"/>
    <dgm:cxn modelId="{BB571B44-CBE5-42F9-AD46-7C2C4AAD35B8}" type="presParOf" srcId="{1C0CA415-A23A-4DF0-9BA5-A7931D6BDF8C}" destId="{62AB3ECE-3CE1-49B3-9E7B-07DA73999EF9}" srcOrd="0" destOrd="0" presId="urn:microsoft.com/office/officeart/2005/8/layout/list1"/>
    <dgm:cxn modelId="{06D8ECBA-73FB-40F3-8093-4237FBCC4C7B}" type="presParOf" srcId="{1C0CA415-A23A-4DF0-9BA5-A7931D6BDF8C}" destId="{A9DBE893-5E35-48F7-A9AE-9D9B3E524AFE}" srcOrd="1" destOrd="0" presId="urn:microsoft.com/office/officeart/2005/8/layout/list1"/>
    <dgm:cxn modelId="{E0D2C5D6-2D0E-45FF-9883-B2278CA70EE2}" type="presParOf" srcId="{F87FE32E-841C-4A4E-8D2F-BE99BDF765F9}" destId="{A9914116-2B2D-4939-A4C7-812DD7032284}" srcOrd="5" destOrd="0" presId="urn:microsoft.com/office/officeart/2005/8/layout/list1"/>
    <dgm:cxn modelId="{2DB7D37F-2E26-4EFD-BC94-A21011B4B267}" type="presParOf" srcId="{F87FE32E-841C-4A4E-8D2F-BE99BDF765F9}" destId="{A05915D4-D695-4227-A083-A24B23E831EF}" srcOrd="6" destOrd="0" presId="urn:microsoft.com/office/officeart/2005/8/layout/list1"/>
    <dgm:cxn modelId="{DFEE3641-DAE3-492F-950C-9F00D144378E}" type="presParOf" srcId="{F87FE32E-841C-4A4E-8D2F-BE99BDF765F9}" destId="{81464BF1-AD7F-4710-9804-3C8CC2723AF2}" srcOrd="7" destOrd="0" presId="urn:microsoft.com/office/officeart/2005/8/layout/list1"/>
    <dgm:cxn modelId="{88550994-B978-4396-9CC0-70AC1849C88C}" type="presParOf" srcId="{F87FE32E-841C-4A4E-8D2F-BE99BDF765F9}" destId="{2FB2807E-E554-4F26-BCFD-EB1E2072A85D}" srcOrd="8" destOrd="0" presId="urn:microsoft.com/office/officeart/2005/8/layout/list1"/>
    <dgm:cxn modelId="{6C1FDFF5-CB57-4008-B534-AB2E336F2577}" type="presParOf" srcId="{2FB2807E-E554-4F26-BCFD-EB1E2072A85D}" destId="{802D801E-3531-4DFF-B54A-7BA04C9DCF37}" srcOrd="0" destOrd="0" presId="urn:microsoft.com/office/officeart/2005/8/layout/list1"/>
    <dgm:cxn modelId="{62D19B98-FB2B-422A-B459-BDFBFCFD5B7E}" type="presParOf" srcId="{2FB2807E-E554-4F26-BCFD-EB1E2072A85D}" destId="{AD806B98-73F8-4FF7-BDE5-BA1C1F3971C0}" srcOrd="1" destOrd="0" presId="urn:microsoft.com/office/officeart/2005/8/layout/list1"/>
    <dgm:cxn modelId="{DC3AE180-5CB1-4DFE-8A59-0A52DF693E6E}" type="presParOf" srcId="{F87FE32E-841C-4A4E-8D2F-BE99BDF765F9}" destId="{47D5CD76-3B60-49CD-9E9E-CDADF8D63757}" srcOrd="9" destOrd="0" presId="urn:microsoft.com/office/officeart/2005/8/layout/list1"/>
    <dgm:cxn modelId="{5D7AE6F1-FC79-48F4-BD0C-1F0915D61139}" type="presParOf" srcId="{F87FE32E-841C-4A4E-8D2F-BE99BDF765F9}" destId="{71C37CA8-35AE-46A9-AA88-1396BC64E55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135419-DA82-4BB4-9FCA-BB7E9DDCF0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900013D-1B80-4780-804A-B7F6B66237D5}">
      <dgm:prSet phldrT="[ข้อความ]" custT="1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1.Maximize </a:t>
          </a:r>
          <a:r>
            <a:rPr lang="th-TH" sz="28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Profit</a:t>
          </a:r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28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: มุ่งหวังกำไรสูงสุด</a:t>
          </a:r>
          <a:endParaRPr lang="th-TH" sz="2800" b="0" dirty="0">
            <a:solidFill>
              <a:schemeClr val="tx1"/>
            </a:solidFill>
          </a:endParaRPr>
        </a:p>
      </dgm:t>
    </dgm:pt>
    <dgm:pt modelId="{C324ED68-98F0-49AE-8B15-16F8905C10F4}" type="parTrans" cxnId="{9BEAE2B0-E0AE-453B-9613-9EEB96CB0803}">
      <dgm:prSet/>
      <dgm:spPr/>
      <dgm:t>
        <a:bodyPr/>
        <a:lstStyle/>
        <a:p>
          <a:endParaRPr lang="th-TH"/>
        </a:p>
      </dgm:t>
    </dgm:pt>
    <dgm:pt modelId="{396F944E-4BA5-468B-9AA5-10D4EF35EA6D}" type="sibTrans" cxnId="{9BEAE2B0-E0AE-453B-9613-9EEB96CB0803}">
      <dgm:prSet/>
      <dgm:spPr/>
      <dgm:t>
        <a:bodyPr/>
        <a:lstStyle/>
        <a:p>
          <a:endParaRPr lang="th-TH"/>
        </a:p>
      </dgm:t>
    </dgm:pt>
    <dgm:pt modelId="{D1042A89-8F56-4A25-BCA0-53CC54DBE1BB}">
      <dgm:prSet phldrT="[ข้อความ]" custT="1"/>
      <dgm:spPr>
        <a:solidFill>
          <a:srgbClr val="FFD961"/>
        </a:solidFill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</a:t>
          </a:r>
          <a:r>
            <a: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Minimize Cost</a:t>
          </a:r>
          <a:r>
            <a:rPr lang="en-US" sz="28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:</a:t>
          </a:r>
          <a:r>
            <a:rPr lang="th-TH" sz="28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มุ่งหวังต้นทุน หรือค่าใช้จ่ายต่ำสุด</a:t>
          </a:r>
          <a:endParaRPr lang="th-TH" sz="2800" b="0" dirty="0">
            <a:solidFill>
              <a:schemeClr val="tx1"/>
            </a:solidFill>
          </a:endParaRPr>
        </a:p>
      </dgm:t>
    </dgm:pt>
    <dgm:pt modelId="{601DC90F-F019-4124-A1D0-974CAA39AABA}" type="parTrans" cxnId="{4F95507C-975D-4E8B-AA5B-429EA8977EAA}">
      <dgm:prSet/>
      <dgm:spPr/>
      <dgm:t>
        <a:bodyPr/>
        <a:lstStyle/>
        <a:p>
          <a:endParaRPr lang="th-TH"/>
        </a:p>
      </dgm:t>
    </dgm:pt>
    <dgm:pt modelId="{3659F153-FA22-402E-B600-4E471C040E6A}" type="sibTrans" cxnId="{4F95507C-975D-4E8B-AA5B-429EA8977EAA}">
      <dgm:prSet/>
      <dgm:spPr/>
      <dgm:t>
        <a:bodyPr/>
        <a:lstStyle/>
        <a:p>
          <a:endParaRPr lang="th-TH"/>
        </a:p>
      </dgm:t>
    </dgm:pt>
    <dgm:pt modelId="{35AA7C67-9B8A-48D6-A286-CCC9F7D09D17}" type="pres">
      <dgm:prSet presAssocID="{C4135419-DA82-4BB4-9FCA-BB7E9DDCF0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B29FF19-E4A1-41B6-9A87-05AB96A3C52A}" type="pres">
      <dgm:prSet presAssocID="{B900013D-1B80-4780-804A-B7F6B66237D5}" presName="parentLin" presStyleCnt="0"/>
      <dgm:spPr/>
    </dgm:pt>
    <dgm:pt modelId="{BA7CCD89-60E1-437A-9F65-730B9E4A0B51}" type="pres">
      <dgm:prSet presAssocID="{B900013D-1B80-4780-804A-B7F6B66237D5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0BC0C903-198E-4C8A-97F1-69E45DDCC3A0}" type="pres">
      <dgm:prSet presAssocID="{B900013D-1B80-4780-804A-B7F6B66237D5}" presName="parentText" presStyleLbl="node1" presStyleIdx="0" presStyleCnt="2" custScaleX="142997" custScaleY="72870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952A7A-D700-48A8-B542-7494056311AA}" type="pres">
      <dgm:prSet presAssocID="{B900013D-1B80-4780-804A-B7F6B66237D5}" presName="negativeSpace" presStyleCnt="0"/>
      <dgm:spPr/>
    </dgm:pt>
    <dgm:pt modelId="{62B7A0EC-0A19-4AAE-9D2A-013F77C6BBDC}" type="pres">
      <dgm:prSet presAssocID="{B900013D-1B80-4780-804A-B7F6B66237D5}" presName="childText" presStyleLbl="conFgAcc1" presStyleIdx="0" presStyleCnt="2">
        <dgm:presLayoutVars>
          <dgm:bulletEnabled val="1"/>
        </dgm:presLayoutVars>
      </dgm:prSet>
      <dgm:spPr/>
    </dgm:pt>
    <dgm:pt modelId="{8B5C09F2-6933-4F3D-B5BD-8739C52FB31C}" type="pres">
      <dgm:prSet presAssocID="{396F944E-4BA5-468B-9AA5-10D4EF35EA6D}" presName="spaceBetweenRectangles" presStyleCnt="0"/>
      <dgm:spPr/>
    </dgm:pt>
    <dgm:pt modelId="{538E6406-7EAC-4964-9938-1B0A86B462A5}" type="pres">
      <dgm:prSet presAssocID="{D1042A89-8F56-4A25-BCA0-53CC54DBE1BB}" presName="parentLin" presStyleCnt="0"/>
      <dgm:spPr/>
    </dgm:pt>
    <dgm:pt modelId="{13CB999D-2282-4BB2-AB2E-7050A4D1C3F6}" type="pres">
      <dgm:prSet presAssocID="{D1042A89-8F56-4A25-BCA0-53CC54DBE1BB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7E1869CC-D73D-4E65-8517-7F04A20854F6}" type="pres">
      <dgm:prSet presAssocID="{D1042A89-8F56-4A25-BCA0-53CC54DBE1BB}" presName="parentText" presStyleLbl="node1" presStyleIdx="1" presStyleCnt="2" custScaleX="142997" custScaleY="72870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808F226-E6FB-4829-9416-2FDE79B29452}" type="pres">
      <dgm:prSet presAssocID="{D1042A89-8F56-4A25-BCA0-53CC54DBE1BB}" presName="negativeSpace" presStyleCnt="0"/>
      <dgm:spPr/>
    </dgm:pt>
    <dgm:pt modelId="{871EC3F1-7CAC-42D3-B214-C031650A656D}" type="pres">
      <dgm:prSet presAssocID="{D1042A89-8F56-4A25-BCA0-53CC54DBE1B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5F122CC-46AE-40B5-A13A-00A04C7C192D}" type="presOf" srcId="{B900013D-1B80-4780-804A-B7F6B66237D5}" destId="{BA7CCD89-60E1-437A-9F65-730B9E4A0B51}" srcOrd="0" destOrd="0" presId="urn:microsoft.com/office/officeart/2005/8/layout/list1"/>
    <dgm:cxn modelId="{3D3A6B84-C9C7-42FF-AED3-667BC19F93AA}" type="presOf" srcId="{C4135419-DA82-4BB4-9FCA-BB7E9DDCF031}" destId="{35AA7C67-9B8A-48D6-A286-CCC9F7D09D17}" srcOrd="0" destOrd="0" presId="urn:microsoft.com/office/officeart/2005/8/layout/list1"/>
    <dgm:cxn modelId="{4F95507C-975D-4E8B-AA5B-429EA8977EAA}" srcId="{C4135419-DA82-4BB4-9FCA-BB7E9DDCF031}" destId="{D1042A89-8F56-4A25-BCA0-53CC54DBE1BB}" srcOrd="1" destOrd="0" parTransId="{601DC90F-F019-4124-A1D0-974CAA39AABA}" sibTransId="{3659F153-FA22-402E-B600-4E471C040E6A}"/>
    <dgm:cxn modelId="{9BEAE2B0-E0AE-453B-9613-9EEB96CB0803}" srcId="{C4135419-DA82-4BB4-9FCA-BB7E9DDCF031}" destId="{B900013D-1B80-4780-804A-B7F6B66237D5}" srcOrd="0" destOrd="0" parTransId="{C324ED68-98F0-49AE-8B15-16F8905C10F4}" sibTransId="{396F944E-4BA5-468B-9AA5-10D4EF35EA6D}"/>
    <dgm:cxn modelId="{E48BAA7F-0AA5-44B7-903C-350885AD6079}" type="presOf" srcId="{B900013D-1B80-4780-804A-B7F6B66237D5}" destId="{0BC0C903-198E-4C8A-97F1-69E45DDCC3A0}" srcOrd="1" destOrd="0" presId="urn:microsoft.com/office/officeart/2005/8/layout/list1"/>
    <dgm:cxn modelId="{A106078D-61CB-4E0B-9E28-85F542363186}" type="presOf" srcId="{D1042A89-8F56-4A25-BCA0-53CC54DBE1BB}" destId="{7E1869CC-D73D-4E65-8517-7F04A20854F6}" srcOrd="1" destOrd="0" presId="urn:microsoft.com/office/officeart/2005/8/layout/list1"/>
    <dgm:cxn modelId="{F49ACCBA-D996-4463-8CCD-55C948C252BA}" type="presOf" srcId="{D1042A89-8F56-4A25-BCA0-53CC54DBE1BB}" destId="{13CB999D-2282-4BB2-AB2E-7050A4D1C3F6}" srcOrd="0" destOrd="0" presId="urn:microsoft.com/office/officeart/2005/8/layout/list1"/>
    <dgm:cxn modelId="{AF4B65A3-8F15-4FCD-89A9-3A4394035367}" type="presParOf" srcId="{35AA7C67-9B8A-48D6-A286-CCC9F7D09D17}" destId="{8B29FF19-E4A1-41B6-9A87-05AB96A3C52A}" srcOrd="0" destOrd="0" presId="urn:microsoft.com/office/officeart/2005/8/layout/list1"/>
    <dgm:cxn modelId="{011C3D05-D1B5-45F3-BA40-6699BC4EDA2D}" type="presParOf" srcId="{8B29FF19-E4A1-41B6-9A87-05AB96A3C52A}" destId="{BA7CCD89-60E1-437A-9F65-730B9E4A0B51}" srcOrd="0" destOrd="0" presId="urn:microsoft.com/office/officeart/2005/8/layout/list1"/>
    <dgm:cxn modelId="{C2A36BEE-5E2C-4956-802E-BA2E92524499}" type="presParOf" srcId="{8B29FF19-E4A1-41B6-9A87-05AB96A3C52A}" destId="{0BC0C903-198E-4C8A-97F1-69E45DDCC3A0}" srcOrd="1" destOrd="0" presId="urn:microsoft.com/office/officeart/2005/8/layout/list1"/>
    <dgm:cxn modelId="{431F52E1-676A-46F3-BD55-986DB7DEF059}" type="presParOf" srcId="{35AA7C67-9B8A-48D6-A286-CCC9F7D09D17}" destId="{EB952A7A-D700-48A8-B542-7494056311AA}" srcOrd="1" destOrd="0" presId="urn:microsoft.com/office/officeart/2005/8/layout/list1"/>
    <dgm:cxn modelId="{41C65C68-CCA2-4878-B87A-D4996A67DE81}" type="presParOf" srcId="{35AA7C67-9B8A-48D6-A286-CCC9F7D09D17}" destId="{62B7A0EC-0A19-4AAE-9D2A-013F77C6BBDC}" srcOrd="2" destOrd="0" presId="urn:microsoft.com/office/officeart/2005/8/layout/list1"/>
    <dgm:cxn modelId="{B28E40C9-A1B3-438F-8CF0-5DD5BB5A5363}" type="presParOf" srcId="{35AA7C67-9B8A-48D6-A286-CCC9F7D09D17}" destId="{8B5C09F2-6933-4F3D-B5BD-8739C52FB31C}" srcOrd="3" destOrd="0" presId="urn:microsoft.com/office/officeart/2005/8/layout/list1"/>
    <dgm:cxn modelId="{91CBA0DF-CB91-4BF4-9DFF-1A15DE7D150D}" type="presParOf" srcId="{35AA7C67-9B8A-48D6-A286-CCC9F7D09D17}" destId="{538E6406-7EAC-4964-9938-1B0A86B462A5}" srcOrd="4" destOrd="0" presId="urn:microsoft.com/office/officeart/2005/8/layout/list1"/>
    <dgm:cxn modelId="{0F1DFD76-BA3D-4880-B50C-E3D7CEF6824B}" type="presParOf" srcId="{538E6406-7EAC-4964-9938-1B0A86B462A5}" destId="{13CB999D-2282-4BB2-AB2E-7050A4D1C3F6}" srcOrd="0" destOrd="0" presId="urn:microsoft.com/office/officeart/2005/8/layout/list1"/>
    <dgm:cxn modelId="{606B5420-0B00-4F01-8CE5-9C0684FC6AEC}" type="presParOf" srcId="{538E6406-7EAC-4964-9938-1B0A86B462A5}" destId="{7E1869CC-D73D-4E65-8517-7F04A20854F6}" srcOrd="1" destOrd="0" presId="urn:microsoft.com/office/officeart/2005/8/layout/list1"/>
    <dgm:cxn modelId="{5D809540-10FE-4C24-B61D-CA96D9250890}" type="presParOf" srcId="{35AA7C67-9B8A-48D6-A286-CCC9F7D09D17}" destId="{D808F226-E6FB-4829-9416-2FDE79B29452}" srcOrd="5" destOrd="0" presId="urn:microsoft.com/office/officeart/2005/8/layout/list1"/>
    <dgm:cxn modelId="{3F8F3FB4-3DFE-4219-B488-286815F08191}" type="presParOf" srcId="{35AA7C67-9B8A-48D6-A286-CCC9F7D09D17}" destId="{871EC3F1-7CAC-42D3-B214-C031650A656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A330EA-6C38-49F2-97F5-D2B3317431E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43745DE5-24F0-47DC-A9CF-5F6D59CACCE6}">
      <dgm:prSet phldrT="[ข้อความ]" custT="1"/>
      <dgm:spPr>
        <a:solidFill>
          <a:srgbClr val="FFD961"/>
        </a:solidFill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 วิธีกราฟ (</a:t>
          </a:r>
          <a:r>
            <a: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Graphical method</a:t>
          </a:r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 </a:t>
          </a:r>
          <a:r>
            <a:rPr lang="th-TH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ใช้ในกรณีที่ตัวแปรมี 2 ตัว</a:t>
          </a:r>
          <a:endParaRPr lang="th-TH" sz="2800" dirty="0">
            <a:solidFill>
              <a:schemeClr val="tx1"/>
            </a:solidFill>
          </a:endParaRPr>
        </a:p>
      </dgm:t>
    </dgm:pt>
    <dgm:pt modelId="{25EF5620-F031-4101-832B-C1EF4A4CF7E5}" type="parTrans" cxnId="{1BF6A333-ED67-4597-B7E0-A2933BED059B}">
      <dgm:prSet/>
      <dgm:spPr/>
      <dgm:t>
        <a:bodyPr/>
        <a:lstStyle/>
        <a:p>
          <a:endParaRPr lang="th-TH"/>
        </a:p>
      </dgm:t>
    </dgm:pt>
    <dgm:pt modelId="{07F64208-CDDB-4319-BB91-66E4B526F05F}" type="sibTrans" cxnId="{1BF6A333-ED67-4597-B7E0-A2933BED059B}">
      <dgm:prSet/>
      <dgm:spPr/>
      <dgm:t>
        <a:bodyPr/>
        <a:lstStyle/>
        <a:p>
          <a:endParaRPr lang="th-TH"/>
        </a:p>
      </dgm:t>
    </dgm:pt>
    <dgm:pt modelId="{23803770-DB7C-493C-BE92-EA75EE4DA4F2}">
      <dgm:prSet phldrT="[ข้อความ]" custT="1"/>
      <dgm:spPr>
        <a:solidFill>
          <a:srgbClr val="99FF33"/>
        </a:solidFill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 วิธี</a:t>
          </a:r>
          <a:r>
            <a:rPr lang="th-TH" sz="2800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ซิม</a:t>
          </a:r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เพลก (</a:t>
          </a:r>
          <a:r>
            <a: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Simplex method</a:t>
          </a:r>
          <a:r>
            <a:rPr lang="th-TH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) ใช้ในกรณีที่มีตัวแปรมากกว่า 2 ตัว</a:t>
          </a:r>
          <a:endParaRPr lang="th-TH" sz="2800" dirty="0">
            <a:solidFill>
              <a:schemeClr val="tx1"/>
            </a:solidFill>
          </a:endParaRPr>
        </a:p>
      </dgm:t>
    </dgm:pt>
    <dgm:pt modelId="{BDC0DCE8-DC9B-4CA6-83F2-A2D77197E139}" type="parTrans" cxnId="{C1363453-61E8-47E5-A402-4C5D1E0EB86D}">
      <dgm:prSet/>
      <dgm:spPr/>
      <dgm:t>
        <a:bodyPr/>
        <a:lstStyle/>
        <a:p>
          <a:endParaRPr lang="th-TH"/>
        </a:p>
      </dgm:t>
    </dgm:pt>
    <dgm:pt modelId="{719A73E1-4F60-4011-903B-FF459AF7B483}" type="sibTrans" cxnId="{C1363453-61E8-47E5-A402-4C5D1E0EB86D}">
      <dgm:prSet/>
      <dgm:spPr/>
      <dgm:t>
        <a:bodyPr/>
        <a:lstStyle/>
        <a:p>
          <a:endParaRPr lang="th-TH"/>
        </a:p>
      </dgm:t>
    </dgm:pt>
    <dgm:pt modelId="{8CD4B8ED-79FF-424F-8817-599D5B47D1E6}">
      <dgm:prSet phldrT="[ข้อความ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 โปรแกรมสำเร็จรูป</a:t>
          </a:r>
          <a:endParaRPr lang="th-TH" sz="2800" dirty="0">
            <a:solidFill>
              <a:schemeClr val="tx1"/>
            </a:solidFill>
          </a:endParaRPr>
        </a:p>
      </dgm:t>
    </dgm:pt>
    <dgm:pt modelId="{539BD7CF-B824-47FB-9DDA-9DE37CDE20EA}" type="parTrans" cxnId="{ABDBE608-0F38-4C11-911F-12E8A829B47A}">
      <dgm:prSet/>
      <dgm:spPr/>
      <dgm:t>
        <a:bodyPr/>
        <a:lstStyle/>
        <a:p>
          <a:endParaRPr lang="th-TH"/>
        </a:p>
      </dgm:t>
    </dgm:pt>
    <dgm:pt modelId="{76588958-8A0A-4E42-9238-2C4EB748047F}" type="sibTrans" cxnId="{ABDBE608-0F38-4C11-911F-12E8A829B47A}">
      <dgm:prSet/>
      <dgm:spPr/>
      <dgm:t>
        <a:bodyPr/>
        <a:lstStyle/>
        <a:p>
          <a:endParaRPr lang="th-TH"/>
        </a:p>
      </dgm:t>
    </dgm:pt>
    <dgm:pt modelId="{20183512-F198-4D7E-AC3F-92834566BC35}" type="pres">
      <dgm:prSet presAssocID="{2CA330EA-6C38-49F2-97F5-D2B3317431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DE7E036-50DD-439E-A1F9-D34C4C320F0A}" type="pres">
      <dgm:prSet presAssocID="{43745DE5-24F0-47DC-A9CF-5F6D59CACCE6}" presName="parentLin" presStyleCnt="0"/>
      <dgm:spPr/>
    </dgm:pt>
    <dgm:pt modelId="{CB0DF777-045E-41A8-BDDC-8EEB1B6C5F84}" type="pres">
      <dgm:prSet presAssocID="{43745DE5-24F0-47DC-A9CF-5F6D59CACCE6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E2F29B78-452A-41E5-A739-42018C5C176C}" type="pres">
      <dgm:prSet presAssocID="{43745DE5-24F0-47DC-A9CF-5F6D59CACCE6}" presName="parentText" presStyleLbl="node1" presStyleIdx="0" presStyleCnt="3" custScaleX="142997" custScaleY="43273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0D3B91-71D5-4601-B043-5BE25450A472}" type="pres">
      <dgm:prSet presAssocID="{43745DE5-24F0-47DC-A9CF-5F6D59CACCE6}" presName="negativeSpace" presStyleCnt="0"/>
      <dgm:spPr/>
    </dgm:pt>
    <dgm:pt modelId="{65A1E45E-AEAB-4721-A93B-31F917C87BA9}" type="pres">
      <dgm:prSet presAssocID="{43745DE5-24F0-47DC-A9CF-5F6D59CACCE6}" presName="childText" presStyleLbl="conFgAcc1" presStyleIdx="0" presStyleCnt="3">
        <dgm:presLayoutVars>
          <dgm:bulletEnabled val="1"/>
        </dgm:presLayoutVars>
      </dgm:prSet>
      <dgm:spPr/>
    </dgm:pt>
    <dgm:pt modelId="{1D9BF1DB-0843-4AD3-A6F7-FACD940C2388}" type="pres">
      <dgm:prSet presAssocID="{07F64208-CDDB-4319-BB91-66E4B526F05F}" presName="spaceBetweenRectangles" presStyleCnt="0"/>
      <dgm:spPr/>
    </dgm:pt>
    <dgm:pt modelId="{525C2840-2E99-4F92-B309-D4F81BFEE788}" type="pres">
      <dgm:prSet presAssocID="{23803770-DB7C-493C-BE92-EA75EE4DA4F2}" presName="parentLin" presStyleCnt="0"/>
      <dgm:spPr/>
    </dgm:pt>
    <dgm:pt modelId="{227FFEC8-FC38-4337-8001-029B11335707}" type="pres">
      <dgm:prSet presAssocID="{23803770-DB7C-493C-BE92-EA75EE4DA4F2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7997AE32-D3A2-4097-84FF-E9273BE4268C}" type="pres">
      <dgm:prSet presAssocID="{23803770-DB7C-493C-BE92-EA75EE4DA4F2}" presName="parentText" presStyleLbl="node1" presStyleIdx="1" presStyleCnt="3" custScaleX="142997" custScaleY="43273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6C8F7C1-B9BA-4629-BEF2-737839A3E4BD}" type="pres">
      <dgm:prSet presAssocID="{23803770-DB7C-493C-BE92-EA75EE4DA4F2}" presName="negativeSpace" presStyleCnt="0"/>
      <dgm:spPr/>
    </dgm:pt>
    <dgm:pt modelId="{1D048105-5B2C-408F-B5F4-E7F10A94F27C}" type="pres">
      <dgm:prSet presAssocID="{23803770-DB7C-493C-BE92-EA75EE4DA4F2}" presName="childText" presStyleLbl="conFgAcc1" presStyleIdx="1" presStyleCnt="3">
        <dgm:presLayoutVars>
          <dgm:bulletEnabled val="1"/>
        </dgm:presLayoutVars>
      </dgm:prSet>
      <dgm:spPr/>
    </dgm:pt>
    <dgm:pt modelId="{2396BE88-3F5D-49A3-A208-D6F3E0B80C8D}" type="pres">
      <dgm:prSet presAssocID="{719A73E1-4F60-4011-903B-FF459AF7B483}" presName="spaceBetweenRectangles" presStyleCnt="0"/>
      <dgm:spPr/>
    </dgm:pt>
    <dgm:pt modelId="{21FCBAEE-5528-49F1-B53A-FBC24AB81976}" type="pres">
      <dgm:prSet presAssocID="{8CD4B8ED-79FF-424F-8817-599D5B47D1E6}" presName="parentLin" presStyleCnt="0"/>
      <dgm:spPr/>
    </dgm:pt>
    <dgm:pt modelId="{F4AC4F40-72A6-44F1-AA7F-88ECF42A1907}" type="pres">
      <dgm:prSet presAssocID="{8CD4B8ED-79FF-424F-8817-599D5B47D1E6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BBBFB732-022E-427D-A986-2F8C56C4501F}" type="pres">
      <dgm:prSet presAssocID="{8CD4B8ED-79FF-424F-8817-599D5B47D1E6}" presName="parentText" presStyleLbl="node1" presStyleIdx="2" presStyleCnt="3" custScaleX="142997" custScaleY="43273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14DAF6-7758-4EE5-8379-866EDB985520}" type="pres">
      <dgm:prSet presAssocID="{8CD4B8ED-79FF-424F-8817-599D5B47D1E6}" presName="negativeSpace" presStyleCnt="0"/>
      <dgm:spPr/>
    </dgm:pt>
    <dgm:pt modelId="{1D75D840-0D60-4A77-84DA-7AEFCCEB8399}" type="pres">
      <dgm:prSet presAssocID="{8CD4B8ED-79FF-424F-8817-599D5B47D1E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C4BFC9-2801-424A-A50C-6D9C8F36831C}" type="presOf" srcId="{23803770-DB7C-493C-BE92-EA75EE4DA4F2}" destId="{7997AE32-D3A2-4097-84FF-E9273BE4268C}" srcOrd="1" destOrd="0" presId="urn:microsoft.com/office/officeart/2005/8/layout/list1"/>
    <dgm:cxn modelId="{ABDBE608-0F38-4C11-911F-12E8A829B47A}" srcId="{2CA330EA-6C38-49F2-97F5-D2B3317431E0}" destId="{8CD4B8ED-79FF-424F-8817-599D5B47D1E6}" srcOrd="2" destOrd="0" parTransId="{539BD7CF-B824-47FB-9DDA-9DE37CDE20EA}" sibTransId="{76588958-8A0A-4E42-9238-2C4EB748047F}"/>
    <dgm:cxn modelId="{EF8299F0-3952-4673-965A-5DA813ED4465}" type="presOf" srcId="{43745DE5-24F0-47DC-A9CF-5F6D59CACCE6}" destId="{CB0DF777-045E-41A8-BDDC-8EEB1B6C5F84}" srcOrd="0" destOrd="0" presId="urn:microsoft.com/office/officeart/2005/8/layout/list1"/>
    <dgm:cxn modelId="{40837716-5638-441B-B0D8-E37485233533}" type="presOf" srcId="{8CD4B8ED-79FF-424F-8817-599D5B47D1E6}" destId="{F4AC4F40-72A6-44F1-AA7F-88ECF42A1907}" srcOrd="0" destOrd="0" presId="urn:microsoft.com/office/officeart/2005/8/layout/list1"/>
    <dgm:cxn modelId="{CD0A8D05-AB58-4C10-BC4E-147CF00C8CFD}" type="presOf" srcId="{23803770-DB7C-493C-BE92-EA75EE4DA4F2}" destId="{227FFEC8-FC38-4337-8001-029B11335707}" srcOrd="0" destOrd="0" presId="urn:microsoft.com/office/officeart/2005/8/layout/list1"/>
    <dgm:cxn modelId="{1BF6A333-ED67-4597-B7E0-A2933BED059B}" srcId="{2CA330EA-6C38-49F2-97F5-D2B3317431E0}" destId="{43745DE5-24F0-47DC-A9CF-5F6D59CACCE6}" srcOrd="0" destOrd="0" parTransId="{25EF5620-F031-4101-832B-C1EF4A4CF7E5}" sibTransId="{07F64208-CDDB-4319-BB91-66E4B526F05F}"/>
    <dgm:cxn modelId="{255B72B4-E0C4-4DA6-BF60-519331FFEC0D}" type="presOf" srcId="{8CD4B8ED-79FF-424F-8817-599D5B47D1E6}" destId="{BBBFB732-022E-427D-A986-2F8C56C4501F}" srcOrd="1" destOrd="0" presId="urn:microsoft.com/office/officeart/2005/8/layout/list1"/>
    <dgm:cxn modelId="{C1363453-61E8-47E5-A402-4C5D1E0EB86D}" srcId="{2CA330EA-6C38-49F2-97F5-D2B3317431E0}" destId="{23803770-DB7C-493C-BE92-EA75EE4DA4F2}" srcOrd="1" destOrd="0" parTransId="{BDC0DCE8-DC9B-4CA6-83F2-A2D77197E139}" sibTransId="{719A73E1-4F60-4011-903B-FF459AF7B483}"/>
    <dgm:cxn modelId="{E0D72356-2CEA-492D-BA69-6F6566D48C1E}" type="presOf" srcId="{2CA330EA-6C38-49F2-97F5-D2B3317431E0}" destId="{20183512-F198-4D7E-AC3F-92834566BC35}" srcOrd="0" destOrd="0" presId="urn:microsoft.com/office/officeart/2005/8/layout/list1"/>
    <dgm:cxn modelId="{CCE29FB5-23A7-4AD6-9D07-4514CA7264D9}" type="presOf" srcId="{43745DE5-24F0-47DC-A9CF-5F6D59CACCE6}" destId="{E2F29B78-452A-41E5-A739-42018C5C176C}" srcOrd="1" destOrd="0" presId="urn:microsoft.com/office/officeart/2005/8/layout/list1"/>
    <dgm:cxn modelId="{93B269FE-E08B-4A5C-92D5-017DEF3386F8}" type="presParOf" srcId="{20183512-F198-4D7E-AC3F-92834566BC35}" destId="{BDE7E036-50DD-439E-A1F9-D34C4C320F0A}" srcOrd="0" destOrd="0" presId="urn:microsoft.com/office/officeart/2005/8/layout/list1"/>
    <dgm:cxn modelId="{4DF909B7-1E67-4757-BF9B-DCD7A4D36214}" type="presParOf" srcId="{BDE7E036-50DD-439E-A1F9-D34C4C320F0A}" destId="{CB0DF777-045E-41A8-BDDC-8EEB1B6C5F84}" srcOrd="0" destOrd="0" presId="urn:microsoft.com/office/officeart/2005/8/layout/list1"/>
    <dgm:cxn modelId="{D9E9D7C9-BBE3-4675-9E4D-A68A9C9F6742}" type="presParOf" srcId="{BDE7E036-50DD-439E-A1F9-D34C4C320F0A}" destId="{E2F29B78-452A-41E5-A739-42018C5C176C}" srcOrd="1" destOrd="0" presId="urn:microsoft.com/office/officeart/2005/8/layout/list1"/>
    <dgm:cxn modelId="{091703C6-7B4E-4DAF-9A6C-50BBD9C7ADB0}" type="presParOf" srcId="{20183512-F198-4D7E-AC3F-92834566BC35}" destId="{9F0D3B91-71D5-4601-B043-5BE25450A472}" srcOrd="1" destOrd="0" presId="urn:microsoft.com/office/officeart/2005/8/layout/list1"/>
    <dgm:cxn modelId="{3AE3CC8F-A327-4A87-A289-6BF3D1C0D306}" type="presParOf" srcId="{20183512-F198-4D7E-AC3F-92834566BC35}" destId="{65A1E45E-AEAB-4721-A93B-31F917C87BA9}" srcOrd="2" destOrd="0" presId="urn:microsoft.com/office/officeart/2005/8/layout/list1"/>
    <dgm:cxn modelId="{9B55CCED-53AB-45B1-AACE-99F5A94AEFB3}" type="presParOf" srcId="{20183512-F198-4D7E-AC3F-92834566BC35}" destId="{1D9BF1DB-0843-4AD3-A6F7-FACD940C2388}" srcOrd="3" destOrd="0" presId="urn:microsoft.com/office/officeart/2005/8/layout/list1"/>
    <dgm:cxn modelId="{BDC85EDB-68DA-4EB7-8055-282D42AAC56C}" type="presParOf" srcId="{20183512-F198-4D7E-AC3F-92834566BC35}" destId="{525C2840-2E99-4F92-B309-D4F81BFEE788}" srcOrd="4" destOrd="0" presId="urn:microsoft.com/office/officeart/2005/8/layout/list1"/>
    <dgm:cxn modelId="{C5A73F3F-EF73-4199-BFCF-B8890A800869}" type="presParOf" srcId="{525C2840-2E99-4F92-B309-D4F81BFEE788}" destId="{227FFEC8-FC38-4337-8001-029B11335707}" srcOrd="0" destOrd="0" presId="urn:microsoft.com/office/officeart/2005/8/layout/list1"/>
    <dgm:cxn modelId="{0BC4B38A-8680-4F9B-AADD-74C36819C71A}" type="presParOf" srcId="{525C2840-2E99-4F92-B309-D4F81BFEE788}" destId="{7997AE32-D3A2-4097-84FF-E9273BE4268C}" srcOrd="1" destOrd="0" presId="urn:microsoft.com/office/officeart/2005/8/layout/list1"/>
    <dgm:cxn modelId="{E90F28B0-74A3-450C-B16D-020EE7404FEA}" type="presParOf" srcId="{20183512-F198-4D7E-AC3F-92834566BC35}" destId="{56C8F7C1-B9BA-4629-BEF2-737839A3E4BD}" srcOrd="5" destOrd="0" presId="urn:microsoft.com/office/officeart/2005/8/layout/list1"/>
    <dgm:cxn modelId="{15BFC23A-7142-4E4F-9CA1-B6B554DD6B26}" type="presParOf" srcId="{20183512-F198-4D7E-AC3F-92834566BC35}" destId="{1D048105-5B2C-408F-B5F4-E7F10A94F27C}" srcOrd="6" destOrd="0" presId="urn:microsoft.com/office/officeart/2005/8/layout/list1"/>
    <dgm:cxn modelId="{E2A6C921-760C-4595-AA5F-FA6CA3DC9581}" type="presParOf" srcId="{20183512-F198-4D7E-AC3F-92834566BC35}" destId="{2396BE88-3F5D-49A3-A208-D6F3E0B80C8D}" srcOrd="7" destOrd="0" presId="urn:microsoft.com/office/officeart/2005/8/layout/list1"/>
    <dgm:cxn modelId="{F4289C7F-AC32-4679-9FA5-EE2C827B6031}" type="presParOf" srcId="{20183512-F198-4D7E-AC3F-92834566BC35}" destId="{21FCBAEE-5528-49F1-B53A-FBC24AB81976}" srcOrd="8" destOrd="0" presId="urn:microsoft.com/office/officeart/2005/8/layout/list1"/>
    <dgm:cxn modelId="{057B869E-EDD6-47C8-A0CE-921B633D7ACC}" type="presParOf" srcId="{21FCBAEE-5528-49F1-B53A-FBC24AB81976}" destId="{F4AC4F40-72A6-44F1-AA7F-88ECF42A1907}" srcOrd="0" destOrd="0" presId="urn:microsoft.com/office/officeart/2005/8/layout/list1"/>
    <dgm:cxn modelId="{12658DDC-7ADA-4107-A457-7A8E7975AD0F}" type="presParOf" srcId="{21FCBAEE-5528-49F1-B53A-FBC24AB81976}" destId="{BBBFB732-022E-427D-A986-2F8C56C4501F}" srcOrd="1" destOrd="0" presId="urn:microsoft.com/office/officeart/2005/8/layout/list1"/>
    <dgm:cxn modelId="{30127334-F70E-4CAC-BFE3-4A03CB0DBBCF}" type="presParOf" srcId="{20183512-F198-4D7E-AC3F-92834566BC35}" destId="{6114DAF6-7758-4EE5-8379-866EDB985520}" srcOrd="9" destOrd="0" presId="urn:microsoft.com/office/officeart/2005/8/layout/list1"/>
    <dgm:cxn modelId="{2A1611EC-2C98-47C1-9C75-7C0A64F6A230}" type="presParOf" srcId="{20183512-F198-4D7E-AC3F-92834566BC35}" destId="{1D75D840-0D60-4A77-84DA-7AEFCCEB83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FF1E71-9250-452B-85AA-29136771E6A1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AEB5DDF1-F263-4481-AFD0-BF5C3010A24B}">
      <dgm:prSet phldrT="[ข้อความ]" custT="1"/>
      <dgm:spPr>
        <a:solidFill>
          <a:srgbClr val="FF99FF"/>
        </a:solidFill>
      </dgm:spPr>
      <dgm:t>
        <a:bodyPr/>
        <a:lstStyle/>
        <a:p>
          <a:r>
            <a:rPr lang="en-US" sz="28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- 2. </a:t>
          </a:r>
          <a:r>
            <a: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PERT</a:t>
          </a:r>
        </a:p>
        <a:p>
          <a:r>
            <a:rPr lang="en-US" sz="28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(Program Evaluation Research)</a:t>
          </a:r>
          <a:endParaRPr lang="th-TH" sz="2800" b="0" dirty="0">
            <a:solidFill>
              <a:schemeClr val="tx1"/>
            </a:solidFill>
          </a:endParaRPr>
        </a:p>
      </dgm:t>
    </dgm:pt>
    <dgm:pt modelId="{FDF500EE-D82C-47B9-9509-947D4A460508}" type="parTrans" cxnId="{FF6611A7-D3E5-452C-A838-5C4112960DFE}">
      <dgm:prSet/>
      <dgm:spPr/>
      <dgm:t>
        <a:bodyPr/>
        <a:lstStyle/>
        <a:p>
          <a:endParaRPr lang="th-TH"/>
        </a:p>
      </dgm:t>
    </dgm:pt>
    <dgm:pt modelId="{3CAD011E-BCFD-4212-B948-47652081372A}" type="sibTrans" cxnId="{FF6611A7-D3E5-452C-A838-5C4112960DFE}">
      <dgm:prSet/>
      <dgm:spPr>
        <a:solidFill>
          <a:srgbClr val="FFFF00"/>
        </a:solidFill>
      </dgm:spPr>
      <dgm:t>
        <a:bodyPr/>
        <a:lstStyle/>
        <a:p>
          <a:endParaRPr lang="th-TH"/>
        </a:p>
      </dgm:t>
    </dgm:pt>
    <dgm:pt modelId="{6C0B7AD1-AAA4-415D-9470-C95144E68429}">
      <dgm:prSet phldrT="[ข้อความ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- 3. </a:t>
          </a:r>
          <a:r>
            <a:rPr lang="en-US" b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CPM</a:t>
          </a:r>
          <a:r>
            <a:rPr lang="en-US" b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(Critical Path) </a:t>
          </a:r>
          <a:endParaRPr lang="th-TH" b="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th-TH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(เหมาะสำหรับโครงการใหญ่)</a:t>
          </a:r>
          <a:endParaRPr lang="th-TH" b="0" dirty="0"/>
        </a:p>
      </dgm:t>
    </dgm:pt>
    <dgm:pt modelId="{C3C01DEB-B792-43EF-B1B3-3DD3614B6FC8}" type="parTrans" cxnId="{F7CB3AAA-748D-4C37-B260-A0912656D50A}">
      <dgm:prSet/>
      <dgm:spPr/>
      <dgm:t>
        <a:bodyPr/>
        <a:lstStyle/>
        <a:p>
          <a:endParaRPr lang="th-TH"/>
        </a:p>
      </dgm:t>
    </dgm:pt>
    <dgm:pt modelId="{71C88771-5A8A-4360-92C4-D245333B3393}" type="sibTrans" cxnId="{F7CB3AAA-748D-4C37-B260-A0912656D50A}">
      <dgm:prSet/>
      <dgm:spPr/>
      <dgm:t>
        <a:bodyPr/>
        <a:lstStyle/>
        <a:p>
          <a:endParaRPr lang="th-TH"/>
        </a:p>
      </dgm:t>
    </dgm:pt>
    <dgm:pt modelId="{2DDF9681-41A0-4870-AB3A-DDAC613A5A78}">
      <dgm:prSet/>
      <dgm:spPr>
        <a:solidFill>
          <a:srgbClr val="99FFCC"/>
        </a:solidFill>
      </dgm:spPr>
      <dgm:t>
        <a:bodyPr/>
        <a:lstStyle/>
        <a:p>
          <a:r>
            <a:rPr lang="th-TH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 </a:t>
          </a:r>
          <a:r>
            <a:rPr lang="en-US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 </a:t>
          </a:r>
          <a:r>
            <a:rPr lang="th-TH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เทคนิค </a:t>
          </a:r>
          <a:r>
            <a: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Gantt Chart</a:t>
          </a:r>
        </a:p>
        <a:p>
          <a:r>
            <a:rPr lang="en-US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</a:t>
          </a:r>
          <a:r>
            <a:rPr lang="th-TH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เหมาะสำหรับโครงการเล็ก)</a:t>
          </a:r>
          <a:endParaRPr lang="en-US" b="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7F6ECE7-1E39-469E-BA1D-D12E86417624}" type="parTrans" cxnId="{BCEE364D-520B-48E2-BCDF-C459AB0AA4DF}">
      <dgm:prSet/>
      <dgm:spPr/>
      <dgm:t>
        <a:bodyPr/>
        <a:lstStyle/>
        <a:p>
          <a:endParaRPr lang="th-TH"/>
        </a:p>
      </dgm:t>
    </dgm:pt>
    <dgm:pt modelId="{D1F25345-EF22-49F1-84FE-3D1E90C99359}" type="sibTrans" cxnId="{BCEE364D-520B-48E2-BCDF-C459AB0AA4DF}">
      <dgm:prSet/>
      <dgm:spPr>
        <a:solidFill>
          <a:srgbClr val="FFFF00"/>
        </a:solidFill>
      </dgm:spPr>
      <dgm:t>
        <a:bodyPr/>
        <a:lstStyle/>
        <a:p>
          <a:endParaRPr lang="th-TH"/>
        </a:p>
      </dgm:t>
    </dgm:pt>
    <dgm:pt modelId="{8486C4F8-2D03-440E-BB71-B116B80C513D}" type="pres">
      <dgm:prSet presAssocID="{8CFF1E71-9250-452B-85AA-29136771E6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01BB450-A637-40BD-9411-7980C90FD427}" type="pres">
      <dgm:prSet presAssocID="{8CFF1E71-9250-452B-85AA-29136771E6A1}" presName="dummyMaxCanvas" presStyleCnt="0">
        <dgm:presLayoutVars/>
      </dgm:prSet>
      <dgm:spPr/>
    </dgm:pt>
    <dgm:pt modelId="{2EC26AAF-ECFB-4553-A89B-4C9035FD4271}" type="pres">
      <dgm:prSet presAssocID="{8CFF1E71-9250-452B-85AA-29136771E6A1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8EEFB2-CB2D-4AA0-84AF-4BE725F8EBB8}" type="pres">
      <dgm:prSet presAssocID="{8CFF1E71-9250-452B-85AA-29136771E6A1}" presName="ThreeNodes_2" presStyleLbl="node1" presStyleIdx="1" presStyleCnt="3" custScaleX="11764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EE32BF-076F-4146-881A-BA35AA1FB321}" type="pres">
      <dgm:prSet presAssocID="{8CFF1E71-9250-452B-85AA-29136771E6A1}" presName="ThreeNodes_3" presStyleLbl="node1" presStyleIdx="2" presStyleCnt="3" custScaleX="11764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19D8C40-55EB-410D-AA06-7F10B1312836}" type="pres">
      <dgm:prSet presAssocID="{8CFF1E71-9250-452B-85AA-29136771E6A1}" presName="ThreeConn_1-2" presStyleLbl="fgAccFollowNode1" presStyleIdx="0" presStyleCnt="2" custLinFactNeighborX="29305" custLinFactNeighborY="57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F86331-3003-458E-B370-405F28696AD3}" type="pres">
      <dgm:prSet presAssocID="{8CFF1E71-9250-452B-85AA-29136771E6A1}" presName="ThreeConn_2-3" presStyleLbl="fgAccFollowNode1" presStyleIdx="1" presStyleCnt="2" custLinFactX="2950" custLinFactNeighborX="100000" custLinFactNeighborY="47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3FC649-16C9-4368-A100-693CFC925D7B}" type="pres">
      <dgm:prSet presAssocID="{8CFF1E71-9250-452B-85AA-29136771E6A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C2F772-28E4-417B-A536-75A5CEC4B627}" type="pres">
      <dgm:prSet presAssocID="{8CFF1E71-9250-452B-85AA-29136771E6A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75948D-6A4D-47DF-AA9B-380E3195AEE1}" type="pres">
      <dgm:prSet presAssocID="{8CFF1E71-9250-452B-85AA-29136771E6A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19B1AC7-23B6-4DFE-9213-53AD65EAB5E8}" type="presOf" srcId="{2DDF9681-41A0-4870-AB3A-DDAC613A5A78}" destId="{893FC649-16C9-4368-A100-693CFC925D7B}" srcOrd="1" destOrd="0" presId="urn:microsoft.com/office/officeart/2005/8/layout/vProcess5"/>
    <dgm:cxn modelId="{FF6611A7-D3E5-452C-A838-5C4112960DFE}" srcId="{8CFF1E71-9250-452B-85AA-29136771E6A1}" destId="{AEB5DDF1-F263-4481-AFD0-BF5C3010A24B}" srcOrd="1" destOrd="0" parTransId="{FDF500EE-D82C-47B9-9509-947D4A460508}" sibTransId="{3CAD011E-BCFD-4212-B948-47652081372A}"/>
    <dgm:cxn modelId="{F7CB3AAA-748D-4C37-B260-A0912656D50A}" srcId="{8CFF1E71-9250-452B-85AA-29136771E6A1}" destId="{6C0B7AD1-AAA4-415D-9470-C95144E68429}" srcOrd="2" destOrd="0" parTransId="{C3C01DEB-B792-43EF-B1B3-3DD3614B6FC8}" sibTransId="{71C88771-5A8A-4360-92C4-D245333B3393}"/>
    <dgm:cxn modelId="{F4DFED52-3193-4CEC-A129-9EBC3523C81C}" type="presOf" srcId="{6C0B7AD1-AAA4-415D-9470-C95144E68429}" destId="{D1EE32BF-076F-4146-881A-BA35AA1FB321}" srcOrd="0" destOrd="0" presId="urn:microsoft.com/office/officeart/2005/8/layout/vProcess5"/>
    <dgm:cxn modelId="{901A4D8B-4DFD-4CC4-B18F-09243B1FADC1}" type="presOf" srcId="{2DDF9681-41A0-4870-AB3A-DDAC613A5A78}" destId="{2EC26AAF-ECFB-4553-A89B-4C9035FD4271}" srcOrd="0" destOrd="0" presId="urn:microsoft.com/office/officeart/2005/8/layout/vProcess5"/>
    <dgm:cxn modelId="{A94E2432-5014-4CC2-94AD-D559814225A8}" type="presOf" srcId="{AEB5DDF1-F263-4481-AFD0-BF5C3010A24B}" destId="{23C2F772-28E4-417B-A536-75A5CEC4B627}" srcOrd="1" destOrd="0" presId="urn:microsoft.com/office/officeart/2005/8/layout/vProcess5"/>
    <dgm:cxn modelId="{6C3DF387-E80C-43BB-A6CD-518883441752}" type="presOf" srcId="{3CAD011E-BCFD-4212-B948-47652081372A}" destId="{B6F86331-3003-458E-B370-405F28696AD3}" srcOrd="0" destOrd="0" presId="urn:microsoft.com/office/officeart/2005/8/layout/vProcess5"/>
    <dgm:cxn modelId="{BCEE364D-520B-48E2-BCDF-C459AB0AA4DF}" srcId="{8CFF1E71-9250-452B-85AA-29136771E6A1}" destId="{2DDF9681-41A0-4870-AB3A-DDAC613A5A78}" srcOrd="0" destOrd="0" parTransId="{47F6ECE7-1E39-469E-BA1D-D12E86417624}" sibTransId="{D1F25345-EF22-49F1-84FE-3D1E90C99359}"/>
    <dgm:cxn modelId="{48F5DF96-CAE2-48CF-AC9A-F3302AD677AE}" type="presOf" srcId="{6C0B7AD1-AAA4-415D-9470-C95144E68429}" destId="{D175948D-6A4D-47DF-AA9B-380E3195AEE1}" srcOrd="1" destOrd="0" presId="urn:microsoft.com/office/officeart/2005/8/layout/vProcess5"/>
    <dgm:cxn modelId="{41CC1A26-FC2E-4F79-BD77-0F6A314D2BB9}" type="presOf" srcId="{AEB5DDF1-F263-4481-AFD0-BF5C3010A24B}" destId="{9D8EEFB2-CB2D-4AA0-84AF-4BE725F8EBB8}" srcOrd="0" destOrd="0" presId="urn:microsoft.com/office/officeart/2005/8/layout/vProcess5"/>
    <dgm:cxn modelId="{65F82B3C-F58A-467E-AC09-F65E8C7640E3}" type="presOf" srcId="{8CFF1E71-9250-452B-85AA-29136771E6A1}" destId="{8486C4F8-2D03-440E-BB71-B116B80C513D}" srcOrd="0" destOrd="0" presId="urn:microsoft.com/office/officeart/2005/8/layout/vProcess5"/>
    <dgm:cxn modelId="{4117B40A-FE39-4ADA-89BF-9E415DB66BFD}" type="presOf" srcId="{D1F25345-EF22-49F1-84FE-3D1E90C99359}" destId="{B19D8C40-55EB-410D-AA06-7F10B1312836}" srcOrd="0" destOrd="0" presId="urn:microsoft.com/office/officeart/2005/8/layout/vProcess5"/>
    <dgm:cxn modelId="{C27DE407-FA76-4C19-835B-A9114F502000}" type="presParOf" srcId="{8486C4F8-2D03-440E-BB71-B116B80C513D}" destId="{A01BB450-A637-40BD-9411-7980C90FD427}" srcOrd="0" destOrd="0" presId="urn:microsoft.com/office/officeart/2005/8/layout/vProcess5"/>
    <dgm:cxn modelId="{D0FD77A3-5617-42C3-A132-2DD96E844D96}" type="presParOf" srcId="{8486C4F8-2D03-440E-BB71-B116B80C513D}" destId="{2EC26AAF-ECFB-4553-A89B-4C9035FD4271}" srcOrd="1" destOrd="0" presId="urn:microsoft.com/office/officeart/2005/8/layout/vProcess5"/>
    <dgm:cxn modelId="{3170CC3B-86FE-475A-9D54-BD09601EDECD}" type="presParOf" srcId="{8486C4F8-2D03-440E-BB71-B116B80C513D}" destId="{9D8EEFB2-CB2D-4AA0-84AF-4BE725F8EBB8}" srcOrd="2" destOrd="0" presId="urn:microsoft.com/office/officeart/2005/8/layout/vProcess5"/>
    <dgm:cxn modelId="{CF1CF381-006D-460F-831B-3281916981C5}" type="presParOf" srcId="{8486C4F8-2D03-440E-BB71-B116B80C513D}" destId="{D1EE32BF-076F-4146-881A-BA35AA1FB321}" srcOrd="3" destOrd="0" presId="urn:microsoft.com/office/officeart/2005/8/layout/vProcess5"/>
    <dgm:cxn modelId="{3128E763-6810-4145-8995-B920AE7C705D}" type="presParOf" srcId="{8486C4F8-2D03-440E-BB71-B116B80C513D}" destId="{B19D8C40-55EB-410D-AA06-7F10B1312836}" srcOrd="4" destOrd="0" presId="urn:microsoft.com/office/officeart/2005/8/layout/vProcess5"/>
    <dgm:cxn modelId="{D2B6035A-98A1-4A1B-8BAB-7799B68B949A}" type="presParOf" srcId="{8486C4F8-2D03-440E-BB71-B116B80C513D}" destId="{B6F86331-3003-458E-B370-405F28696AD3}" srcOrd="5" destOrd="0" presId="urn:microsoft.com/office/officeart/2005/8/layout/vProcess5"/>
    <dgm:cxn modelId="{79AE296A-3EF2-4586-8681-D979FD7B3F6E}" type="presParOf" srcId="{8486C4F8-2D03-440E-BB71-B116B80C513D}" destId="{893FC649-16C9-4368-A100-693CFC925D7B}" srcOrd="6" destOrd="0" presId="urn:microsoft.com/office/officeart/2005/8/layout/vProcess5"/>
    <dgm:cxn modelId="{A9C4EB76-6638-475E-AC2F-C1798F57B97E}" type="presParOf" srcId="{8486C4F8-2D03-440E-BB71-B116B80C513D}" destId="{23C2F772-28E4-417B-A536-75A5CEC4B627}" srcOrd="7" destOrd="0" presId="urn:microsoft.com/office/officeart/2005/8/layout/vProcess5"/>
    <dgm:cxn modelId="{D907B6F2-CB24-48EE-A019-5869CA7AB66C}" type="presParOf" srcId="{8486C4F8-2D03-440E-BB71-B116B80C513D}" destId="{D175948D-6A4D-47DF-AA9B-380E3195AEE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1B176D-B95D-458D-AA58-2ADB545E320A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A3EC6D20-6A06-4729-A73E-7FA8D7E34218}">
      <dgm:prSet custT="1"/>
      <dgm:spPr>
        <a:solidFill>
          <a:srgbClr val="FFD961"/>
        </a:solidFill>
        <a:ln>
          <a:solidFill>
            <a:schemeClr val="tx1"/>
          </a:solidFill>
        </a:ln>
      </dgm:spPr>
      <dgm:t>
        <a:bodyPr/>
        <a:lstStyle/>
        <a:p>
          <a:r>
            <a:rPr lang="th-TH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สินค้าคงคลัง</a:t>
          </a:r>
          <a:endParaRPr lang="th-TH" sz="2800" dirty="0">
            <a:solidFill>
              <a:schemeClr val="tx1"/>
            </a:solidFill>
          </a:endParaRPr>
        </a:p>
      </dgm:t>
    </dgm:pt>
    <dgm:pt modelId="{17E465E3-AE68-429C-A821-C6839256EF69}" type="parTrans" cxnId="{580C79C5-128D-4FA7-AB6B-8CB5415ED02A}">
      <dgm:prSet/>
      <dgm:spPr/>
      <dgm:t>
        <a:bodyPr/>
        <a:lstStyle/>
        <a:p>
          <a:endParaRPr lang="th-TH"/>
        </a:p>
      </dgm:t>
    </dgm:pt>
    <dgm:pt modelId="{9E9430CB-32A9-456D-9261-BF32B3477037}" type="sibTrans" cxnId="{580C79C5-128D-4FA7-AB6B-8CB5415ED02A}">
      <dgm:prSet/>
      <dgm:spPr/>
      <dgm:t>
        <a:bodyPr/>
        <a:lstStyle/>
        <a:p>
          <a:endParaRPr lang="th-TH"/>
        </a:p>
      </dgm:t>
    </dgm:pt>
    <dgm:pt modelId="{4FD0F2BC-503F-4F74-B93F-0C5F5B9A4EB8}">
      <dgm:prSet custT="1"/>
      <dgm:spPr>
        <a:solidFill>
          <a:srgbClr val="CCFF99"/>
        </a:solidFill>
      </dgm:spPr>
      <dgm:t>
        <a:bodyPr/>
        <a:lstStyle/>
        <a:p>
          <a:r>
            <a:rPr lang="th-TH" sz="280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หมายถึง</a:t>
          </a:r>
          <a:endParaRPr lang="th-TH" sz="2800"/>
        </a:p>
      </dgm:t>
    </dgm:pt>
    <dgm:pt modelId="{F2DD5D78-84D5-4923-B25D-34D448C0F0D8}" type="parTrans" cxnId="{657C01BE-C551-4A79-A250-8A09D98D8280}">
      <dgm:prSet/>
      <dgm:spPr/>
      <dgm:t>
        <a:bodyPr/>
        <a:lstStyle/>
        <a:p>
          <a:endParaRPr lang="th-TH"/>
        </a:p>
      </dgm:t>
    </dgm:pt>
    <dgm:pt modelId="{994547C7-DF20-490D-9EF1-234A5B8FED54}" type="sibTrans" cxnId="{657C01BE-C551-4A79-A250-8A09D98D8280}">
      <dgm:prSet/>
      <dgm:spPr/>
      <dgm:t>
        <a:bodyPr/>
        <a:lstStyle/>
        <a:p>
          <a:endParaRPr lang="th-TH"/>
        </a:p>
      </dgm:t>
    </dgm:pt>
    <dgm:pt modelId="{3EC9B3AF-726C-4BDE-AE7D-3C73B435839D}">
      <dgm:prSet custT="1"/>
      <dgm:spPr>
        <a:solidFill>
          <a:srgbClr val="FF99FF"/>
        </a:solidFill>
        <a:ln>
          <a:solidFill>
            <a:schemeClr val="tx1"/>
          </a:solidFill>
        </a:ln>
      </dgm:spPr>
      <dgm:t>
        <a:bodyPr/>
        <a:lstStyle/>
        <a:p>
          <a:r>
            <a:rPr lang="th-TH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สินค้าสำเร็จรูปหรือวัตถุดิบหรือสินค้ากึ่งสำเร็จรูปที่องค์กรเก็บไว้เพื่อผลิตสินค้าหรือเพื่อจำหน่ายต่อไป</a:t>
          </a:r>
          <a:endParaRPr lang="th-TH" sz="24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AB97B9-BC1D-4A09-8927-0A62D8D8AC70}" type="parTrans" cxnId="{ACC99FE5-3567-4425-A535-C54FBCC3DE73}">
      <dgm:prSet/>
      <dgm:spPr/>
      <dgm:t>
        <a:bodyPr/>
        <a:lstStyle/>
        <a:p>
          <a:endParaRPr lang="th-TH"/>
        </a:p>
      </dgm:t>
    </dgm:pt>
    <dgm:pt modelId="{4C43A31E-01D1-4481-B7CF-7979C75BC5FB}" type="sibTrans" cxnId="{ACC99FE5-3567-4425-A535-C54FBCC3DE73}">
      <dgm:prSet/>
      <dgm:spPr/>
      <dgm:t>
        <a:bodyPr/>
        <a:lstStyle/>
        <a:p>
          <a:endParaRPr lang="th-TH"/>
        </a:p>
      </dgm:t>
    </dgm:pt>
    <dgm:pt modelId="{93559531-F511-4D1F-915B-1E5E8ACA670C}" type="pres">
      <dgm:prSet presAssocID="{BB1B176D-B95D-458D-AA58-2ADB545E320A}" presName="CompostProcess" presStyleCnt="0">
        <dgm:presLayoutVars>
          <dgm:dir/>
          <dgm:resizeHandles val="exact"/>
        </dgm:presLayoutVars>
      </dgm:prSet>
      <dgm:spPr/>
    </dgm:pt>
    <dgm:pt modelId="{BDD80DB0-97D7-40B7-88B6-6EE2D683AA22}" type="pres">
      <dgm:prSet presAssocID="{BB1B176D-B95D-458D-AA58-2ADB545E320A}" presName="arrow" presStyleLbl="bgShp" presStyleIdx="0" presStyleCnt="1" custScaleX="117647"/>
      <dgm:spPr>
        <a:solidFill>
          <a:srgbClr val="66CCFF"/>
        </a:solidFill>
        <a:ln>
          <a:solidFill>
            <a:schemeClr val="tx1"/>
          </a:solidFill>
        </a:ln>
      </dgm:spPr>
    </dgm:pt>
    <dgm:pt modelId="{A7DB56D3-E0B5-4F58-B1BF-30B300188F4C}" type="pres">
      <dgm:prSet presAssocID="{BB1B176D-B95D-458D-AA58-2ADB545E320A}" presName="linearProcess" presStyleCnt="0"/>
      <dgm:spPr/>
    </dgm:pt>
    <dgm:pt modelId="{C5537634-DF4F-4A98-9C91-1B41C624BFE7}" type="pres">
      <dgm:prSet presAssocID="{A3EC6D20-6A06-4729-A73E-7FA8D7E34218}" presName="textNode" presStyleLbl="node1" presStyleIdx="0" presStyleCnt="3" custScaleX="93856" custScaleY="6366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FB2DBF-2438-415A-825F-6E3081FE7FA5}" type="pres">
      <dgm:prSet presAssocID="{9E9430CB-32A9-456D-9261-BF32B3477037}" presName="sibTrans" presStyleCnt="0"/>
      <dgm:spPr/>
    </dgm:pt>
    <dgm:pt modelId="{E055F76A-94B4-4681-814D-D74AFF65BC60}" type="pres">
      <dgm:prSet presAssocID="{4FD0F2BC-503F-4F74-B93F-0C5F5B9A4EB8}" presName="textNode" presStyleLbl="node1" presStyleIdx="1" presStyleCnt="3" custScaleX="67258" custScaleY="57604" custLinFactNeighborX="-55585" custLinFactNeighborY="6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CB4C16-D389-444C-AC2C-8539BBFF7B63}" type="pres">
      <dgm:prSet presAssocID="{994547C7-DF20-490D-9EF1-234A5B8FED54}" presName="sibTrans" presStyleCnt="0"/>
      <dgm:spPr/>
    </dgm:pt>
    <dgm:pt modelId="{7813FC5C-4F2F-43E2-957E-4023734FE0E6}" type="pres">
      <dgm:prSet presAssocID="{3EC9B3AF-726C-4BDE-AE7D-3C73B435839D}" presName="textNode" presStyleLbl="node1" presStyleIdx="2" presStyleCnt="3" custScaleX="109983" custScaleY="156400" custLinFactNeighborX="-53390" custLinFactNeighborY="-36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D4E7FA7-8AFC-41AB-A806-5DDDDE0C60BC}" type="presOf" srcId="{BB1B176D-B95D-458D-AA58-2ADB545E320A}" destId="{93559531-F511-4D1F-915B-1E5E8ACA670C}" srcOrd="0" destOrd="0" presId="urn:microsoft.com/office/officeart/2005/8/layout/hProcess9"/>
    <dgm:cxn modelId="{A5EB4D21-27FA-408E-8AAB-B64D729CF934}" type="presOf" srcId="{4FD0F2BC-503F-4F74-B93F-0C5F5B9A4EB8}" destId="{E055F76A-94B4-4681-814D-D74AFF65BC60}" srcOrd="0" destOrd="0" presId="urn:microsoft.com/office/officeart/2005/8/layout/hProcess9"/>
    <dgm:cxn modelId="{9088CF9D-9EEC-408C-AEF0-C3BA99A7A6FA}" type="presOf" srcId="{3EC9B3AF-726C-4BDE-AE7D-3C73B435839D}" destId="{7813FC5C-4F2F-43E2-957E-4023734FE0E6}" srcOrd="0" destOrd="0" presId="urn:microsoft.com/office/officeart/2005/8/layout/hProcess9"/>
    <dgm:cxn modelId="{ACC99FE5-3567-4425-A535-C54FBCC3DE73}" srcId="{BB1B176D-B95D-458D-AA58-2ADB545E320A}" destId="{3EC9B3AF-726C-4BDE-AE7D-3C73B435839D}" srcOrd="2" destOrd="0" parTransId="{31AB97B9-BC1D-4A09-8927-0A62D8D8AC70}" sibTransId="{4C43A31E-01D1-4481-B7CF-7979C75BC5FB}"/>
    <dgm:cxn modelId="{AA349857-27FD-4C21-A829-62D7CDC30D0C}" type="presOf" srcId="{A3EC6D20-6A06-4729-A73E-7FA8D7E34218}" destId="{C5537634-DF4F-4A98-9C91-1B41C624BFE7}" srcOrd="0" destOrd="0" presId="urn:microsoft.com/office/officeart/2005/8/layout/hProcess9"/>
    <dgm:cxn modelId="{657C01BE-C551-4A79-A250-8A09D98D8280}" srcId="{BB1B176D-B95D-458D-AA58-2ADB545E320A}" destId="{4FD0F2BC-503F-4F74-B93F-0C5F5B9A4EB8}" srcOrd="1" destOrd="0" parTransId="{F2DD5D78-84D5-4923-B25D-34D448C0F0D8}" sibTransId="{994547C7-DF20-490D-9EF1-234A5B8FED54}"/>
    <dgm:cxn modelId="{580C79C5-128D-4FA7-AB6B-8CB5415ED02A}" srcId="{BB1B176D-B95D-458D-AA58-2ADB545E320A}" destId="{A3EC6D20-6A06-4729-A73E-7FA8D7E34218}" srcOrd="0" destOrd="0" parTransId="{17E465E3-AE68-429C-A821-C6839256EF69}" sibTransId="{9E9430CB-32A9-456D-9261-BF32B3477037}"/>
    <dgm:cxn modelId="{137E1C77-F8BD-48C9-BE3A-F0A60AED4855}" type="presParOf" srcId="{93559531-F511-4D1F-915B-1E5E8ACA670C}" destId="{BDD80DB0-97D7-40B7-88B6-6EE2D683AA22}" srcOrd="0" destOrd="0" presId="urn:microsoft.com/office/officeart/2005/8/layout/hProcess9"/>
    <dgm:cxn modelId="{6757BE70-7DB0-4802-A01A-377E3A839001}" type="presParOf" srcId="{93559531-F511-4D1F-915B-1E5E8ACA670C}" destId="{A7DB56D3-E0B5-4F58-B1BF-30B300188F4C}" srcOrd="1" destOrd="0" presId="urn:microsoft.com/office/officeart/2005/8/layout/hProcess9"/>
    <dgm:cxn modelId="{044DAF5E-612F-4FE8-90DA-55D6C3D9AA0C}" type="presParOf" srcId="{A7DB56D3-E0B5-4F58-B1BF-30B300188F4C}" destId="{C5537634-DF4F-4A98-9C91-1B41C624BFE7}" srcOrd="0" destOrd="0" presId="urn:microsoft.com/office/officeart/2005/8/layout/hProcess9"/>
    <dgm:cxn modelId="{29D08026-D250-4BB1-97B4-E78CACD99841}" type="presParOf" srcId="{A7DB56D3-E0B5-4F58-B1BF-30B300188F4C}" destId="{49FB2DBF-2438-415A-825F-6E3081FE7FA5}" srcOrd="1" destOrd="0" presId="urn:microsoft.com/office/officeart/2005/8/layout/hProcess9"/>
    <dgm:cxn modelId="{540CB29E-4EF1-4533-9036-53F10C41549E}" type="presParOf" srcId="{A7DB56D3-E0B5-4F58-B1BF-30B300188F4C}" destId="{E055F76A-94B4-4681-814D-D74AFF65BC60}" srcOrd="2" destOrd="0" presId="urn:microsoft.com/office/officeart/2005/8/layout/hProcess9"/>
    <dgm:cxn modelId="{D52C961E-584C-44F0-8579-1CF9E37DFA39}" type="presParOf" srcId="{A7DB56D3-E0B5-4F58-B1BF-30B300188F4C}" destId="{7FCB4C16-D389-444C-AC2C-8539BBFF7B63}" srcOrd="3" destOrd="0" presId="urn:microsoft.com/office/officeart/2005/8/layout/hProcess9"/>
    <dgm:cxn modelId="{2903BE91-5925-4E14-A38D-E3BA56CC6BC4}" type="presParOf" srcId="{A7DB56D3-E0B5-4F58-B1BF-30B300188F4C}" destId="{7813FC5C-4F2F-43E2-957E-4023734FE0E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E69A3-5D01-4F36-8CD2-3487553BA160}" type="datetimeFigureOut">
              <a:rPr lang="th-TH" smtClean="0"/>
              <a:pPr/>
              <a:t>11/09/62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B92D7-2D9F-4CBA-A298-311AFEE4A4C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7557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4A8DA-B6C2-4EC6-BD74-411163885909}" type="datetimeFigureOut">
              <a:rPr lang="th-TH" smtClean="0"/>
              <a:pPr/>
              <a:t>11/09/62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9C661-943A-4D41-9939-7E3E79F0DAB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759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C661-943A-4D41-9939-7E3E79F0DAB2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899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9C661-943A-4D41-9939-7E3E79F0DAB2}" type="slidenum">
              <a:rPr lang="th-TH" smtClean="0"/>
              <a:pPr/>
              <a:t>123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27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CEB1-EABC-4235-9356-93540E0DAD31}" type="datetime1">
              <a:rPr lang="th-TH" smtClean="0"/>
              <a:pPr/>
              <a:t>11/09/62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E9BB-12D0-43E5-9160-46CC283F3992}" type="datetime1">
              <a:rPr lang="th-TH" smtClean="0"/>
              <a:pPr/>
              <a:t>11/09/62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C622-E984-4859-9A4C-CEBE4EE86F69}" type="datetime1">
              <a:rPr lang="th-TH" smtClean="0"/>
              <a:pPr/>
              <a:t>11/09/62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2F06-05B5-46A9-88F1-2EACA2CC0868}" type="datetime1">
              <a:rPr lang="th-TH" smtClean="0"/>
              <a:pPr/>
              <a:t>11/09/62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46BA-BFC6-45F6-AADB-5A7D000315B0}" type="datetime1">
              <a:rPr lang="th-TH" smtClean="0"/>
              <a:pPr/>
              <a:t>11/09/62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A0F9-6869-437A-B034-5210749F2A3B}" type="datetime1">
              <a:rPr lang="th-TH" smtClean="0"/>
              <a:pPr/>
              <a:t>11/09/62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65CF-EF09-4613-BC34-3DC6AD57486D}" type="datetime1">
              <a:rPr lang="th-TH" smtClean="0"/>
              <a:pPr/>
              <a:t>11/09/62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CECB-F8B1-4199-8136-B5B7303CDCF4}" type="datetime1">
              <a:rPr lang="th-TH" smtClean="0"/>
              <a:pPr/>
              <a:t>11/09/62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5AC3-20CD-4955-BE39-0FABF48B81F0}" type="datetime1">
              <a:rPr lang="th-TH" smtClean="0"/>
              <a:pPr/>
              <a:t>11/09/62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3268-0781-4624-B28D-D0D84392F782}" type="datetime1">
              <a:rPr lang="th-TH" smtClean="0"/>
              <a:pPr/>
              <a:t>11/09/62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CE1E-F86A-498C-90D0-EC84B2F1ED6D}" type="datetime1">
              <a:rPr lang="th-TH" smtClean="0"/>
              <a:pPr/>
              <a:t>11/09/62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0163C2-892B-4E8B-B142-21DAC6BFEDA0}" type="datetime1">
              <a:rPr lang="th-TH" smtClean="0"/>
              <a:pPr/>
              <a:t>11/09/62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509C64-9A6C-4AF1-86F4-DD5140A11EF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403648" y="836712"/>
            <a:ext cx="6624736" cy="2736304"/>
          </a:xfrm>
          <a:prstGeom prst="roundRect">
            <a:avLst/>
          </a:prstGeom>
          <a:solidFill>
            <a:srgbClr val="FB796B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การวิเคราะห์เชิงปริมาณ</a:t>
            </a:r>
            <a:endParaRPr lang="en-US" sz="4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Quantitative Analysis</a:t>
            </a:r>
            <a:endParaRPr lang="th-TH" sz="4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63" y="4149080"/>
            <a:ext cx="243115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50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71538" y="571480"/>
            <a:ext cx="7072362" cy="785818"/>
          </a:xfrm>
          <a:prstGeom prst="rect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ข้อดีและข้อเสียในการวิเคราะห์เชิงปริมาณ</a:t>
            </a:r>
            <a:endParaRPr lang="th-TH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571612"/>
            <a:ext cx="8072495" cy="4401205"/>
          </a:xfrm>
          <a:prstGeom prst="rect">
            <a:avLst/>
          </a:prstGeom>
          <a:solidFill>
            <a:srgbClr val="FFAFFF"/>
          </a:solidFill>
        </p:spPr>
        <p:txBody>
          <a:bodyPr wrap="square" rtlCol="0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ข้อดี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สามารถใช้ตัวแบบแสดงลักษณะของปัญหาเป็นตัวแทนของการแก้ปัญหาจริงได้ ประหยัดค่าใช้จ่าย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สามารถวิเคราะห์ความไว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Sensitivity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เพื่อทราบผลกระทบที่เกิดขึ้นเมื่อมีการเปลี่ยนแปลงข้อมูล หรือเงื่อนไข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ทำให้เข้าใจปัญหาที่เกิดขึ้น เป้าหมายในการแก้ไข และดำเนินการอย่างเป็นระบบ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มีความเป็นไปได้ในการแก้ไขปัญหาขนาดใหญ่และซับซ้อน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100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7158" y="1142984"/>
            <a:ext cx="8358246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5) อธิบายผลลัพธ์ จากผลลัพธ์ที่ได้และเป็นไปตามสมการเป้าหมายหรือวัตถุประสงค์หลักของตัวแบบ เช่น หากตัวแบบมีเป้าหมายต้องการค่าสูงสุด จะเลือกคำตอบที่ดีที่สุดเป็นค่าสูงสุด แต่หากตัวแบบมีเป้าหมายต้องการค่าต่ำสุด จะเลือกคำตอบที่ดีที่สุดเป็นค่าต่ำสุด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101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428596" y="1039213"/>
            <a:ext cx="8429684" cy="41088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 1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 Max Z= 8X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+6X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ข้อจำกัด   		 4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+2X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≤ 60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	      		 2X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+4X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≤ 48</a:t>
            </a:r>
          </a:p>
          <a:p>
            <a:endParaRPr lang="en-US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ข้อกำหนดตัวแปรมีค่าไม่ติดลบ 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		  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≥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102</a:t>
            </a:fld>
            <a:endParaRPr lang="th-TH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500042"/>
            <a:ext cx="8405842" cy="5286412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ข้อจำกัด	      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4X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+ 2X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60 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2X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+ 4X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48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ข้อกำหนดของตัวแปร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มีค่าไม่ติดลบ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, X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&gt;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0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สร้างแกนของกราฟ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th-TH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กำหนด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 X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(การผลิตโต๊ะ)  แทนแกนนอน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          X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(การผลิตเก้าอี้) แทนแกนตั้ง</a:t>
            </a:r>
            <a:endParaRPr kumimoji="0" lang="th-TH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103</a:t>
            </a:fld>
            <a:endParaRPr lang="th-TH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52400"/>
            <a:ext cx="7772400" cy="6276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3. นำข้อจำกัดมาหาค่า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เพื่อสร้างกราฟ</a:t>
            </a:r>
          </a:p>
          <a:p>
            <a:pPr marL="228600" marR="0" lvl="0" indent="-18288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  3.1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4X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+ 2x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en-US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60</a:t>
            </a:r>
          </a:p>
          <a:p>
            <a:pPr marL="228600" marR="0" lvl="0" indent="-18288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          ถ้า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= 0 ;  4(0) + 2X2    =  60</a:t>
            </a:r>
          </a:p>
          <a:p>
            <a:pPr marL="228600" marR="0" lvl="0" indent="-18288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				                 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X2    =  30</a:t>
            </a:r>
          </a:p>
          <a:p>
            <a:pPr marL="228600" marR="0" lvl="0" indent="-18288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			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th-TH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          ถ้า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X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= 0 ;  4X1 + 2 (0)   =  60</a:t>
            </a:r>
          </a:p>
          <a:p>
            <a:pPr marL="228600" marR="0" lvl="0" indent="-18288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			                             </a:t>
            </a:r>
            <a:r>
              <a:rPr kumimoji="0" lang="en-US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X1   =  15</a:t>
            </a:r>
          </a:p>
          <a:p>
            <a:pPr marL="228600" marR="0" lvl="0" indent="-18288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lang="en-US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28926" y="4929198"/>
            <a:ext cx="269977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(0,30) , (15,0)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104</a:t>
            </a:fld>
            <a:endParaRPr lang="th-TH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95376" y="557472"/>
            <a:ext cx="7391400" cy="42288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th-TH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3.2     </a:t>
            </a:r>
            <a:r>
              <a:rPr lang="en-US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2X</a:t>
            </a:r>
            <a:r>
              <a:rPr lang="en-US" sz="20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+ 4X</a:t>
            </a:r>
            <a:r>
              <a:rPr lang="en-US" sz="20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u="sng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&lt;</a:t>
            </a:r>
            <a:r>
              <a:rPr lang="en-US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48</a:t>
            </a:r>
          </a:p>
          <a:p>
            <a:pPr>
              <a:lnSpc>
                <a:spcPct val="160000"/>
              </a:lnSpc>
            </a:pPr>
            <a:r>
              <a:rPr lang="th-TH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ถ้า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=  0 ; 2(0)  + 4X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= 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  <a:p>
            <a:pPr>
              <a:lnSpc>
                <a:spcPct val="160000"/>
              </a:lnSpc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</a:t>
            </a: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=  </a:t>
            </a:r>
            <a:r>
              <a:rPr lang="en-US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  <a:p>
            <a:pPr>
              <a:lnSpc>
                <a:spcPct val="160000"/>
              </a:lnSpc>
            </a:pPr>
            <a:endParaRPr lang="en-US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60000"/>
              </a:lnSpc>
            </a:pPr>
            <a:r>
              <a:rPr lang="th-TH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ถ้า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=  0;  2X1  +  4 (0)   =  48</a:t>
            </a:r>
          </a:p>
          <a:p>
            <a:pPr>
              <a:lnSpc>
                <a:spcPct val="160000"/>
              </a:lnSpc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= 24</a:t>
            </a:r>
            <a:endParaRPr lang="th-TH" u="sng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71802" y="4929198"/>
            <a:ext cx="269977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(0,12) , (24,0)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23" name="Line 1027"/>
          <p:cNvSpPr>
            <a:spLocks noChangeShapeType="1"/>
          </p:cNvSpPr>
          <p:nvPr/>
        </p:nvSpPr>
        <p:spPr bwMode="auto">
          <a:xfrm>
            <a:off x="2286000" y="914400"/>
            <a:ext cx="0" cy="449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24" name="Line 1028"/>
          <p:cNvSpPr>
            <a:spLocks noChangeShapeType="1"/>
          </p:cNvSpPr>
          <p:nvPr/>
        </p:nvSpPr>
        <p:spPr bwMode="auto">
          <a:xfrm flipH="1">
            <a:off x="2286000" y="5410200"/>
            <a:ext cx="5029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25" name="Line 1029"/>
          <p:cNvSpPr>
            <a:spLocks noChangeShapeType="1"/>
          </p:cNvSpPr>
          <p:nvPr/>
        </p:nvSpPr>
        <p:spPr bwMode="auto">
          <a:xfrm>
            <a:off x="2209800" y="4800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26" name="Line 1030"/>
          <p:cNvSpPr>
            <a:spLocks noChangeShapeType="1"/>
          </p:cNvSpPr>
          <p:nvPr/>
        </p:nvSpPr>
        <p:spPr bwMode="auto">
          <a:xfrm>
            <a:off x="22098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27" name="Line 1031"/>
          <p:cNvSpPr>
            <a:spLocks noChangeShapeType="1"/>
          </p:cNvSpPr>
          <p:nvPr/>
        </p:nvSpPr>
        <p:spPr bwMode="auto">
          <a:xfrm>
            <a:off x="22098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28" name="Line 1032"/>
          <p:cNvSpPr>
            <a:spLocks noChangeShapeType="1"/>
          </p:cNvSpPr>
          <p:nvPr/>
        </p:nvSpPr>
        <p:spPr bwMode="auto">
          <a:xfrm>
            <a:off x="22098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29" name="Line 1033"/>
          <p:cNvSpPr>
            <a:spLocks noChangeShapeType="1"/>
          </p:cNvSpPr>
          <p:nvPr/>
        </p:nvSpPr>
        <p:spPr bwMode="auto">
          <a:xfrm>
            <a:off x="2209800" y="152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30" name="Line 1034"/>
          <p:cNvSpPr>
            <a:spLocks noChangeShapeType="1"/>
          </p:cNvSpPr>
          <p:nvPr/>
        </p:nvSpPr>
        <p:spPr bwMode="auto">
          <a:xfrm>
            <a:off x="22098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31" name="Line 1035"/>
          <p:cNvSpPr>
            <a:spLocks noChangeShapeType="1"/>
          </p:cNvSpPr>
          <p:nvPr/>
        </p:nvSpPr>
        <p:spPr bwMode="auto">
          <a:xfrm>
            <a:off x="28956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32" name="Line 1036"/>
          <p:cNvSpPr>
            <a:spLocks noChangeShapeType="1"/>
          </p:cNvSpPr>
          <p:nvPr/>
        </p:nvSpPr>
        <p:spPr bwMode="auto">
          <a:xfrm>
            <a:off x="35814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33" name="Line 1037"/>
          <p:cNvSpPr>
            <a:spLocks noChangeShapeType="1"/>
          </p:cNvSpPr>
          <p:nvPr/>
        </p:nvSpPr>
        <p:spPr bwMode="auto">
          <a:xfrm>
            <a:off x="42672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34" name="Line 1038"/>
          <p:cNvSpPr>
            <a:spLocks noChangeShapeType="1"/>
          </p:cNvSpPr>
          <p:nvPr/>
        </p:nvSpPr>
        <p:spPr bwMode="auto">
          <a:xfrm>
            <a:off x="49530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35" name="Line 1039"/>
          <p:cNvSpPr>
            <a:spLocks noChangeShapeType="1"/>
          </p:cNvSpPr>
          <p:nvPr/>
        </p:nvSpPr>
        <p:spPr bwMode="auto">
          <a:xfrm>
            <a:off x="56388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36" name="Line 1040"/>
          <p:cNvSpPr>
            <a:spLocks noChangeShapeType="1"/>
          </p:cNvSpPr>
          <p:nvPr/>
        </p:nvSpPr>
        <p:spPr bwMode="auto">
          <a:xfrm>
            <a:off x="64008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37" name="Line 1041"/>
          <p:cNvSpPr>
            <a:spLocks noChangeShapeType="1"/>
          </p:cNvSpPr>
          <p:nvPr/>
        </p:nvSpPr>
        <p:spPr bwMode="auto">
          <a:xfrm>
            <a:off x="2286000" y="3886200"/>
            <a:ext cx="31242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38" name="Line 1042"/>
          <p:cNvSpPr>
            <a:spLocks noChangeShapeType="1"/>
          </p:cNvSpPr>
          <p:nvPr/>
        </p:nvSpPr>
        <p:spPr bwMode="auto">
          <a:xfrm>
            <a:off x="2286000" y="1524000"/>
            <a:ext cx="1981200" cy="38862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39" name="Line 1043"/>
          <p:cNvSpPr>
            <a:spLocks noChangeShapeType="1"/>
          </p:cNvSpPr>
          <p:nvPr/>
        </p:nvSpPr>
        <p:spPr bwMode="auto">
          <a:xfrm flipV="1">
            <a:off x="2362200" y="4038600"/>
            <a:ext cx="152400" cy="152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40" name="Line 1044"/>
          <p:cNvSpPr>
            <a:spLocks noChangeShapeType="1"/>
          </p:cNvSpPr>
          <p:nvPr/>
        </p:nvSpPr>
        <p:spPr bwMode="auto">
          <a:xfrm flipV="1">
            <a:off x="2362200" y="4267200"/>
            <a:ext cx="60960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41" name="Line 1045"/>
          <p:cNvSpPr>
            <a:spLocks noChangeShapeType="1"/>
          </p:cNvSpPr>
          <p:nvPr/>
        </p:nvSpPr>
        <p:spPr bwMode="auto">
          <a:xfrm flipV="1">
            <a:off x="2362200" y="4495800"/>
            <a:ext cx="1143000" cy="762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42" name="Line 1046"/>
          <p:cNvSpPr>
            <a:spLocks noChangeShapeType="1"/>
          </p:cNvSpPr>
          <p:nvPr/>
        </p:nvSpPr>
        <p:spPr bwMode="auto">
          <a:xfrm flipV="1">
            <a:off x="3048000" y="4800600"/>
            <a:ext cx="7620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43" name="Line 1047"/>
          <p:cNvSpPr>
            <a:spLocks noChangeShapeType="1"/>
          </p:cNvSpPr>
          <p:nvPr/>
        </p:nvSpPr>
        <p:spPr bwMode="auto">
          <a:xfrm flipV="1">
            <a:off x="3810000" y="4953000"/>
            <a:ext cx="38100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44" name="Text Box 1048"/>
          <p:cNvSpPr txBox="1">
            <a:spLocks noChangeArrowheads="1"/>
          </p:cNvSpPr>
          <p:nvPr/>
        </p:nvSpPr>
        <p:spPr bwMode="auto">
          <a:xfrm>
            <a:off x="1685925" y="412750"/>
            <a:ext cx="59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X2</a:t>
            </a:r>
          </a:p>
        </p:txBody>
      </p:sp>
      <p:sp>
        <p:nvSpPr>
          <p:cNvPr id="81945" name="Text Box 1049"/>
          <p:cNvSpPr txBox="1">
            <a:spLocks noChangeArrowheads="1"/>
          </p:cNvSpPr>
          <p:nvPr/>
        </p:nvSpPr>
        <p:spPr bwMode="auto">
          <a:xfrm>
            <a:off x="7351713" y="4968875"/>
            <a:ext cx="595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X1</a:t>
            </a:r>
          </a:p>
        </p:txBody>
      </p:sp>
      <p:sp>
        <p:nvSpPr>
          <p:cNvPr id="81946" name="Text Box 1050"/>
          <p:cNvSpPr txBox="1">
            <a:spLocks noChangeArrowheads="1"/>
          </p:cNvSpPr>
          <p:nvPr/>
        </p:nvSpPr>
        <p:spPr bwMode="auto">
          <a:xfrm>
            <a:off x="1055688" y="1235075"/>
            <a:ext cx="1093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(0,30) A</a:t>
            </a:r>
          </a:p>
        </p:txBody>
      </p:sp>
      <p:sp>
        <p:nvSpPr>
          <p:cNvPr id="81947" name="Text Box 1051"/>
          <p:cNvSpPr txBox="1">
            <a:spLocks noChangeArrowheads="1"/>
          </p:cNvSpPr>
          <p:nvPr/>
        </p:nvSpPr>
        <p:spPr bwMode="auto">
          <a:xfrm>
            <a:off x="1216025" y="3459163"/>
            <a:ext cx="1079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(0,12) E</a:t>
            </a:r>
          </a:p>
        </p:txBody>
      </p:sp>
      <p:sp>
        <p:nvSpPr>
          <p:cNvPr id="81948" name="Text Box 1052"/>
          <p:cNvSpPr txBox="1">
            <a:spLocks noChangeArrowheads="1"/>
          </p:cNvSpPr>
          <p:nvPr/>
        </p:nvSpPr>
        <p:spPr bwMode="auto">
          <a:xfrm>
            <a:off x="3200400" y="1265238"/>
            <a:ext cx="2892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4X1 + 2X2  </a:t>
            </a:r>
            <a:r>
              <a:rPr lang="en-US" sz="44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&lt;</a:t>
            </a: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60</a:t>
            </a:r>
          </a:p>
        </p:txBody>
      </p:sp>
      <p:sp>
        <p:nvSpPr>
          <p:cNvPr id="81949" name="Text Box 1053"/>
          <p:cNvSpPr txBox="1">
            <a:spLocks noChangeArrowheads="1"/>
          </p:cNvSpPr>
          <p:nvPr/>
        </p:nvSpPr>
        <p:spPr bwMode="auto">
          <a:xfrm>
            <a:off x="5410200" y="4038600"/>
            <a:ext cx="279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2X1 + 4X2  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&lt;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48</a:t>
            </a:r>
            <a:endParaRPr lang="en-US" sz="4400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0" name="Line 1054"/>
          <p:cNvSpPr>
            <a:spLocks noChangeShapeType="1"/>
          </p:cNvSpPr>
          <p:nvPr/>
        </p:nvSpPr>
        <p:spPr bwMode="auto">
          <a:xfrm flipH="1">
            <a:off x="4953000" y="4572000"/>
            <a:ext cx="457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51" name="Line 1055"/>
          <p:cNvSpPr>
            <a:spLocks noChangeShapeType="1"/>
          </p:cNvSpPr>
          <p:nvPr/>
        </p:nvSpPr>
        <p:spPr bwMode="auto">
          <a:xfrm flipH="1">
            <a:off x="2743200" y="1828800"/>
            <a:ext cx="5334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53" name="Text Box 1057"/>
          <p:cNvSpPr txBox="1">
            <a:spLocks noChangeArrowheads="1"/>
          </p:cNvSpPr>
          <p:nvPr/>
        </p:nvSpPr>
        <p:spPr bwMode="auto">
          <a:xfrm>
            <a:off x="1957388" y="5014913"/>
            <a:ext cx="368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81954" name="Text Box 1058"/>
          <p:cNvSpPr txBox="1">
            <a:spLocks noChangeArrowheads="1"/>
          </p:cNvSpPr>
          <p:nvPr/>
        </p:nvSpPr>
        <p:spPr bwMode="auto">
          <a:xfrm>
            <a:off x="3733800" y="5486400"/>
            <a:ext cx="1146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 (15,0)</a:t>
            </a:r>
          </a:p>
        </p:txBody>
      </p:sp>
      <p:sp>
        <p:nvSpPr>
          <p:cNvPr id="81956" name="Text Box 1060"/>
          <p:cNvSpPr txBox="1">
            <a:spLocks noChangeArrowheads="1"/>
          </p:cNvSpPr>
          <p:nvPr/>
        </p:nvSpPr>
        <p:spPr bwMode="auto">
          <a:xfrm>
            <a:off x="5257800" y="5257800"/>
            <a:ext cx="1093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 (24,0)</a:t>
            </a:r>
          </a:p>
        </p:txBody>
      </p:sp>
      <p:sp>
        <p:nvSpPr>
          <p:cNvPr id="81957" name="Line 1061"/>
          <p:cNvSpPr>
            <a:spLocks noChangeShapeType="1"/>
          </p:cNvSpPr>
          <p:nvPr/>
        </p:nvSpPr>
        <p:spPr bwMode="auto">
          <a:xfrm flipV="1">
            <a:off x="4191000" y="5029200"/>
            <a:ext cx="38100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58" name="Line 1062"/>
          <p:cNvSpPr>
            <a:spLocks noChangeShapeType="1"/>
          </p:cNvSpPr>
          <p:nvPr/>
        </p:nvSpPr>
        <p:spPr bwMode="auto">
          <a:xfrm flipV="1">
            <a:off x="4648200" y="5181600"/>
            <a:ext cx="22860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1959" name="Line 1063"/>
          <p:cNvSpPr>
            <a:spLocks noChangeShapeType="1"/>
          </p:cNvSpPr>
          <p:nvPr/>
        </p:nvSpPr>
        <p:spPr bwMode="auto">
          <a:xfrm flipH="1">
            <a:off x="2286000" y="2362200"/>
            <a:ext cx="381000" cy="381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81960" name="Line 1064"/>
          <p:cNvSpPr>
            <a:spLocks noChangeShapeType="1"/>
          </p:cNvSpPr>
          <p:nvPr/>
        </p:nvSpPr>
        <p:spPr bwMode="auto">
          <a:xfrm flipH="1">
            <a:off x="2286000" y="2971800"/>
            <a:ext cx="609600" cy="609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81961" name="Line 1065"/>
          <p:cNvSpPr>
            <a:spLocks noChangeShapeType="1"/>
          </p:cNvSpPr>
          <p:nvPr/>
        </p:nvSpPr>
        <p:spPr bwMode="auto">
          <a:xfrm flipH="1">
            <a:off x="2362200" y="3581400"/>
            <a:ext cx="914400" cy="914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81962" name="Line 1066"/>
          <p:cNvSpPr>
            <a:spLocks noChangeShapeType="1"/>
          </p:cNvSpPr>
          <p:nvPr/>
        </p:nvSpPr>
        <p:spPr bwMode="auto">
          <a:xfrm flipH="1">
            <a:off x="2514600" y="4267200"/>
            <a:ext cx="1066800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81963" name="Line 1067"/>
          <p:cNvSpPr>
            <a:spLocks noChangeShapeType="1"/>
          </p:cNvSpPr>
          <p:nvPr/>
        </p:nvSpPr>
        <p:spPr bwMode="auto">
          <a:xfrm flipH="1">
            <a:off x="3505200" y="4876800"/>
            <a:ext cx="4572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8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7" grpId="0" animBg="1"/>
      <p:bldP spid="81938" grpId="0" animBg="1"/>
      <p:bldP spid="81939" grpId="0" animBg="1"/>
      <p:bldP spid="81940" grpId="0" animBg="1"/>
      <p:bldP spid="81941" grpId="0" animBg="1"/>
      <p:bldP spid="81942" grpId="0" animBg="1"/>
      <p:bldP spid="81943" grpId="0" animBg="1"/>
      <p:bldP spid="81947" grpId="0" autoUpdateAnimBg="0"/>
      <p:bldP spid="81948" grpId="0" autoUpdateAnimBg="0"/>
      <p:bldP spid="81949" grpId="0" autoUpdateAnimBg="0"/>
      <p:bldP spid="81950" grpId="0" animBg="1"/>
      <p:bldP spid="81951" grpId="0" animBg="1"/>
      <p:bldP spid="81954" grpId="0" autoUpdateAnimBg="0"/>
      <p:bldP spid="81956" grpId="0" autoUpdateAnimBg="0"/>
      <p:bldP spid="81957" grpId="0" animBg="1"/>
      <p:bldP spid="81958" grpId="0" animBg="1"/>
      <p:bldP spid="81959" grpId="0" animBg="1"/>
      <p:bldP spid="81960" grpId="0" animBg="1"/>
      <p:bldP spid="81961" grpId="0" animBg="1"/>
      <p:bldP spid="81962" grpId="0" animBg="1"/>
      <p:bldP spid="8196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2286000" y="914400"/>
            <a:ext cx="0" cy="449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H="1">
            <a:off x="2286000" y="5410200"/>
            <a:ext cx="5029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2209800" y="4800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22098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22098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22098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2209800" y="152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2209800" y="2209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28956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5814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42672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49530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56388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64008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2286000" y="3886200"/>
            <a:ext cx="31242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2286000" y="1524000"/>
            <a:ext cx="1981200" cy="3886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 flipV="1">
            <a:off x="2362200" y="40386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 flipV="1">
            <a:off x="2362200" y="42672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flipV="1">
            <a:off x="2362200" y="4495800"/>
            <a:ext cx="1143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 flipV="1">
            <a:off x="3048000" y="4800600"/>
            <a:ext cx="762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 flipV="1">
            <a:off x="3810000" y="51054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1685925" y="412750"/>
            <a:ext cx="59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X2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7351713" y="4968875"/>
            <a:ext cx="595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X1</a:t>
            </a: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1055688" y="1235075"/>
            <a:ext cx="1093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(0,30) A</a:t>
            </a: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1216025" y="3459163"/>
            <a:ext cx="1079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(0,12) E</a:t>
            </a: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3200400" y="1265238"/>
            <a:ext cx="2892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4X1 + 2X2  </a:t>
            </a:r>
            <a:r>
              <a:rPr lang="en-US" sz="44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&lt;</a:t>
            </a: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60</a:t>
            </a:r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5410200" y="4038600"/>
            <a:ext cx="279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2X1 + 4X2  </a:t>
            </a:r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&lt;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48</a:t>
            </a:r>
            <a:endParaRPr lang="en-US" sz="4400" b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 flipH="1">
            <a:off x="4953000" y="4572000"/>
            <a:ext cx="457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 flipH="1">
            <a:off x="2743200" y="1828800"/>
            <a:ext cx="53340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400" name="Text Box 32"/>
          <p:cNvSpPr txBox="1">
            <a:spLocks noChangeArrowheads="1"/>
          </p:cNvSpPr>
          <p:nvPr/>
        </p:nvSpPr>
        <p:spPr bwMode="auto">
          <a:xfrm>
            <a:off x="4191000" y="3505200"/>
            <a:ext cx="1406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 (12,6)</a:t>
            </a:r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1957388" y="5014913"/>
            <a:ext cx="368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3733800" y="5486400"/>
            <a:ext cx="1146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 (15,0)</a:t>
            </a:r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 flipH="1">
            <a:off x="3962400" y="4114800"/>
            <a:ext cx="381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5257800" y="5257800"/>
            <a:ext cx="1093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 (24,0)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107</a:t>
            </a:fld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827584" y="836712"/>
            <a:ext cx="810556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หาจุดตัดของสมการ ที่ จุด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  <a:p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4X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+ 2X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 60………….1</a:t>
            </a:r>
          </a:p>
          <a:p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2X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+ 4X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 48………….2</a:t>
            </a:r>
          </a:p>
          <a:p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สมการที่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x 1        8X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+ 4X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120…………3</a:t>
            </a:r>
          </a:p>
          <a:p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สมการที่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3 - 2		  6X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72</a:t>
            </a:r>
          </a:p>
          <a:p>
            <a:endParaRPr lang="en-US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  X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12</a:t>
            </a:r>
          </a:p>
          <a:p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647709" y="1556792"/>
            <a:ext cx="36004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    </a:t>
            </a:r>
            <a:endParaRPr lang="th-TH" dirty="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668344" y="2156512"/>
            <a:ext cx="36004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668344" y="2756232"/>
            <a:ext cx="36004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195736" y="3355952"/>
            <a:ext cx="36004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2771800" y="2792488"/>
            <a:ext cx="36004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2195736" y="2756232"/>
            <a:ext cx="36004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2699792" y="3374080"/>
            <a:ext cx="36004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   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10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108</a:t>
            </a:fld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835696" y="908720"/>
            <a:ext cx="56886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แทนค่า 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12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ในสมการที่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</a:p>
          <a:p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4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+ 2X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60</a:t>
            </a:r>
          </a:p>
          <a:p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48 + 2X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60</a:t>
            </a:r>
          </a:p>
          <a:p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X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6</a:t>
            </a:r>
          </a:p>
          <a:p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ดังนั้น จุด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คือ  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12,6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109</a:t>
            </a:fld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07504" y="476672"/>
            <a:ext cx="892899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เลือกค่าที่ดีที่สุด 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Optimal Solution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นำจุดมุมทุกจุดที่อยู่ในพื้นที่คำตอบ แทนค่าลงในสมการเป้าหมาย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Max Z = 8X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+6X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จุด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0,12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8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+ 6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72</a:t>
            </a:r>
          </a:p>
          <a:p>
            <a:endParaRPr lang="th-TH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จุด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12,6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+ 6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132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จุด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15,0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8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+ 6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จุด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=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+ 6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  <a:p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ดังนั้นจะเห็นว่า จุด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=12, X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ให้ค่า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สูงสุด เท่ากับ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132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43480" y="260648"/>
            <a:ext cx="8001056" cy="785818"/>
          </a:xfrm>
          <a:prstGeom prst="rect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ข้อดีและข้อเสียในการวิเคราะห์เชิงปริมาณ(ต่อ)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5" y="1137949"/>
            <a:ext cx="8496945" cy="5216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ข้อเสีย/ข้อจำกัด</a:t>
            </a:r>
          </a:p>
          <a:p>
            <a:endParaRPr lang="th-TH" sz="1400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ข้อมูลที่ใช้ต้องมีเพียงพอ ดังนั้นการเก็บข้อมูลและขั้นตอนต่างๆ จึงต้องใช้เวลาและค่าใช้จ่ายสูง</a:t>
            </a:r>
          </a:p>
          <a:p>
            <a:pPr marL="514350" indent="-514350">
              <a:buAutoNum type="arabicPeriod"/>
            </a:pPr>
            <a:endParaRPr lang="th-TH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ต้องอาศัยผู้มีความรู้เกี่ยวกับตัวแบบทางคณิตศาสตร์</a:t>
            </a:r>
          </a:p>
          <a:p>
            <a:pPr marL="514350" indent="-514350">
              <a:buAutoNum type="arabicPeriod"/>
            </a:pP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ข้อมูลที่ใช้จะต้องแสดงเป็นต้องเลขได้ ดังนั้นปัญหาที่มีลักษณะข้อมูลเชิงคุณภาพ ตัวแบบทางคณิตศาสตร์อาจแสดงปัญหาได้ไม่ตรงประเด็น</a:t>
            </a:r>
          </a:p>
          <a:p>
            <a:pPr marL="514350" indent="-514350">
              <a:buAutoNum type="arabicPeriod"/>
            </a:pPr>
            <a:endParaRPr lang="th-TH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สมมุติฐานของตัวแบบต่างๆ ทำให้ลดความซับซ้อนหรือความไม่แน่นอนของปัญหา จึงอาจมองข้ามบางสิ่งในปัญหาจริง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110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85786" y="1142984"/>
            <a:ext cx="7643866" cy="2419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ผลิตโต๊ะ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=  12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ตัว/สัปดาห์</a:t>
            </a:r>
          </a:p>
          <a:p>
            <a:pPr>
              <a:lnSpc>
                <a:spcPct val="180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ผลิตเก้าอี้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=  6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ตัว/สัปดาห์</a:t>
            </a:r>
          </a:p>
          <a:p>
            <a:pPr>
              <a:lnSpc>
                <a:spcPct val="180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จะได้กำไรสูงสุด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132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บาท/สัปดาห์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111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7158" y="928670"/>
            <a:ext cx="8429684" cy="475514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ตัวอย่างที่ 2</a:t>
            </a:r>
            <a:endParaRPr lang="en-US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Min Z = 6X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+3X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ข้อจำกัด   		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+4X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≥ 16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	      		 4X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+3X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≥ 24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</a:p>
          <a:p>
            <a:endParaRPr lang="en-US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ข้อกำหนดตัวแปรมีค่าไม่ติดลบ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		  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≥ 0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112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85787" y="500043"/>
            <a:ext cx="7495094" cy="25199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แบบฝึกหัดที่ 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Max Z = 7X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+15X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ข้อจำกัด   		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+2X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≤ 50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	      		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≤ 80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+3X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≤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63 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(เปลี่ยนจาก </a:t>
            </a:r>
            <a:r>
              <a:rPr lang="af-ZA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64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 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≥ 0</a:t>
            </a:r>
          </a:p>
        </p:txBody>
      </p:sp>
      <p:pic>
        <p:nvPicPr>
          <p:cNvPr id="4" name="Picture 2" descr="http://somokaa.exteen.com/images/flower/illustrator-flowe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6215082"/>
            <a:ext cx="883129" cy="642918"/>
          </a:xfrm>
          <a:prstGeom prst="rect">
            <a:avLst/>
          </a:prstGeom>
          <a:noFill/>
        </p:spPr>
      </p:pic>
      <p:sp>
        <p:nvSpPr>
          <p:cNvPr id="6" name="สี่เหลี่ยมผืนผ้า 5"/>
          <p:cNvSpPr/>
          <p:nvPr/>
        </p:nvSpPr>
        <p:spPr>
          <a:xfrm>
            <a:off x="785786" y="3214687"/>
            <a:ext cx="7500990" cy="24622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แบบฝึกหัดที่ 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Min Z = 20X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+30X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ข้อจำกัด   		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+2X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≥ 40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	      		  3X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+2X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≥ 60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          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≥ 10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     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≥ 0</a:t>
            </a:r>
          </a:p>
        </p:txBody>
      </p:sp>
      <p:pic>
        <p:nvPicPr>
          <p:cNvPr id="7" name="Picture 2" descr="http://somokaa.exteen.com/images/flower/illustrator-flowe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6215082"/>
            <a:ext cx="883129" cy="642918"/>
          </a:xfrm>
          <a:prstGeom prst="rect">
            <a:avLst/>
          </a:prstGeom>
          <a:noFill/>
        </p:spPr>
      </p:pic>
      <p:pic>
        <p:nvPicPr>
          <p:cNvPr id="9" name="Picture 2" descr="http://somokaa.exteen.com/images/flower/illustrator-flower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6215082"/>
            <a:ext cx="883129" cy="64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113</a:t>
            </a:fld>
            <a:endParaRPr lang="th-TH"/>
          </a:p>
        </p:txBody>
      </p:sp>
      <p:sp>
        <p:nvSpPr>
          <p:cNvPr id="5" name="สี่เหลี่ยมผืนผ้า 5"/>
          <p:cNvSpPr/>
          <p:nvPr/>
        </p:nvSpPr>
        <p:spPr>
          <a:xfrm>
            <a:off x="827584" y="548680"/>
            <a:ext cx="7500990" cy="2893100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แบบฝึกหัดที่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Min Z = 3X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+5X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ข้อจำกัด   		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2X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+5X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≥ 10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	      		   4X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≤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   3X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+6X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≥ 18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   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≤ 6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     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≥ 0</a:t>
            </a:r>
          </a:p>
        </p:txBody>
      </p:sp>
    </p:spTree>
    <p:extLst>
      <p:ext uri="{BB962C8B-B14F-4D97-AF65-F5344CB8AC3E}">
        <p14:creationId xmlns:p14="http://schemas.microsoft.com/office/powerpoint/2010/main" val="358938436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114</a:t>
            </a:fld>
            <a:endParaRPr lang="th-T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52625"/>
            <a:ext cx="2232248" cy="219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7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115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14546" y="1643050"/>
            <a:ext cx="4786330" cy="2554545"/>
          </a:xfrm>
          <a:prstGeom prst="rect">
            <a:avLst/>
          </a:prstGeom>
          <a:solidFill>
            <a:srgbClr val="FFAFFF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th-TH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การบริหารโครงการด้วย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PERT &amp; CPM</a:t>
            </a:r>
            <a:b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818" name="Picture 2" descr="http://farm8.staticflickr.com/7059/6976329441_a03fb2c6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357694"/>
            <a:ext cx="2143140" cy="214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116</a:t>
            </a:fld>
            <a:endParaRPr lang="th-TH"/>
          </a:p>
        </p:txBody>
      </p:sp>
      <p:sp>
        <p:nvSpPr>
          <p:cNvPr id="5" name="Title 1"/>
          <p:cNvSpPr>
            <a:spLocks noGrp="1"/>
          </p:cNvSpPr>
          <p:nvPr>
            <p:ph idx="4294967295"/>
          </p:nvPr>
        </p:nvSpPr>
        <p:spPr>
          <a:xfrm>
            <a:off x="179388" y="485775"/>
            <a:ext cx="8464578" cy="55149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บทนำ</a:t>
            </a:r>
            <a:endParaRPr lang="en-US" sz="3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ในการดำเนิน/บริหารโครงการให้มีประสิทธิภาพนั้นเป็นเรื่องสำคัญ โดยเฉพาะสิ่งที่จำเป็น คือ การดำเนินการจัดการโครงการที่ต้องดำเนินการก่อนให้เสร็จสิ้น แล้วจึงค่อยดำเนินการต่อ ซึ่งบางครั้งต้องทำตามลำดับก่อนหลัง แต่บางโครงการสามารถดำเนินพร้อมกันได้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ดังนั้น  การวิเคราะห์ที่นำมาใช้นั้น คือการบริหารโครงการด้วย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PERT  &amp; CPM  </a:t>
            </a:r>
          </a:p>
          <a:p>
            <a:pPr marL="0" indent="0">
              <a:buFont typeface="Arial" pitchFamily="34" charset="0"/>
              <a:buNone/>
            </a:pPr>
            <a:endParaRPr lang="th-TH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http://www.ikea.com/th/th/images/products/smukhka-dxkmi-pradis-th-khla-si__0135789_PE292630_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500570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117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24000" y="404664"/>
            <a:ext cx="6432376" cy="58477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เทคนิค</a:t>
            </a:r>
            <a:r>
              <a:rPr lang="th-TH" sz="3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ที่นิยมใช้</a:t>
            </a:r>
            <a:r>
              <a:rPr lang="th-TH" sz="32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ในการบริหารโครงการ</a:t>
            </a: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4271392147"/>
              </p:ext>
            </p:extLst>
          </p:nvPr>
        </p:nvGraphicFramePr>
        <p:xfrm>
          <a:off x="1130170" y="1522989"/>
          <a:ext cx="68262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://somokaa.exteen.com/images/flower/illustrator-flower-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586989"/>
            <a:ext cx="1643074" cy="1196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82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118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7158" y="1428736"/>
            <a:ext cx="8572560" cy="3816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มาจาก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Critical Path Method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วิธีวิเคราะห์เส้นทางวิกฤติ</a:t>
            </a:r>
          </a:p>
          <a:p>
            <a:endParaRPr lang="th-TH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เป็นเทคนิคที่ทราบระยะเวลาในการปฏิบัติงานย่อยแต่ละงาน ใช้บริหารและประเมินโครงการที่เคยทำมาก่อน ดังนั้น เวลาที่ใช้ในการทำกิจกรรมจะเป็นเวลาที่แน่นอน เพราะสามารถคำนวณได้จากข้อมูลที่เคยทำมาก่อน จึงมีความแน่นอนของโครงการทั้งกิจกรรม และระยะเวลาในการดำเนินงานของแต่ละกิจกรรม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29058" y="571480"/>
            <a:ext cx="142876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CPM </a:t>
            </a:r>
            <a:endParaRPr lang="th-TH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119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1251410"/>
            <a:ext cx="8572560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Program Evaluation and Review Technique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หมายถึง เทคนิคการตรวจสอบและการประเมินผลโครงการที่ไม่สามารถทราบระยะเวลาที่แน่นอนในการปฏิบัติงานย่อยแต่ละงาน ส่วนใหญ่เป็นโครงการที่ไม่เคยทำมาก่อน ผู้วิเคราะห์ต้องใช้การประมาณระยะเวลาโดยประมาณ คำนวณโดยใช้ความน่าจะเป็น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714744" y="500042"/>
            <a:ext cx="133814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PERT </a:t>
            </a:r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52625"/>
            <a:ext cx="2232248" cy="219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120</a:t>
            </a:fld>
            <a:endParaRPr lang="th-TH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23528" y="1772816"/>
            <a:ext cx="8424936" cy="20882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เป็นเทคนิคที่วางแผนเกี่ยวกับเวลาในการปฏิบัติงานย่อยต่างๆ โดยมีระยะเวลาในการเริ่มต้น และสิ้นสุดโครงการ โดยมีการเขียนลำดับการทำงาน และมีการแสดงงานย่อย ๆ ในแต่ละขั้นตอนอย่างชัดเจน</a:t>
            </a:r>
          </a:p>
          <a:p>
            <a:pPr marL="0" indent="0">
              <a:buFont typeface="Arial" pitchFamily="34" charset="0"/>
              <a:buNone/>
            </a:pPr>
            <a:endParaRPr lang="th-TH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43174" y="857232"/>
            <a:ext cx="378621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เทคนิค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Gantt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121</a:t>
            </a:fld>
            <a:endParaRPr lang="th-TH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95288" y="260350"/>
            <a:ext cx="8497887" cy="62642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th-TH" sz="28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 1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โครงการสร้างบ้านหลังหนึ่ง ประกอบด้วยงานย่อย 7 งาน รายละเอียด ดังนี้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Gantt Chart</a:t>
            </a:r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510027"/>
              </p:ext>
            </p:extLst>
          </p:nvPr>
        </p:nvGraphicFramePr>
        <p:xfrm>
          <a:off x="708025" y="1500174"/>
          <a:ext cx="7705725" cy="5090160"/>
        </p:xfrm>
        <a:graphic>
          <a:graphicData uri="http://schemas.openxmlformats.org/drawingml/2006/table">
            <a:tbl>
              <a:tblPr/>
              <a:tblGrid>
                <a:gridCol w="3384550"/>
                <a:gridCol w="1944688"/>
                <a:gridCol w="23764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ระยะเวลา (เดือน)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งานที่ต้องทำเสร็จก่อน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A.</a:t>
                      </a: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ออกแบบบ้าน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B.</a:t>
                      </a: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การวางผังบ้าน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C.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สั่งซื้อวัตถุดิบ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D.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สร้างตัวบ้าน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B,C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E.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ทาสี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F.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ตกแต่งภายใน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G.</a:t>
                      </a: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เก็บรายละเอียด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122</a:t>
            </a:fld>
            <a:endParaRPr lang="th-TH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5611437"/>
              </p:ext>
            </p:extLst>
          </p:nvPr>
        </p:nvGraphicFramePr>
        <p:xfrm>
          <a:off x="251524" y="1130776"/>
          <a:ext cx="8640958" cy="4602480"/>
        </p:xfrm>
        <a:graphic>
          <a:graphicData uri="http://schemas.openxmlformats.org/drawingml/2006/table">
            <a:tbl>
              <a:tblPr/>
              <a:tblGrid>
                <a:gridCol w="720795"/>
                <a:gridCol w="719079"/>
                <a:gridCol w="720795"/>
                <a:gridCol w="719078"/>
                <a:gridCol w="720795"/>
                <a:gridCol w="719079"/>
                <a:gridCol w="720795"/>
                <a:gridCol w="720795"/>
                <a:gridCol w="719078"/>
                <a:gridCol w="720795"/>
                <a:gridCol w="719079"/>
                <a:gridCol w="720795"/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งานย่อย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ระยะเวลา (เดือน)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14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796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043608" y="260648"/>
            <a:ext cx="2085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Gantt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123</a:t>
            </a:fld>
            <a:endParaRPr lang="th-TH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57158" y="301237"/>
            <a:ext cx="8607455" cy="3489327"/>
          </a:xfrm>
          <a:prstGeom prst="rect">
            <a:avLst/>
          </a:prstGeom>
          <a:solidFill>
            <a:srgbClr val="99FF99"/>
          </a:solidFill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th-TH" sz="28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ข้อดีของ </a:t>
            </a:r>
            <a:r>
              <a:rPr lang="en-US" sz="28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Gantt Chart</a:t>
            </a: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1. สามารถระบุระยะเวลาที่โครงการจะเสร็จได้อย่างชัดเจน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2. สามารถระบุได้ว่ามีงานใดบ้างที่สามารถดำเนินงานไปพร้อม ๆ กันได้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3. สามารถบอกระยะเวลาที่สามารถเลื่อนการปฏิบัติงานได้ ทำให้สามารถระบุเวลาที่เหลือได้ โดยเลื่อนเวลาออกไปในบางงาน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7157" y="3861048"/>
            <a:ext cx="8607455" cy="2382191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th-TH" sz="8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ข้อเสียของ </a:t>
            </a:r>
            <a:r>
              <a:rPr lang="en-U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Gantt Chart</a:t>
            </a:r>
          </a:p>
          <a:p>
            <a:pPr>
              <a:lnSpc>
                <a:spcPct val="80000"/>
              </a:lnSpc>
            </a:pPr>
            <a:endParaRPr lang="en-US" sz="10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ใช้ได้ดีในกรณีที่เป็นโครงการขนาดเล็ก แต่ถ้าเป็นโครงการที่เป็นขนาดใหญ่ ๆ มีงานย่อยจำนวนมาก จะทำให้ดูและวิเคราะห์ยุ่งยากมากขึ้น ซึ่งอาจไม่เหมาะสม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124</a:t>
            </a:fld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51772" y="428604"/>
            <a:ext cx="5572164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วัตถุประสงค์การใช้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PERT &amp; CPM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4282" y="1142984"/>
            <a:ext cx="8715436" cy="52629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1) เพื่อช่วยในการวางแผนโครงการ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2) เพื่อช่วยในการควบคุมโครงการ ให้เป็นไปตามเป้าหมายหรือวัตถุประสงค์ของโครงการ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3) เพื่อช่วยในการบริหารทรัพยากรที่ใช้ในโครงการ ให้เป็นไปตามกำหนด ไม่ให้โครงการใช้ทรัพยากรเกินกว่าที่กำหนดไว้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4) ช่วยให้ทราบผังงาน และโครงสร้างของกิจกรรมทั้งหมด ซึ่งจะทำให้ผู้วิเคราะห์สามารถวางระบบการทำงานได้อย่างเป็นแบบแผนหรือเป็นขั้นเป็นตอน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5) เพื่อช่วยในการบริหารโครงการ ให้โครงการสามารถแล้วเสร็จภายในเวลาที่กำหนด ภายใต้ทรัพยากรที่มีอยู่ เพื่อไม่ให้โครงการเกิดความเสียหาย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125</a:t>
            </a:fld>
            <a:endParaRPr lang="th-TH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14314" y="404813"/>
            <a:ext cx="8715404" cy="5453079"/>
          </a:xfrm>
          <a:prstGeom prst="rect">
            <a:avLst/>
          </a:prstGeom>
          <a:solidFill>
            <a:srgbClr val="FFAFFF"/>
          </a:solidFill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th-TH" sz="28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ขั้นตอนของเทคนิค </a:t>
            </a:r>
            <a:r>
              <a:rPr lang="en-US" sz="28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PERT &amp; CPM</a:t>
            </a:r>
          </a:p>
          <a:p>
            <a:pPr marL="0" indent="0">
              <a:buFont typeface="Arial" pitchFamily="34" charset="0"/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ขั้นที่ 1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ศึกษารายระเอียดของโครงการประกอบด้วยงานย่อยอะไรบ้าง เรียงลำดับงานย่อยต่างๆ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ขั้นที่ 2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นำความสัมพันธ์ของงานย่อยต่างๆ ในโครงการทั้งหมดมาเขียนข่ายงาน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(Network)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เพื่อแสดงความสัมพันธ์ของงานย่อยต่างๆ ตั้งแต่เริ่มจนสิ้นสุดโครงการ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ขั้นที่ 3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คำนวณหาเส้นทางวิกฤติ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(Critical path)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โดยพิจารณาจากเส้นทางในข่ายงาน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ขึ้นที่ 4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ใช้ข่ายงานที่เขียนมาเพื่อช่วยในการวางแผน จัดตารางการทำงาน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126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7158" y="285728"/>
            <a:ext cx="700092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สัญลักษณ์และความหมายของการสร้างข่ายงาน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val 3"/>
          <p:cNvSpPr/>
          <p:nvPr/>
        </p:nvSpPr>
        <p:spPr>
          <a:xfrm>
            <a:off x="428596" y="1425564"/>
            <a:ext cx="503237" cy="431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1357298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จุดเชื่อม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Node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แสดงถึงเหตุการณ์เริ่มต้นหรือสิ้นสุดของกิจกรรม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Straight Arrow Connector 20"/>
          <p:cNvCxnSpPr/>
          <p:nvPr/>
        </p:nvCxnSpPr>
        <p:spPr>
          <a:xfrm>
            <a:off x="917560" y="2630494"/>
            <a:ext cx="1368425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2373301" y="2425696"/>
            <a:ext cx="48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500034" y="2425696"/>
            <a:ext cx="4841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11" name="Oval 3"/>
          <p:cNvSpPr/>
          <p:nvPr/>
        </p:nvSpPr>
        <p:spPr>
          <a:xfrm>
            <a:off x="2285984" y="2425696"/>
            <a:ext cx="503237" cy="431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12" name="Oval 3"/>
          <p:cNvSpPr/>
          <p:nvPr/>
        </p:nvSpPr>
        <p:spPr>
          <a:xfrm>
            <a:off x="428596" y="2425696"/>
            <a:ext cx="503237" cy="431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2428868"/>
            <a:ext cx="878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เส้นตรงที่เชื่อมระหว่างจุดเชื่อม แสดงถึงกิจกรรม โดยมีหัวลูกศรแสดงถึงจุดสิ้นสุดของกิจกรรมนั้นๆ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Straight Arrow Connector 20"/>
          <p:cNvCxnSpPr/>
          <p:nvPr/>
        </p:nvCxnSpPr>
        <p:spPr>
          <a:xfrm>
            <a:off x="857224" y="3786190"/>
            <a:ext cx="1368425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2312965" y="3581392"/>
            <a:ext cx="48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439698" y="3581392"/>
            <a:ext cx="4841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17" name="Oval 3"/>
          <p:cNvSpPr/>
          <p:nvPr/>
        </p:nvSpPr>
        <p:spPr>
          <a:xfrm>
            <a:off x="2225648" y="3581392"/>
            <a:ext cx="503237" cy="431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18" name="Oval 3"/>
          <p:cNvSpPr/>
          <p:nvPr/>
        </p:nvSpPr>
        <p:spPr>
          <a:xfrm>
            <a:off x="368260" y="3581392"/>
            <a:ext cx="503237" cy="431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3571876"/>
            <a:ext cx="87154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เส้นประที่เชื่อมระหว่างจุดเชื่อม แสดงถึงกิจกรรมสมมุติ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Dummy activity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คือ กิจกรรมที่ไม่มีตัวตนจริงๆในโครงการแต่นำมาใส่ไว้ในข่ายงานเพื่อช่วยในการแสดงขั้นตอนการดำเนินงานของกิจกรรมบางกิจกรรมให้ถูกต้องตามความเป็นจริง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127</a:t>
            </a:fld>
            <a:endParaRPr lang="th-TH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07950" y="260350"/>
            <a:ext cx="8891588" cy="6048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th-TH" sz="28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หลักเกณฑ์ของการสร้างข่ายงาน</a:t>
            </a:r>
            <a:endParaRPr lang="en-US" sz="2800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1. ข่ายงานจะมีจุดเริ่มต้น/สิ้นสุดเพียงโครงการเดียว</a:t>
            </a:r>
            <a:endParaRPr lang="en-US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th-TH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th-TH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th-TH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th-TH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th-TH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2.งานย่อยของแต่ละงานแทนด้วยลูกศรเพียงอันเดียวเท่านั้น</a:t>
            </a:r>
            <a:endParaRPr lang="en-US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8988" y="4165600"/>
            <a:ext cx="468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th-TH" sz="2800" b="1">
                <a:cs typeface="Angsana New" pitchFamily="18" charset="-34"/>
              </a:rPr>
              <a:t>4</a:t>
            </a:r>
            <a:endParaRPr lang="en-US" sz="2800" b="1"/>
          </a:p>
        </p:txBody>
      </p:sp>
      <p:sp>
        <p:nvSpPr>
          <p:cNvPr id="10" name="TextBox 9"/>
          <p:cNvSpPr txBox="1"/>
          <p:nvPr/>
        </p:nvSpPr>
        <p:spPr>
          <a:xfrm>
            <a:off x="4608513" y="1947863"/>
            <a:ext cx="46831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th-TH" sz="2800" b="1">
                <a:cs typeface="Angsana New" pitchFamily="18" charset="-34"/>
              </a:rPr>
              <a:t>5</a:t>
            </a:r>
            <a:endParaRPr lang="en-US" sz="2800" b="1"/>
          </a:p>
        </p:txBody>
      </p:sp>
      <p:cxnSp>
        <p:nvCxnSpPr>
          <p:cNvPr id="13" name="Straight Arrow Connector 16"/>
          <p:cNvCxnSpPr/>
          <p:nvPr/>
        </p:nvCxnSpPr>
        <p:spPr>
          <a:xfrm flipV="1">
            <a:off x="2035178" y="2357438"/>
            <a:ext cx="1081088" cy="84137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8"/>
          <p:cNvCxnSpPr/>
          <p:nvPr/>
        </p:nvCxnSpPr>
        <p:spPr>
          <a:xfrm>
            <a:off x="2035178" y="3544888"/>
            <a:ext cx="1020763" cy="865187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20"/>
          <p:cNvCxnSpPr/>
          <p:nvPr/>
        </p:nvCxnSpPr>
        <p:spPr>
          <a:xfrm>
            <a:off x="3560766" y="2205038"/>
            <a:ext cx="1368425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22"/>
          <p:cNvCxnSpPr/>
          <p:nvPr/>
        </p:nvCxnSpPr>
        <p:spPr>
          <a:xfrm flipV="1">
            <a:off x="3611566" y="4430713"/>
            <a:ext cx="1317625" cy="1587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26"/>
          <p:cNvCxnSpPr/>
          <p:nvPr/>
        </p:nvCxnSpPr>
        <p:spPr>
          <a:xfrm>
            <a:off x="5200653" y="2470150"/>
            <a:ext cx="0" cy="169545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8"/>
          <p:cNvCxnSpPr/>
          <p:nvPr/>
        </p:nvCxnSpPr>
        <p:spPr>
          <a:xfrm flipV="1">
            <a:off x="5495928" y="3857628"/>
            <a:ext cx="1147774" cy="56991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6572264" y="3429000"/>
            <a:ext cx="48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E</a:t>
            </a:r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5000628" y="4286256"/>
            <a:ext cx="48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D</a:t>
            </a: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5016507" y="2000240"/>
            <a:ext cx="48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3143240" y="4286256"/>
            <a:ext cx="48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23" name="TextBox 33"/>
          <p:cNvSpPr txBox="1">
            <a:spLocks noChangeArrowheads="1"/>
          </p:cNvSpPr>
          <p:nvPr/>
        </p:nvSpPr>
        <p:spPr bwMode="auto">
          <a:xfrm>
            <a:off x="3143240" y="2000240"/>
            <a:ext cx="4841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6995" y="2714620"/>
            <a:ext cx="19161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จุดเริ่มต้นโครงการ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25555" y="2054651"/>
            <a:ext cx="19161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จุดสิ้นสุดโครงการ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val 3"/>
          <p:cNvSpPr/>
          <p:nvPr/>
        </p:nvSpPr>
        <p:spPr>
          <a:xfrm>
            <a:off x="1544641" y="3141663"/>
            <a:ext cx="503237" cy="431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34" name="Oval 3"/>
          <p:cNvSpPr/>
          <p:nvPr/>
        </p:nvSpPr>
        <p:spPr>
          <a:xfrm>
            <a:off x="6500826" y="3429000"/>
            <a:ext cx="503237" cy="431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35" name="Oval 3"/>
          <p:cNvSpPr/>
          <p:nvPr/>
        </p:nvSpPr>
        <p:spPr>
          <a:xfrm>
            <a:off x="4929190" y="4286256"/>
            <a:ext cx="503237" cy="431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36" name="Oval 3"/>
          <p:cNvSpPr/>
          <p:nvPr/>
        </p:nvSpPr>
        <p:spPr>
          <a:xfrm>
            <a:off x="3071802" y="4286256"/>
            <a:ext cx="503237" cy="431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37" name="Oval 3"/>
          <p:cNvSpPr/>
          <p:nvPr/>
        </p:nvSpPr>
        <p:spPr>
          <a:xfrm>
            <a:off x="4929190" y="2000240"/>
            <a:ext cx="503237" cy="431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38" name="Oval 3"/>
          <p:cNvSpPr/>
          <p:nvPr/>
        </p:nvSpPr>
        <p:spPr>
          <a:xfrm>
            <a:off x="3071802" y="2000240"/>
            <a:ext cx="503237" cy="431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32" name="Oval 3"/>
          <p:cNvSpPr/>
          <p:nvPr/>
        </p:nvSpPr>
        <p:spPr>
          <a:xfrm>
            <a:off x="8001024" y="2928934"/>
            <a:ext cx="503237" cy="431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cxnSp>
        <p:nvCxnSpPr>
          <p:cNvPr id="39" name="Straight Arrow Connector 28"/>
          <p:cNvCxnSpPr>
            <a:stCxn id="19" idx="3"/>
          </p:cNvCxnSpPr>
          <p:nvPr/>
        </p:nvCxnSpPr>
        <p:spPr>
          <a:xfrm flipV="1">
            <a:off x="7054864" y="3214686"/>
            <a:ext cx="1022364" cy="414339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128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428860" y="222227"/>
            <a:ext cx="4286280" cy="584775"/>
          </a:xfrm>
          <a:prstGeom prst="rect">
            <a:avLst/>
          </a:prstGeom>
          <a:solidFill>
            <a:srgbClr val="CCFF99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การวิเคราะห์ข่ายงาน</a:t>
            </a:r>
            <a:endParaRPr lang="th-TH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1520" y="1000108"/>
            <a:ext cx="8640960" cy="5693866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1. โครงการ</a:t>
            </a:r>
            <a:r>
              <a:rPr lang="th-TH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มีกิจกรรม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ใดบ้าง</a:t>
            </a:r>
          </a:p>
          <a:p>
            <a:pPr>
              <a:spcBef>
                <a:spcPct val="50000"/>
              </a:spcBef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ลำดับ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ความต่อเนื่องของกิจกรรม </a:t>
            </a:r>
          </a:p>
          <a:p>
            <a:pPr>
              <a:spcBef>
                <a:spcPct val="50000"/>
              </a:spcBef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3. กำหนด</a:t>
            </a:r>
            <a:r>
              <a:rPr lang="th-TH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เวลา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หรือคำนวณเวลาเฉลี่ยการทำงานของกิจกรรมต่าง ๆ</a:t>
            </a:r>
          </a:p>
          <a:p>
            <a:pPr>
              <a:spcBef>
                <a:spcPct val="50000"/>
              </a:spcBef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4. กิจกรรมใดเป็น</a:t>
            </a:r>
            <a:r>
              <a:rPr lang="th-TH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กิจกรรมวิกฤต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Critical activity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5. กิจกรรมใด</a:t>
            </a:r>
            <a:r>
              <a:rPr lang="th-TH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ไม่เป็นกิจกรรมวิกฤต</a:t>
            </a:r>
          </a:p>
          <a:p>
            <a:pPr>
              <a:spcBef>
                <a:spcPct val="50000"/>
              </a:spcBef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6. โครงการที่ใช้ </a:t>
            </a:r>
            <a:r>
              <a:rPr lang="en-US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CPM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คือ โครงการ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รู้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เวลาการทำงาน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ของกิจกรรม</a:t>
            </a:r>
          </a:p>
          <a:p>
            <a:pPr>
              <a:spcBef>
                <a:spcPct val="50000"/>
              </a:spcBef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7. โครงการที่ใช้ </a:t>
            </a:r>
            <a:r>
              <a:rPr lang="en-US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PERT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คือโครงการที่ต้อง</a:t>
            </a:r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คำนวณเวลาเฉลี่ย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ของกิจกรรม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129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714612" y="500042"/>
            <a:ext cx="385765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หลักในการสร้างข่ายงาน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7158" y="1285860"/>
            <a:ext cx="8572560" cy="16927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1) การใช้ลูกศร 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Arrow Diagram)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แทนกิจกรรม มีขั้นตอนและข้อกำหนด ดังนี้</a:t>
            </a: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1.1) ลูกศร 1 เส้น จะแสดงกิจกรรมเพียง 1 กิจกรรมเท่านั้น</a:t>
            </a: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1.2) ลูกศรต้องเป็นเส้นตรง ไม่ควรเป็นเส้นโค้ง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7158" y="3071810"/>
            <a:ext cx="8572560" cy="24929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2) ปลายหรือหางของลูกศรแทนจุดเริ่มต้นของกิจกรรม และหัวลูกศรแทน</a:t>
            </a: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2.1) จุดสิ้นสุดของกิจกรรม โดยการเขียนลูกศรจะเริ่มต้นจากซ้ายมือไปขวามือเสมอ นั่นคือ ลูกศรควรจะเดินหน้าจากซ้ายไปขวา ไม่ควรย้อนหลัง</a:t>
            </a: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2.2) หลีกเลี่ยงการเขียนลูกศรทับกัน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57158" y="5651201"/>
            <a:ext cx="8572560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3) จุดเริ่มต้นและจุดสุดท้ายหรือจุดสิ้นสุดต้องมีจุดเดียวเท่านั้น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340024" y="1916832"/>
            <a:ext cx="6768752" cy="2138536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บทที่ 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ตัวแบบการตัดสินใจ</a:t>
            </a:r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380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130</a:t>
            </a:fld>
            <a:endParaRPr lang="th-TH"/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69542"/>
              </p:ext>
            </p:extLst>
          </p:nvPr>
        </p:nvGraphicFramePr>
        <p:xfrm>
          <a:off x="500034" y="908719"/>
          <a:ext cx="8064500" cy="5334000"/>
        </p:xfrm>
        <a:graphic>
          <a:graphicData uri="http://schemas.openxmlformats.org/drawingml/2006/table">
            <a:tbl>
              <a:tblPr/>
              <a:tblGrid>
                <a:gridCol w="858209"/>
                <a:gridCol w="3316916"/>
                <a:gridCol w="1486332"/>
                <a:gridCol w="2403043"/>
              </a:tblGrid>
              <a:tr h="9467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รายละเอียด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งานที่ต้องทำเสร็จก่อน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ระยะเวลา (สัปดาห์)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ซ่อมรางน้ำ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ซ่อมท่อระบายน้ำ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เดินสายไฟ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ซ่อมหลังคา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ปรับปรุงบริเวณบ้าน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ทาสีภายใน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ทาสีภายนอก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ทำความสะอาด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214290"/>
            <a:ext cx="7577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Ex.2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โครงการซ่อมบ้านพักประกอบด้วยกิจกรรมดังนี้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131</a:t>
            </a:fld>
            <a:endParaRPr lang="th-TH"/>
          </a:p>
        </p:txBody>
      </p:sp>
      <p:sp>
        <p:nvSpPr>
          <p:cNvPr id="5" name="Oval 3"/>
          <p:cNvSpPr/>
          <p:nvPr/>
        </p:nvSpPr>
        <p:spPr>
          <a:xfrm>
            <a:off x="857224" y="2643182"/>
            <a:ext cx="60322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71736" y="1571612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cxnSp>
        <p:nvCxnSpPr>
          <p:cNvPr id="8" name="ลูกศรเชื่อมต่อแบบตรง 7"/>
          <p:cNvCxnSpPr>
            <a:stCxn id="5" idx="7"/>
          </p:cNvCxnSpPr>
          <p:nvPr/>
        </p:nvCxnSpPr>
        <p:spPr>
          <a:xfrm rot="5400000" flipH="1" flipV="1">
            <a:off x="1537167" y="1692308"/>
            <a:ext cx="869513" cy="11996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>
            <a:stCxn id="5" idx="6"/>
          </p:cNvCxnSpPr>
          <p:nvPr/>
        </p:nvCxnSpPr>
        <p:spPr>
          <a:xfrm>
            <a:off x="1460450" y="2928934"/>
            <a:ext cx="146847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>
            <a:stCxn id="5" idx="5"/>
          </p:cNvCxnSpPr>
          <p:nvPr/>
        </p:nvCxnSpPr>
        <p:spPr>
          <a:xfrm rot="16200000" flipH="1">
            <a:off x="1537167" y="2965934"/>
            <a:ext cx="655199" cy="985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5"/>
          <p:cNvSpPr/>
          <p:nvPr/>
        </p:nvSpPr>
        <p:spPr>
          <a:xfrm>
            <a:off x="4857752" y="2714620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14" name="Oval 5"/>
          <p:cNvSpPr/>
          <p:nvPr/>
        </p:nvSpPr>
        <p:spPr>
          <a:xfrm>
            <a:off x="5572132" y="1571612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15" name="Oval 5"/>
          <p:cNvSpPr/>
          <p:nvPr/>
        </p:nvSpPr>
        <p:spPr>
          <a:xfrm>
            <a:off x="4000496" y="1571612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16" name="Oval 5"/>
          <p:cNvSpPr/>
          <p:nvPr/>
        </p:nvSpPr>
        <p:spPr>
          <a:xfrm>
            <a:off x="2357422" y="3643314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17" name="Oval 5"/>
          <p:cNvSpPr/>
          <p:nvPr/>
        </p:nvSpPr>
        <p:spPr>
          <a:xfrm>
            <a:off x="2928926" y="2714620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18" name="Oval 5"/>
          <p:cNvSpPr/>
          <p:nvPr/>
        </p:nvSpPr>
        <p:spPr>
          <a:xfrm>
            <a:off x="4000496" y="3643314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 </a:t>
            </a:r>
            <a:endParaRPr lang="th-TH" dirty="0">
              <a:solidFill>
                <a:srgbClr val="FFFFFF"/>
              </a:solidFill>
            </a:endParaRPr>
          </a:p>
        </p:txBody>
      </p:sp>
      <p:sp>
        <p:nvSpPr>
          <p:cNvPr id="19" name="Oval 5"/>
          <p:cNvSpPr/>
          <p:nvPr/>
        </p:nvSpPr>
        <p:spPr>
          <a:xfrm>
            <a:off x="5572132" y="3643314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20" name="Oval 3"/>
          <p:cNvSpPr/>
          <p:nvPr/>
        </p:nvSpPr>
        <p:spPr>
          <a:xfrm>
            <a:off x="7143768" y="2643182"/>
            <a:ext cx="603226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cxnSp>
        <p:nvCxnSpPr>
          <p:cNvPr id="22" name="ลูกศรเชื่อมต่อแบบตรง 21"/>
          <p:cNvCxnSpPr>
            <a:stCxn id="6" idx="6"/>
            <a:endCxn id="15" idx="2"/>
          </p:cNvCxnSpPr>
          <p:nvPr/>
        </p:nvCxnSpPr>
        <p:spPr>
          <a:xfrm>
            <a:off x="3003536" y="1787512"/>
            <a:ext cx="99696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>
            <a:stCxn id="15" idx="6"/>
            <a:endCxn id="14" idx="2"/>
          </p:cNvCxnSpPr>
          <p:nvPr/>
        </p:nvCxnSpPr>
        <p:spPr>
          <a:xfrm>
            <a:off x="4432296" y="1787512"/>
            <a:ext cx="113983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>
            <a:stCxn id="17" idx="6"/>
            <a:endCxn id="13" idx="2"/>
          </p:cNvCxnSpPr>
          <p:nvPr/>
        </p:nvCxnSpPr>
        <p:spPr>
          <a:xfrm>
            <a:off x="3360726" y="2930520"/>
            <a:ext cx="149702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>
            <a:stCxn id="13" idx="6"/>
            <a:endCxn id="20" idx="2"/>
          </p:cNvCxnSpPr>
          <p:nvPr/>
        </p:nvCxnSpPr>
        <p:spPr>
          <a:xfrm flipV="1">
            <a:off x="5289552" y="2928934"/>
            <a:ext cx="1854216" cy="15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>
            <a:stCxn id="16" idx="6"/>
            <a:endCxn id="18" idx="2"/>
          </p:cNvCxnSpPr>
          <p:nvPr/>
        </p:nvCxnSpPr>
        <p:spPr>
          <a:xfrm>
            <a:off x="2789222" y="3859214"/>
            <a:ext cx="121127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>
            <a:stCxn id="18" idx="6"/>
            <a:endCxn id="19" idx="2"/>
          </p:cNvCxnSpPr>
          <p:nvPr/>
        </p:nvCxnSpPr>
        <p:spPr>
          <a:xfrm>
            <a:off x="4432296" y="3859214"/>
            <a:ext cx="113983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>
            <a:stCxn id="19" idx="6"/>
            <a:endCxn id="20" idx="3"/>
          </p:cNvCxnSpPr>
          <p:nvPr/>
        </p:nvCxnSpPr>
        <p:spPr>
          <a:xfrm flipV="1">
            <a:off x="6003932" y="3130991"/>
            <a:ext cx="1228176" cy="7282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>
            <a:stCxn id="14" idx="6"/>
            <a:endCxn id="20" idx="1"/>
          </p:cNvCxnSpPr>
          <p:nvPr/>
        </p:nvCxnSpPr>
        <p:spPr>
          <a:xfrm>
            <a:off x="6003932" y="1787512"/>
            <a:ext cx="1228176" cy="9393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406" y="3334408"/>
            <a:ext cx="1872629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จุดเริ่มต้นโครงการ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00892" y="3429000"/>
            <a:ext cx="20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จุดสิ้นสุดโครงการ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04102" y="1548458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th-TH" dirty="0"/>
          </a:p>
        </p:txBody>
      </p:sp>
      <p:sp>
        <p:nvSpPr>
          <p:cNvPr id="41" name="TextBox 40"/>
          <p:cNvSpPr txBox="1"/>
          <p:nvPr/>
        </p:nvSpPr>
        <p:spPr>
          <a:xfrm>
            <a:off x="4000496" y="157161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th-TH" dirty="0"/>
          </a:p>
        </p:txBody>
      </p:sp>
      <p:sp>
        <p:nvSpPr>
          <p:cNvPr id="42" name="TextBox 41"/>
          <p:cNvSpPr txBox="1"/>
          <p:nvPr/>
        </p:nvSpPr>
        <p:spPr>
          <a:xfrm>
            <a:off x="2928926" y="2714620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th-TH" dirty="0"/>
          </a:p>
        </p:txBody>
      </p:sp>
      <p:sp>
        <p:nvSpPr>
          <p:cNvPr id="43" name="TextBox 42"/>
          <p:cNvSpPr txBox="1"/>
          <p:nvPr/>
        </p:nvSpPr>
        <p:spPr>
          <a:xfrm>
            <a:off x="1714480" y="1142984"/>
            <a:ext cx="292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357422" y="3643314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th-TH" dirty="0"/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4857752" y="2714620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</a:t>
            </a:r>
            <a:endParaRPr lang="th-TH" dirty="0"/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4071934" y="3691598"/>
            <a:ext cx="481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 </a:t>
            </a:r>
            <a:endParaRPr lang="th-TH" dirty="0"/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5572132" y="1548458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</a:t>
            </a:r>
            <a:endParaRPr lang="th-TH" dirty="0"/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5572132" y="3620160"/>
            <a:ext cx="420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</a:t>
            </a:r>
            <a:endParaRPr lang="th-TH" dirty="0"/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2045551" y="4643446"/>
            <a:ext cx="4312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ข่ายงานของโครงการซ่อมบ้านพัก</a:t>
            </a:r>
            <a:endParaRPr lang="th-TH" sz="2400" dirty="0"/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1571604" y="1814444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2000232" y="2528824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000" dirty="0"/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1928794" y="3243204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000" dirty="0"/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4857752" y="1285860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/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3214678" y="1285860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/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3929058" y="2500306"/>
            <a:ext cx="849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/>
          </a:p>
        </p:txBody>
      </p:sp>
      <p:sp>
        <p:nvSpPr>
          <p:cNvPr id="57" name="สี่เหลี่ยมผืนผ้า 56"/>
          <p:cNvSpPr/>
          <p:nvPr/>
        </p:nvSpPr>
        <p:spPr>
          <a:xfrm>
            <a:off x="3143240" y="3429000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/>
          </a:p>
        </p:txBody>
      </p:sp>
      <p:sp>
        <p:nvSpPr>
          <p:cNvPr id="58" name="สี่เหลี่ยมผืนผ้า 57"/>
          <p:cNvSpPr/>
          <p:nvPr/>
        </p:nvSpPr>
        <p:spPr>
          <a:xfrm>
            <a:off x="4857752" y="3429000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132</a:t>
            </a:fld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66898"/>
              </p:ext>
            </p:extLst>
          </p:nvPr>
        </p:nvGraphicFramePr>
        <p:xfrm>
          <a:off x="539552" y="764704"/>
          <a:ext cx="8064896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กิจกรรมที่ต้องทำเสร็จก่อน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2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th-TH" sz="2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2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th-TH" sz="2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2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th-TH" sz="2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th-TH" sz="2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th-TH" sz="2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A,B</a:t>
                      </a:r>
                      <a:endParaRPr lang="th-TH" sz="2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th-TH" sz="2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th-TH" sz="2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th-TH" sz="2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th-TH" sz="2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</a:t>
                      </a:r>
                      <a:endParaRPr lang="th-TH" sz="2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F,G,H,I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683568" y="260648"/>
            <a:ext cx="78886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Ex.3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จงสร้างข่ายงานของโครงการตามรายละเอียดต่อไปนี้</a:t>
            </a:r>
            <a:endParaRPr lang="th-TH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9032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133</a:t>
            </a:fld>
            <a:endParaRPr lang="th-TH"/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438819"/>
              </p:ext>
            </p:extLst>
          </p:nvPr>
        </p:nvGraphicFramePr>
        <p:xfrm>
          <a:off x="468313" y="1191590"/>
          <a:ext cx="8064500" cy="4572000"/>
        </p:xfrm>
        <a:graphic>
          <a:graphicData uri="http://schemas.openxmlformats.org/drawingml/2006/table">
            <a:tbl>
              <a:tblPr/>
              <a:tblGrid>
                <a:gridCol w="2687637"/>
                <a:gridCol w="2687638"/>
                <a:gridCol w="26892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งานที่ต้องทำเสร็จก่อน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ระยะเวลา (สัปดาห์)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th-TH" sz="2800" b="0" i="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chemeClr val="tx1"/>
                          </a:solidFill>
                        </a:rPr>
                        <a:t>A,D</a:t>
                      </a:r>
                      <a:endParaRPr lang="th-TH" sz="2800" b="0" i="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th-TH" sz="2800" b="0" i="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solidFill>
                            <a:schemeClr val="tx1"/>
                          </a:solidFill>
                        </a:rPr>
                        <a:t>E,F</a:t>
                      </a:r>
                      <a:endParaRPr lang="th-TH" sz="2800" b="0" i="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357158" y="357166"/>
            <a:ext cx="5062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Ex.4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จงสร้างข่ายงานโครงการ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</a:t>
            </a:r>
            <a:endParaRPr lang="th-TH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134</a:t>
            </a:fld>
            <a:endParaRPr lang="th-TH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11734" y="1014425"/>
            <a:ext cx="8356629" cy="4965713"/>
          </a:xfrm>
          <a:prstGeom prst="rect">
            <a:avLst/>
          </a:prstGeom>
          <a:solidFill>
            <a:srgbClr val="99FF99"/>
          </a:solidFill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หลังจากสร้างข่ายงานแล้ว จำเป็นต้องมีการวิเคราะห์ข่ายงาน เพื่อศึกษาว่าโครงการดังกล่าว จะใช้เวลารวมทั้งสิ้นเท่าใด โดยแบ่งออกเป็น 2 กลุ่ม คือ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งานวิกฤติ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(Critical activity)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เป็นงานที่สำคัญของโครงการ ซึ่งถ้างานวิกฤติไม่เสร็จตามกำหนดจะส่งผลให้งานอื่นล่าช้าตามไปด้วย</a:t>
            </a:r>
          </a:p>
          <a:p>
            <a:pPr marL="0" indent="0">
              <a:buFont typeface="Arial" pitchFamily="34" charset="0"/>
              <a:buNone/>
            </a:pPr>
            <a:endParaRPr lang="en-US" sz="1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งานไม่วิกฤติ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(Non Critical activity</a:t>
            </a: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เป็นงานที่อาจเริ่ม หรือเสร็จช้ากว่ากำหนดได้ซึ่งไม่ส่งผลกระทบต่องานอื่น ๆ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39752" y="260648"/>
            <a:ext cx="450059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การวิเคราะห์ข่ายงาน</a:t>
            </a:r>
            <a:endParaRPr lang="en-US" sz="32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135</a:t>
            </a:fld>
            <a:endParaRPr lang="th-TH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79512" y="908720"/>
            <a:ext cx="8713788" cy="46634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th-TH" sz="26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การหางานวิกฤต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สัญลักษณ์ที่ใช้ในการวิเคราะห์ข่ายงาน</a:t>
            </a:r>
            <a:endParaRPr lang="en-US" sz="2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</a:t>
            </a:r>
            <a:r>
              <a:rPr lang="en-US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(Earliest Start : ES) 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เวลาเริ่มต้นเร็วที่สุดของแต่ละกิจกรรมโดยไม่ส่งผลต่อกิจกรรมก่อนหน้าที่อยู่ติดกัน</a:t>
            </a:r>
            <a:endParaRPr lang="en-US" sz="2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- </a:t>
            </a:r>
            <a:r>
              <a:rPr lang="en-US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(Latest Start : LS) 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เวลาเริ่มต้นช้าที่สุดของแต่ละกิจกรรมโดยไม่ส่งผลให้โครงการต้องล่าช้าออกไป</a:t>
            </a:r>
            <a:endParaRPr lang="en-US" sz="2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- </a:t>
            </a:r>
            <a:r>
              <a:rPr lang="en-US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(Earliest Finish : EF) 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ระยะเวลาเสร็จที่เร็วที่สุดของแต่ละกิจกรรม</a:t>
            </a:r>
            <a:endParaRPr lang="en-US" sz="2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- </a:t>
            </a:r>
            <a:r>
              <a:rPr lang="en-US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(Latest Finish : LF) 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ระยะเวลาเสร็จที่ช้าที่สุดของแต่ละกิจกรรมโดยไม่ส่งผลให้โครงการต้องล่าช้าออกไป</a:t>
            </a:r>
            <a:endParaRPr lang="en-US" sz="2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sz="2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sz="2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136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0034" y="1628800"/>
            <a:ext cx="8358246" cy="3031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CPM (Critical Path Method</a:t>
            </a:r>
            <a:r>
              <a:rPr lang="en-US" sz="3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en-US" sz="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เป็นเทคนิคที่ใช้ในการบริหารโครงการ โดยการนำกิจกรรมต่าง ๆ มาเขียนเครือข่ายแสดงความสัมพันธ์และคำนวณหาเวลาเพื่อควรเริ่มต้นเพื่อทำกิจกรรม และเวลาสิ้นสุดของแต่ละกิจกรรม เพื่อทำให้โครงการสำเร็จโดยใช้เวลาสั้นที่สุด</a:t>
            </a: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987824" y="548680"/>
            <a:ext cx="3071834" cy="584775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เทคนิค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CPM</a:t>
            </a:r>
          </a:p>
        </p:txBody>
      </p:sp>
    </p:spTree>
    <p:extLst>
      <p:ext uri="{BB962C8B-B14F-4D97-AF65-F5344CB8AC3E}">
        <p14:creationId xmlns:p14="http://schemas.microsoft.com/office/powerpoint/2010/main" val="54107242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137</a:t>
            </a:fld>
            <a:endParaRPr lang="th-TH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23528" y="1246618"/>
            <a:ext cx="8501123" cy="4524386"/>
          </a:xfrm>
          <a:prstGeom prst="rect">
            <a:avLst/>
          </a:prstGeom>
          <a:solidFill>
            <a:srgbClr val="99CCFF"/>
          </a:solidFill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เทคนิค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CPM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เป็นเทคนิคที่</a:t>
            </a:r>
            <a:r>
              <a:rPr lang="th-TH" sz="28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ทราบระยะเวลา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ในการปฏิบัติงานย่อยแต่ละงานที่มีขั้นตอนการคำนวณ ดังนี้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1. การคำนวณหาเวลาเริ่มที่เร็วที่สุด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(ES)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และเวลาที่เสร็จเร็วที่สุด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(EF)</a:t>
            </a: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2. การคำนวณหาเวลาเริ่มต้นที่ช้าที่สุด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(LS)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และเวลาที่เสร็จช้าที่สุด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(LF)</a:t>
            </a: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3. การคำนวณหาเวลาที่เหลือ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(Slack time : S)</a:t>
            </a: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4. การคำนวณหางานวิกฤติ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(Critical activity) </a:t>
            </a: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5. คำนวณหาเส้นทางวิกฤติ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(Critical path)</a:t>
            </a: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143239" y="260648"/>
            <a:ext cx="3071834" cy="584775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เทคนิค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CPM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138</a:t>
            </a:fld>
            <a:endParaRPr lang="th-TH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95536" y="195262"/>
            <a:ext cx="8424862" cy="5976938"/>
          </a:xfrm>
          <a:prstGeom prst="rect">
            <a:avLst/>
          </a:prstGeom>
          <a:solidFill>
            <a:srgbClr val="E4A3EF"/>
          </a:solidFill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th-TH" sz="3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การคำนวณหาเวลาเริ่มที่เร็วที่สุด </a:t>
            </a:r>
            <a:r>
              <a:rPr lang="en-US" sz="3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(ES) </a:t>
            </a:r>
            <a:r>
              <a:rPr lang="th-TH" sz="3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และเวลาที่เสร็จเร็วที่สุด </a:t>
            </a:r>
            <a:r>
              <a:rPr lang="en-US" sz="30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(EF)</a:t>
            </a: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การหาค่า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จะเริ่มจากจุดเริ่มต้นโครงการหรือหาค่า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ของงานแรกที่ต้องทำและจะหาค่า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ของงานต่อเนื่องจากซ้ายไปขวาจนครบทุกงาน หรือจนจบโครงการ โดยคำนวณค่า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จากสูตร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 = ES + t</a:t>
            </a: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โดยที่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แทน ระยะเวลาปฏิบัติงานของงานนั้น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6" name="Oval 3"/>
          <p:cNvSpPr/>
          <p:nvPr/>
        </p:nvSpPr>
        <p:spPr>
          <a:xfrm>
            <a:off x="3098809" y="5629294"/>
            <a:ext cx="504825" cy="5048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5214942" y="5607079"/>
            <a:ext cx="503238" cy="50323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cxnSp>
        <p:nvCxnSpPr>
          <p:cNvPr id="8" name="Straight Arrow Connector 8"/>
          <p:cNvCxnSpPr>
            <a:stCxn id="6" idx="6"/>
            <a:endCxn id="7" idx="2"/>
          </p:cNvCxnSpPr>
          <p:nvPr/>
        </p:nvCxnSpPr>
        <p:spPr>
          <a:xfrm flipV="1">
            <a:off x="3603634" y="5858698"/>
            <a:ext cx="1611308" cy="2300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81622" y="5607079"/>
            <a:ext cx="576262" cy="52387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r>
              <a:rPr lang="th-TH" sz="2800" b="1" dirty="0">
                <a:cs typeface="Angsana New" pitchFamily="18" charset="-34"/>
              </a:rPr>
              <a:t>2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90884" y="5619769"/>
            <a:ext cx="576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th-TH" sz="2800" b="1">
                <a:cs typeface="Angsana New" pitchFamily="18" charset="-34"/>
              </a:rPr>
              <a:t>1</a:t>
            </a:r>
            <a:endParaRPr lang="en-US" sz="2800" b="1"/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4765684" y="4606947"/>
            <a:ext cx="574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EF</a:t>
            </a:r>
          </a:p>
        </p:txBody>
      </p:sp>
      <p:cxnSp>
        <p:nvCxnSpPr>
          <p:cNvPr id="12" name="Straight Arrow Connector 16"/>
          <p:cNvCxnSpPr/>
          <p:nvPr/>
        </p:nvCxnSpPr>
        <p:spPr>
          <a:xfrm rot="5400000">
            <a:off x="3612341" y="5245915"/>
            <a:ext cx="357190" cy="95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3638547" y="5357826"/>
            <a:ext cx="576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4857752" y="5370544"/>
            <a:ext cx="57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cxnSp>
        <p:nvCxnSpPr>
          <p:cNvPr id="15" name="Straight Arrow Connector 20"/>
          <p:cNvCxnSpPr/>
          <p:nvPr/>
        </p:nvCxnSpPr>
        <p:spPr>
          <a:xfrm>
            <a:off x="5000628" y="5107013"/>
            <a:ext cx="0" cy="3143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4210052" y="5006994"/>
            <a:ext cx="57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4071934" y="5143512"/>
            <a:ext cx="727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t=3</a:t>
            </a: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3500430" y="4643446"/>
            <a:ext cx="57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139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7158" y="357166"/>
            <a:ext cx="8501122" cy="480131"/>
          </a:xfrm>
          <a:prstGeom prst="rect">
            <a:avLst/>
          </a:prstGeom>
          <a:solidFill>
            <a:srgbClr val="E4A3EF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การหาค่า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 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EF 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กรณีที่มีงานก่อนหน้ามีหลายงาน</a:t>
            </a:r>
            <a:endParaRPr lang="en-US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val 3"/>
          <p:cNvSpPr/>
          <p:nvPr/>
        </p:nvSpPr>
        <p:spPr>
          <a:xfrm>
            <a:off x="1354118" y="1282688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14" name="Oval 4"/>
          <p:cNvSpPr/>
          <p:nvPr/>
        </p:nvSpPr>
        <p:spPr>
          <a:xfrm>
            <a:off x="1333500" y="2406650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15" name="Oval 5"/>
          <p:cNvSpPr/>
          <p:nvPr/>
        </p:nvSpPr>
        <p:spPr>
          <a:xfrm>
            <a:off x="1347788" y="3429000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th-TH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1"/>
          <p:cNvCxnSpPr/>
          <p:nvPr/>
        </p:nvCxnSpPr>
        <p:spPr>
          <a:xfrm>
            <a:off x="1763713" y="1525588"/>
            <a:ext cx="2016125" cy="10429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3"/>
          <p:cNvCxnSpPr>
            <a:stCxn id="14" idx="6"/>
          </p:cNvCxnSpPr>
          <p:nvPr/>
        </p:nvCxnSpPr>
        <p:spPr>
          <a:xfrm>
            <a:off x="1765300" y="2622550"/>
            <a:ext cx="2014538" cy="412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5"/>
          <p:cNvCxnSpPr>
            <a:stCxn id="15" idx="6"/>
          </p:cNvCxnSpPr>
          <p:nvPr/>
        </p:nvCxnSpPr>
        <p:spPr>
          <a:xfrm flipV="1">
            <a:off x="1779588" y="2774951"/>
            <a:ext cx="2063750" cy="8699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4"/>
          <p:cNvSpPr/>
          <p:nvPr/>
        </p:nvSpPr>
        <p:spPr>
          <a:xfrm>
            <a:off x="3786182" y="2428868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cxnSp>
        <p:nvCxnSpPr>
          <p:cNvPr id="22" name="ลูกศรเชื่อมต่อแบบตรง 21"/>
          <p:cNvCxnSpPr>
            <a:stCxn id="20" idx="6"/>
          </p:cNvCxnSpPr>
          <p:nvPr/>
        </p:nvCxnSpPr>
        <p:spPr>
          <a:xfrm flipV="1">
            <a:off x="4217982" y="2643182"/>
            <a:ext cx="1497026" cy="15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4"/>
          <p:cNvSpPr/>
          <p:nvPr/>
        </p:nvSpPr>
        <p:spPr>
          <a:xfrm>
            <a:off x="5715008" y="2428868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42910" y="3973819"/>
            <a:ext cx="8286808" cy="24375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ถ้ากำหนดค่า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EF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ของงาน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B,C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ดังนี้</a:t>
            </a:r>
          </a:p>
          <a:p>
            <a:pPr>
              <a:lnSpc>
                <a:spcPct val="90000"/>
              </a:lnSpc>
            </a:pPr>
            <a:endParaRPr lang="en-US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EF</a:t>
            </a:r>
            <a:r>
              <a:rPr lang="en-US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= 6		EF</a:t>
            </a:r>
            <a:r>
              <a:rPr lang="en-US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 5			EF</a:t>
            </a:r>
            <a:r>
              <a:rPr lang="en-US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7</a:t>
            </a:r>
          </a:p>
          <a:p>
            <a:pPr>
              <a:lnSpc>
                <a:spcPct val="90000"/>
              </a:lnSpc>
            </a:pPr>
            <a:endParaRPr lang="en-US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งาน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จะเริ่มได้ ก็ต่อเมื่องาน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 C D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เสร็จสิ้นแล้ว หมายความว่างานที่เสร็จสุดท้ายคือ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งาน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</a:t>
            </a:r>
            <a:r>
              <a:rPr lang="en-US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7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นั่นเอง ทำให้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EF</a:t>
            </a:r>
            <a:r>
              <a:rPr lang="en-US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11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86182" y="2405714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th-TH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357290" y="1262706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th-TH" dirty="0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1315012" y="2405714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th-TH" dirty="0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2714612" y="1500174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th-TH" dirty="0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714612" y="2214554"/>
            <a:ext cx="332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2714612" y="2857496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th-TH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4857752" y="2110079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0619" y="476672"/>
            <a:ext cx="79487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ตัวแบบการตัดสินใจ (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Decision Model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936" y="1484784"/>
            <a:ext cx="8352928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เป็นวิธีการทางวิทยาศาสตร์อย่างหนึ่งที่นำมาช่วยการตัดสินใจ โดยอาศัยรูปแบบทางคณิตศาสตร์มาช่วยอธิบายถึงสภาพปัญหาที่ต้องตัดสินใจ แสดงทางเลือกตลอดจนผลของทางเลือกนั้นๆ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7" name="Title 1"/>
          <p:cNvSpPr>
            <a:spLocks noGrp="1"/>
          </p:cNvSpPr>
          <p:nvPr>
            <p:ph idx="4294967295"/>
          </p:nvPr>
        </p:nvSpPr>
        <p:spPr>
          <a:xfrm>
            <a:off x="142844" y="4000504"/>
            <a:ext cx="8784976" cy="1571636"/>
          </a:xfrm>
          <a:prstGeom prst="rect">
            <a:avLst/>
          </a:prstGeom>
          <a:solidFill>
            <a:srgbClr val="FFFF99"/>
          </a:solidFill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การตัดสินใจที่ดี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จะอยู่บนพื้นฐานของข้อมูล และข่าวสารความเป็นจริง การใช้คณิตศาสตร์เชิงปริมาณที่เหมาะสม และทางเลือกที่มีความเป็นไปได้</a:t>
            </a: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140</a:t>
            </a:fld>
            <a:endParaRPr lang="th-TH"/>
          </a:p>
        </p:txBody>
      </p:sp>
      <p:graphicFrame>
        <p:nvGraphicFramePr>
          <p:cNvPr id="5" name="Table 3"/>
          <p:cNvGraphicFramePr>
            <a:graphicFrameLocks noGrp="1"/>
          </p:cNvGraphicFramePr>
          <p:nvPr/>
        </p:nvGraphicFramePr>
        <p:xfrm>
          <a:off x="500034" y="1148724"/>
          <a:ext cx="8286808" cy="3566160"/>
        </p:xfrm>
        <a:graphic>
          <a:graphicData uri="http://schemas.openxmlformats.org/drawingml/2006/table">
            <a:tbl>
              <a:tblPr/>
              <a:tblGrid>
                <a:gridCol w="1428760"/>
                <a:gridCol w="4200763"/>
                <a:gridCol w="265728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งานที่ต้องทำเสร็จก่อน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ระยะเวลา (สัปดาห์)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A,C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395567"/>
            <a:ext cx="7604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Ex.5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ผู้บริหารได้ประมาณเวลาในการปฏิบัติงาน ดังนี้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141</a:t>
            </a:fld>
            <a:endParaRPr lang="th-TH"/>
          </a:p>
        </p:txBody>
      </p:sp>
      <p:cxnSp>
        <p:nvCxnSpPr>
          <p:cNvPr id="32" name="ลูกศรเชื่อมต่อแบบตรง 31"/>
          <p:cNvCxnSpPr>
            <a:stCxn id="62" idx="7"/>
          </p:cNvCxnSpPr>
          <p:nvPr/>
        </p:nvCxnSpPr>
        <p:spPr>
          <a:xfrm rot="5400000" flipH="1" flipV="1">
            <a:off x="1002478" y="1794922"/>
            <a:ext cx="777616" cy="10453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4"/>
          <p:cNvSpPr/>
          <p:nvPr/>
        </p:nvSpPr>
        <p:spPr>
          <a:xfrm>
            <a:off x="500034" y="2643182"/>
            <a:ext cx="431800" cy="431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 b="1" dirty="0">
              <a:solidFill>
                <a:srgbClr val="FFFFFF"/>
              </a:solidFill>
            </a:endParaRPr>
          </a:p>
        </p:txBody>
      </p:sp>
      <p:cxnSp>
        <p:nvCxnSpPr>
          <p:cNvPr id="64" name="ลูกศรเชื่อมต่อแบบตรง 63"/>
          <p:cNvCxnSpPr/>
          <p:nvPr/>
        </p:nvCxnSpPr>
        <p:spPr>
          <a:xfrm>
            <a:off x="857224" y="3000372"/>
            <a:ext cx="857256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ตาราง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36036"/>
              </p:ext>
            </p:extLst>
          </p:nvPr>
        </p:nvGraphicFramePr>
        <p:xfrm>
          <a:off x="1643042" y="1643844"/>
          <a:ext cx="1214445" cy="92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15"/>
                <a:gridCol w="404815"/>
                <a:gridCol w="404815"/>
              </a:tblGrid>
              <a:tr h="4639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395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ตาราง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115775"/>
              </p:ext>
            </p:extLst>
          </p:nvPr>
        </p:nvGraphicFramePr>
        <p:xfrm>
          <a:off x="3786182" y="1643844"/>
          <a:ext cx="1214445" cy="92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15"/>
                <a:gridCol w="404815"/>
                <a:gridCol w="404815"/>
              </a:tblGrid>
              <a:tr h="4639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39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" name="ตาราง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63041"/>
              </p:ext>
            </p:extLst>
          </p:nvPr>
        </p:nvGraphicFramePr>
        <p:xfrm>
          <a:off x="1714480" y="3501232"/>
          <a:ext cx="1214445" cy="92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15"/>
                <a:gridCol w="404815"/>
                <a:gridCol w="404815"/>
              </a:tblGrid>
              <a:tr h="4639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39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ตาราง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019070"/>
              </p:ext>
            </p:extLst>
          </p:nvPr>
        </p:nvGraphicFramePr>
        <p:xfrm>
          <a:off x="3786182" y="3072604"/>
          <a:ext cx="1214445" cy="92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15"/>
                <a:gridCol w="404815"/>
                <a:gridCol w="404815"/>
              </a:tblGrid>
              <a:tr h="4639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39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ตาราง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2385"/>
              </p:ext>
            </p:extLst>
          </p:nvPr>
        </p:nvGraphicFramePr>
        <p:xfrm>
          <a:off x="3786182" y="4572802"/>
          <a:ext cx="1311624" cy="92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208"/>
                <a:gridCol w="437208"/>
                <a:gridCol w="437208"/>
              </a:tblGrid>
              <a:tr h="4639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39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ตาราง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754957"/>
              </p:ext>
            </p:extLst>
          </p:nvPr>
        </p:nvGraphicFramePr>
        <p:xfrm>
          <a:off x="5857884" y="1643844"/>
          <a:ext cx="1384494" cy="92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498"/>
                <a:gridCol w="461498"/>
                <a:gridCol w="461498"/>
              </a:tblGrid>
              <a:tr h="4639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395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</a:tbl>
          </a:graphicData>
        </a:graphic>
      </p:graphicFrame>
      <p:sp>
        <p:nvSpPr>
          <p:cNvPr id="74" name="Oval 4"/>
          <p:cNvSpPr/>
          <p:nvPr/>
        </p:nvSpPr>
        <p:spPr>
          <a:xfrm>
            <a:off x="8143900" y="2571744"/>
            <a:ext cx="431800" cy="431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cxnSp>
        <p:nvCxnSpPr>
          <p:cNvPr id="76" name="ลูกศรเชื่อมต่อแบบตรง 75"/>
          <p:cNvCxnSpPr/>
          <p:nvPr/>
        </p:nvCxnSpPr>
        <p:spPr>
          <a:xfrm>
            <a:off x="2857488" y="2071678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ลูกศรเชื่อมต่อแบบตรง 77"/>
          <p:cNvCxnSpPr/>
          <p:nvPr/>
        </p:nvCxnSpPr>
        <p:spPr>
          <a:xfrm flipV="1">
            <a:off x="2928926" y="3571876"/>
            <a:ext cx="857256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ลูกศรเชื่อมต่อแบบตรง 79"/>
          <p:cNvCxnSpPr/>
          <p:nvPr/>
        </p:nvCxnSpPr>
        <p:spPr>
          <a:xfrm>
            <a:off x="2928926" y="3929066"/>
            <a:ext cx="857256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ลูกศรเชื่อมต่อแบบตรง 81"/>
          <p:cNvCxnSpPr/>
          <p:nvPr/>
        </p:nvCxnSpPr>
        <p:spPr>
          <a:xfrm>
            <a:off x="5000628" y="2071678"/>
            <a:ext cx="85725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ลูกศรเชื่อมต่อแบบตรง 83"/>
          <p:cNvCxnSpPr>
            <a:endCxn id="74" idx="1"/>
          </p:cNvCxnSpPr>
          <p:nvPr/>
        </p:nvCxnSpPr>
        <p:spPr>
          <a:xfrm>
            <a:off x="7215206" y="2071678"/>
            <a:ext cx="991930" cy="5633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ลูกศรเชื่อมต่อแบบตรง 85"/>
          <p:cNvCxnSpPr>
            <a:stCxn id="70" idx="0"/>
            <a:endCxn id="68" idx="2"/>
          </p:cNvCxnSpPr>
          <p:nvPr/>
        </p:nvCxnSpPr>
        <p:spPr>
          <a:xfrm flipV="1">
            <a:off x="4393404" y="2571744"/>
            <a:ext cx="0" cy="5008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ลูกศรเชื่อมต่อแบบตรง 87"/>
          <p:cNvCxnSpPr>
            <a:endCxn id="74" idx="3"/>
          </p:cNvCxnSpPr>
          <p:nvPr/>
        </p:nvCxnSpPr>
        <p:spPr>
          <a:xfrm flipV="1">
            <a:off x="5072066" y="2940308"/>
            <a:ext cx="3135070" cy="19888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928662" y="571480"/>
            <a:ext cx="3515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Ex.5 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หาค่า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 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EF</a:t>
            </a:r>
            <a:endParaRPr lang="th-TH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5720" y="3357562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เริ่มต้น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072462" y="3286124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สิ้นสุด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142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285729"/>
            <a:ext cx="8856984" cy="35394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การคำนวณหาเวลาเริ่มต้นที่ช้าที่สุด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(Latest Start Time; LS)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และเวลาเสร็จที่ช้าที่สุด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(Latest Finish Time ; LF) </a:t>
            </a:r>
            <a:endParaRPr lang="th-TH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การหาค่า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LS , LF 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นั้น จะเริ่มจากจุดสิ้นสุดโครงการย้อนไปทางซ้ายมือ หรือเป็นการคำนวณแบบย้อนกลับ จนถึงจุดเริ่มต้นโครงการ โดยที่เราจะต้องหาค่า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LF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ก่อน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จึงจะหาค่า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LS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ยกตัวอย่าง สามารถคำนวณได้ ดังนี้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       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LS</a:t>
            </a:r>
            <a:r>
              <a:rPr lang="en-US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=   LF</a:t>
            </a:r>
            <a:r>
              <a:rPr lang="en-US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n-US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18287"/>
              </p:ext>
            </p:extLst>
          </p:nvPr>
        </p:nvGraphicFramePr>
        <p:xfrm>
          <a:off x="2195513" y="4499076"/>
          <a:ext cx="4608513" cy="944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36171"/>
                <a:gridCol w="1536171"/>
                <a:gridCol w="15361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</a:t>
                      </a:r>
                      <a:endParaRPr lang="en-US" sz="25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25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lang="en-US" sz="25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25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</a:t>
                      </a:r>
                      <a:endParaRPr lang="en-US" sz="25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lang="en-US" sz="25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4211960" y="5711668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LS          LF </a:t>
            </a:r>
            <a:endParaRPr lang="th-TH" dirty="0"/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 flipV="1">
            <a:off x="4499769" y="5428564"/>
            <a:ext cx="1587" cy="27235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 flipH="1" flipV="1">
            <a:off x="6072992" y="5428564"/>
            <a:ext cx="11176" cy="27235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143</a:t>
            </a:fld>
            <a:endParaRPr lang="th-TH"/>
          </a:p>
        </p:txBody>
      </p:sp>
      <p:cxnSp>
        <p:nvCxnSpPr>
          <p:cNvPr id="32" name="ลูกศรเชื่อมต่อแบบตรง 31"/>
          <p:cNvCxnSpPr>
            <a:stCxn id="62" idx="7"/>
          </p:cNvCxnSpPr>
          <p:nvPr/>
        </p:nvCxnSpPr>
        <p:spPr>
          <a:xfrm rot="5400000" flipH="1" flipV="1">
            <a:off x="1002478" y="1794922"/>
            <a:ext cx="777616" cy="10453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4"/>
          <p:cNvSpPr/>
          <p:nvPr/>
        </p:nvSpPr>
        <p:spPr>
          <a:xfrm>
            <a:off x="500034" y="2643182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cxnSp>
        <p:nvCxnSpPr>
          <p:cNvPr id="64" name="ลูกศรเชื่อมต่อแบบตรง 63"/>
          <p:cNvCxnSpPr/>
          <p:nvPr/>
        </p:nvCxnSpPr>
        <p:spPr>
          <a:xfrm>
            <a:off x="857224" y="3000372"/>
            <a:ext cx="857256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ตาราง 66"/>
          <p:cNvGraphicFramePr>
            <a:graphicFrameLocks noGrp="1"/>
          </p:cNvGraphicFramePr>
          <p:nvPr/>
        </p:nvGraphicFramePr>
        <p:xfrm>
          <a:off x="1643042" y="1714488"/>
          <a:ext cx="119061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71"/>
                <a:gridCol w="396871"/>
                <a:gridCol w="3968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ตาราง 67"/>
          <p:cNvGraphicFramePr>
            <a:graphicFrameLocks noGrp="1"/>
          </p:cNvGraphicFramePr>
          <p:nvPr/>
        </p:nvGraphicFramePr>
        <p:xfrm>
          <a:off x="3786182" y="1714488"/>
          <a:ext cx="119061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71"/>
                <a:gridCol w="396871"/>
                <a:gridCol w="3968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" name="ตาราง 68"/>
          <p:cNvGraphicFramePr>
            <a:graphicFrameLocks noGrp="1"/>
          </p:cNvGraphicFramePr>
          <p:nvPr/>
        </p:nvGraphicFramePr>
        <p:xfrm>
          <a:off x="1714480" y="3571876"/>
          <a:ext cx="119061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71"/>
                <a:gridCol w="396871"/>
                <a:gridCol w="3968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ตาราง 69"/>
          <p:cNvGraphicFramePr>
            <a:graphicFrameLocks noGrp="1"/>
          </p:cNvGraphicFramePr>
          <p:nvPr/>
        </p:nvGraphicFramePr>
        <p:xfrm>
          <a:off x="3786182" y="3143248"/>
          <a:ext cx="119061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71"/>
                <a:gridCol w="396871"/>
                <a:gridCol w="3968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ตาราง 70"/>
          <p:cNvGraphicFramePr>
            <a:graphicFrameLocks noGrp="1"/>
          </p:cNvGraphicFramePr>
          <p:nvPr/>
        </p:nvGraphicFramePr>
        <p:xfrm>
          <a:off x="3786182" y="4643446"/>
          <a:ext cx="12858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428628"/>
                <a:gridCol w="4286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ตาราง 72"/>
          <p:cNvGraphicFramePr>
            <a:graphicFrameLocks noGrp="1"/>
          </p:cNvGraphicFramePr>
          <p:nvPr/>
        </p:nvGraphicFramePr>
        <p:xfrm>
          <a:off x="5857884" y="1714488"/>
          <a:ext cx="135732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</a:tbl>
          </a:graphicData>
        </a:graphic>
      </p:graphicFrame>
      <p:sp>
        <p:nvSpPr>
          <p:cNvPr id="74" name="Oval 4"/>
          <p:cNvSpPr/>
          <p:nvPr/>
        </p:nvSpPr>
        <p:spPr>
          <a:xfrm>
            <a:off x="8143900" y="2571744"/>
            <a:ext cx="431800" cy="43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  <p:cxnSp>
        <p:nvCxnSpPr>
          <p:cNvPr id="76" name="ลูกศรเชื่อมต่อแบบตรง 75"/>
          <p:cNvCxnSpPr/>
          <p:nvPr/>
        </p:nvCxnSpPr>
        <p:spPr>
          <a:xfrm>
            <a:off x="2857488" y="2071678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ลูกศรเชื่อมต่อแบบตรง 77"/>
          <p:cNvCxnSpPr/>
          <p:nvPr/>
        </p:nvCxnSpPr>
        <p:spPr>
          <a:xfrm flipV="1">
            <a:off x="2928926" y="3571876"/>
            <a:ext cx="857256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ลูกศรเชื่อมต่อแบบตรง 79"/>
          <p:cNvCxnSpPr/>
          <p:nvPr/>
        </p:nvCxnSpPr>
        <p:spPr>
          <a:xfrm>
            <a:off x="2928926" y="3929066"/>
            <a:ext cx="857256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ลูกศรเชื่อมต่อแบบตรง 81"/>
          <p:cNvCxnSpPr/>
          <p:nvPr/>
        </p:nvCxnSpPr>
        <p:spPr>
          <a:xfrm>
            <a:off x="5000628" y="2071678"/>
            <a:ext cx="85725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ลูกศรเชื่อมต่อแบบตรง 83"/>
          <p:cNvCxnSpPr>
            <a:endCxn id="74" idx="1"/>
          </p:cNvCxnSpPr>
          <p:nvPr/>
        </p:nvCxnSpPr>
        <p:spPr>
          <a:xfrm>
            <a:off x="7215206" y="2071678"/>
            <a:ext cx="991930" cy="5633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ลูกศรเชื่อมต่อแบบตรง 85"/>
          <p:cNvCxnSpPr/>
          <p:nvPr/>
        </p:nvCxnSpPr>
        <p:spPr>
          <a:xfrm rot="5400000" flipH="1" flipV="1">
            <a:off x="4000496" y="2786058"/>
            <a:ext cx="7143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ลูกศรเชื่อมต่อแบบตรง 87"/>
          <p:cNvCxnSpPr>
            <a:endCxn id="74" idx="3"/>
          </p:cNvCxnSpPr>
          <p:nvPr/>
        </p:nvCxnSpPr>
        <p:spPr>
          <a:xfrm flipV="1">
            <a:off x="5072066" y="2940308"/>
            <a:ext cx="3135070" cy="19888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928662" y="571480"/>
            <a:ext cx="3467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Ex.5 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หาค่า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LS 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LF</a:t>
            </a:r>
            <a:endParaRPr lang="th-TH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3357562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เริ่มต้น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01024" y="3286124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สิ้นสุด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9219" y="5643578"/>
            <a:ext cx="5262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โครงการนี้ใช้ระยะเวลาทั้งสิ้น 12 สัปดาห์ 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เส้นทางวิกฤต คือ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B-C-E-F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6" name="ลูกศรเชื่อมต่อแบบตรง 25"/>
          <p:cNvCxnSpPr/>
          <p:nvPr/>
        </p:nvCxnSpPr>
        <p:spPr>
          <a:xfrm rot="10800000">
            <a:off x="1000100" y="2928934"/>
            <a:ext cx="714380" cy="571504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 rot="10800000">
            <a:off x="7439044" y="2081202"/>
            <a:ext cx="1000132" cy="571504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 rot="10800000" flipV="1">
            <a:off x="2857488" y="3357562"/>
            <a:ext cx="928694" cy="428628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 rot="5400000">
            <a:off x="4287042" y="2785264"/>
            <a:ext cx="714380" cy="1588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 rot="10800000">
            <a:off x="5000628" y="1857364"/>
            <a:ext cx="785818" cy="1588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144</a:t>
            </a:fld>
            <a:endParaRPr lang="th-TH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92125" y="1216025"/>
            <a:ext cx="7937527" cy="28559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เป็นงานที่มีเวลาเป็นศูนย์ หรืองานที่มีค่า</a:t>
            </a: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LS = ES 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ทำให้ไม่สามารถยืดหยุ่นในการทำงานได้  นอกจากนี้งานวิกฤติยังอาจเกิดจาก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LF = EF 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อีกด้วย จึงไม่สามารถเลื่อนเวลาได้  ดังนั้น งานวิกฤติไม่สามารถเลื่อนเวลาได้ ถ้าหากเลื่อนจะทำให้โครงการเสร็จล่าช้าได้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70000"/>
              </a:lnSpc>
              <a:buFont typeface="Arial" pitchFamily="34" charset="0"/>
              <a:buNone/>
            </a:pPr>
            <a:endParaRPr lang="en-US" sz="2800" dirty="0" smtClean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14480" y="357166"/>
            <a:ext cx="578647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งานวิกฤติ </a:t>
            </a:r>
            <a:r>
              <a:rPr 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(Critical activity)</a:t>
            </a:r>
          </a:p>
        </p:txBody>
      </p:sp>
      <p:pic>
        <p:nvPicPr>
          <p:cNvPr id="18436" name="Picture 4" descr="http://board.postjung.com/data/512/512413-topic-ix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214818"/>
            <a:ext cx="2214578" cy="1932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145</a:t>
            </a:fld>
            <a:endParaRPr lang="th-TH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17500" y="427038"/>
            <a:ext cx="8518525" cy="61198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 </a:t>
            </a:r>
            <a:r>
              <a:rPr lang="en-US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EX.5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นำมาเขียนสรุปค่าเวลาเหลือ และงานวิกฤติได้ดังนี้</a:t>
            </a:r>
            <a:endParaRPr lang="en-US" sz="2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35214"/>
              </p:ext>
            </p:extLst>
          </p:nvPr>
        </p:nvGraphicFramePr>
        <p:xfrm>
          <a:off x="251518" y="1142984"/>
          <a:ext cx="8584509" cy="3200400"/>
        </p:xfrm>
        <a:graphic>
          <a:graphicData uri="http://schemas.openxmlformats.org/drawingml/2006/table">
            <a:tbl>
              <a:tblPr/>
              <a:tblGrid>
                <a:gridCol w="1296146"/>
                <a:gridCol w="1080120"/>
                <a:gridCol w="1152128"/>
                <a:gridCol w="1224136"/>
                <a:gridCol w="1224136"/>
                <a:gridCol w="1080120"/>
                <a:gridCol w="152772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งานย่อย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งานวิกฤต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งานวิกฤต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งานวิกฤต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งานวิกฤต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งานวิกฤต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5918" y="4786322"/>
            <a:ext cx="5504905" cy="52322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TS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total Slack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LS-ES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LF-EF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146</a:t>
            </a:fld>
            <a:endParaRPr lang="th-TH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51520" y="980728"/>
            <a:ext cx="8713787" cy="4954547"/>
          </a:xfrm>
          <a:prstGeom prst="rect">
            <a:avLst/>
          </a:prstGeom>
          <a:solidFill>
            <a:srgbClr val="FFFF66"/>
          </a:solidFill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คือ งานวิกฤติที่ต่อเนื่องกันตั้งแต่จุดเริ่มต้นโครงการจนสิ้นสุดโครงการ</a:t>
            </a: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จากตัวอย่างที่ 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เส้นทางวิกฤต คือ 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B-C-E-F </a:t>
            </a: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ใช้ระยะเวลาทั้งสิ้น 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สัปดาห์</a:t>
            </a:r>
            <a:endParaRPr lang="en-US" sz="2800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วิธีการคำนวณหาเส้นทางวิกฤติ</a:t>
            </a:r>
            <a:endParaRPr lang="en-US" sz="2800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1. หาค่าเวลาเหลือแล้วเลือกงานที่มีเวลาเหลือเป็นศูนย์ดังได้แสดงในตาราง</a:t>
            </a:r>
          </a:p>
          <a:p>
            <a:pPr marL="0" indent="0">
              <a:buFont typeface="Arial" pitchFamily="34" charset="0"/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2. หาเส้นทางที่ยาว/ระยะเวลาสูง ที่สุดในการดำเนินโครงการ เนื่องจากเส้นทางวิกฤตเป็นเส้นทางที่ยาวที่สุดหรือใช้ระยะเวลาสูงสุด</a:t>
            </a:r>
            <a:endParaRPr lang="en-US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95736" y="159028"/>
            <a:ext cx="5045805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เส้นทางวิกฤติ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(Critical path)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147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4282" y="142852"/>
            <a:ext cx="8751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Ex.6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S1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มีโครงการเปิดสาขาย่อยในภาคอีสาน จงสร้างข่ายงาน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คำนวณเวลาสิ้นสุดของโครงการและแสดงกิจกรรมวิกฤตของโครงการ</a:t>
            </a:r>
            <a:endParaRPr lang="th-TH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819647"/>
              </p:ext>
            </p:extLst>
          </p:nvPr>
        </p:nvGraphicFramePr>
        <p:xfrm>
          <a:off x="214282" y="1052736"/>
          <a:ext cx="8751115" cy="5730240"/>
        </p:xfrm>
        <a:graphic>
          <a:graphicData uri="http://schemas.openxmlformats.org/drawingml/2006/table">
            <a:tbl>
              <a:tblPr/>
              <a:tblGrid>
                <a:gridCol w="852723"/>
                <a:gridCol w="3677874"/>
                <a:gridCol w="2833828"/>
                <a:gridCol w="138669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รายละเอียด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งานที่ต้องทำเสร็จก่อน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ระยะเวลา (สัปดาห์)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BCE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เลือก</a:t>
                      </a:r>
                      <a:r>
                        <a:rPr lang="th-TH" sz="2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ทำเล</a:t>
                      </a:r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ที่ตั้ง</a:t>
                      </a:r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วางแผนการจัดองค์กร</a:t>
                      </a:r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กำหนดความต้องการของบุคลากร</a:t>
                      </a:r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ให้งาน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 </a:t>
                      </a:r>
                      <a:r>
                        <a:rPr kumimoji="0" lang="th-TH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เสร็จก่อน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ออกแบบจัดสำนักงาน</a:t>
                      </a:r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 </a:t>
                      </a:r>
                      <a:r>
                        <a:rPr kumimoji="0" lang="th-TH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และ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 </a:t>
                      </a:r>
                      <a:r>
                        <a:rPr kumimoji="0" lang="th-TH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เสร็จก่อน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ตกแต่งภายใน</a:t>
                      </a:r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จะทำเมื่อ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 </a:t>
                      </a:r>
                      <a:r>
                        <a:rPr kumimoji="0" lang="th-TH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เสร็จ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คัดเลือกพนักงานเก่า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จะทำเมื่อ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 </a:t>
                      </a:r>
                      <a:r>
                        <a:rPr kumimoji="0" lang="th-TH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เสร็จ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รับพนักงานใหม่</a:t>
                      </a:r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 </a:t>
                      </a:r>
                      <a:r>
                        <a:rPr kumimoji="0" lang="th-TH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ต้องเสร็จก่อน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ย้ายเอกสารและเครื่องใช้สำนักงาน</a:t>
                      </a:r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 </a:t>
                      </a:r>
                      <a:r>
                        <a:rPr kumimoji="0" lang="th-TH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ต้องเสร็จก่อน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ติดต่อธนาคารท้องถิ่น</a:t>
                      </a:r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จะทำเมื่อ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 </a:t>
                      </a:r>
                      <a:r>
                        <a:rPr kumimoji="0" lang="th-TH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เสร็จ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ฝึกอบรมพนักงานใหม่</a:t>
                      </a:r>
                      <a:endParaRPr lang="th-TH" sz="2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ทำเมื่อ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E,G,H </a:t>
                      </a:r>
                      <a:r>
                        <a:rPr kumimoji="0" lang="th-TH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เสร็จ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148</a:t>
            </a:fld>
            <a:endParaRPr lang="th-TH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93643"/>
              </p:ext>
            </p:extLst>
          </p:nvPr>
        </p:nvGraphicFramePr>
        <p:xfrm>
          <a:off x="539553" y="1397000"/>
          <a:ext cx="820891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</a:t>
                      </a:r>
                      <a:endParaRPr lang="th-TH" sz="24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กิจกรรมที่ต้องทำเสร็จก่อน</a:t>
                      </a:r>
                      <a:endParaRPr lang="th-TH" sz="24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เวลา (วัน)</a:t>
                      </a:r>
                      <a:endParaRPr lang="th-TH" sz="2400" b="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D,E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C,F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G,H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กล่องข้อความ 6"/>
          <p:cNvSpPr txBox="1"/>
          <p:nvPr/>
        </p:nvSpPr>
        <p:spPr>
          <a:xfrm>
            <a:off x="395536" y="404664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Ex.7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จงสร้างข่ายงาน คำนวณเวลาเสร็จสิ้นของโครงการ และแสดงกิจกรรมวิกฤติของโครงการต่อไปนี้</a:t>
            </a:r>
            <a:endParaRPr lang="th-TH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149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260648"/>
            <a:ext cx="8280920" cy="107721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เทคนิค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(Program Evaluation Research Task)</a:t>
            </a:r>
            <a:endParaRPr lang="th-TH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1520" y="1628800"/>
            <a:ext cx="8496944" cy="4401205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เทคนิคนี้ใช้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ในกรณีที่ไม่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สามารถประมาณระยะเวลาดำเนินงานที่แน่นอน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การทำกิจกรรมต่างๆได้จึงต้องประมาณเวลาของแต่ละกิจกรรม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คือ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 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ระยะเวลาที่คา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ดกิจกรรมจะ</a:t>
            </a:r>
            <a:r>
              <a:rPr lang="th-TH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เสร็จได้</a:t>
            </a:r>
            <a:r>
              <a:rPr lang="th-TH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เร็วที่สุด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Optimistic time)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ในกรณีที่ไม่มีอุปสรรคในการปฏิบัติงาน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 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 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ระยะเวลาที่คาดว่าจะทำงาน</a:t>
            </a:r>
            <a:r>
              <a:rPr lang="th-TH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เสร็จได้ช้าที่สุด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Pessimistic time)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ในกรณีที่มีอุปสรรคมาก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ที่สุด           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	m  = 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ระยะเวลาที่สามารถทำงานเสร็จได้โดยส่วนมาก 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likely time)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ในกรณีทุกอย่างดำเนินไปอย่าง</a:t>
            </a:r>
            <a:r>
              <a:rPr lang="th-TH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ปกติ </a:t>
            </a:r>
            <a:endParaRPr lang="th-TH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3810000" y="6165304"/>
            <a:ext cx="1828800" cy="365125"/>
          </a:xfrm>
        </p:spPr>
        <p:txBody>
          <a:bodyPr/>
          <a:lstStyle/>
          <a:p>
            <a:fld id="{CE509C64-9A6C-4AF1-86F4-DD5140A11EF3}" type="slidenum">
              <a:rPr lang="th-TH" smtClean="0"/>
              <a:pPr/>
              <a:t>15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71736" y="285728"/>
            <a:ext cx="408316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ลักษณะการแสดงข้อมูล</a:t>
            </a: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1200890084"/>
              </p:ext>
            </p:extLst>
          </p:nvPr>
        </p:nvGraphicFramePr>
        <p:xfrm>
          <a:off x="785786" y="2643182"/>
          <a:ext cx="7500990" cy="363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500034" y="1071546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นักวิชาการจึงได้คิดค้นเครื่องมือที่จะช่วยให้ผู้บริหารตัดสินใจอย่างมีประสิทธิภาพมากขึ้นด้วย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“ตัวแบบการตัดสินใจ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Decision Model)”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150</a:t>
            </a:fld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0105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151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8429684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ค่าความน่าจะเป็นที่โครงการจะแล้วเสร็จตามที่กำหนด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Z  =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เวลาที่กำหนด – เวลาเฉลี่ย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  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ผลรวมของค่าความแปรปรวนของกิจกรรมวิกฤต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2000232" y="3071810"/>
            <a:ext cx="671517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rot="5400000">
            <a:off x="1785918" y="3214686"/>
            <a:ext cx="357190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 rot="16200000" flipV="1">
            <a:off x="1857356" y="3357562"/>
            <a:ext cx="71438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152</a:t>
            </a:fld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37389"/>
              </p:ext>
            </p:extLst>
          </p:nvPr>
        </p:nvGraphicFramePr>
        <p:xfrm>
          <a:off x="214282" y="785794"/>
          <a:ext cx="878687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428"/>
                <a:gridCol w="2087037"/>
                <a:gridCol w="1054428"/>
                <a:gridCol w="1054428"/>
                <a:gridCol w="984136"/>
                <a:gridCol w="843539"/>
                <a:gridCol w="1405878"/>
              </a:tblGrid>
              <a:tr h="385192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กิจกรรมที่ต้องทำให้เสร็จก่อน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เวลาในการดำเนินงาน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(วัน)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เวลา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ความแปรปรวน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D,E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DB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F,G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DB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DB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DB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DB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DB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DB1C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282" y="142852"/>
            <a:ext cx="8076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 โครงการสร้างสวนสาธารณะ มีรายละเอียดดังนี้</a:t>
            </a:r>
            <a:endParaRPr lang="th-TH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กล่องข้อความ 4"/>
          <p:cNvSpPr txBox="1"/>
          <p:nvPr/>
        </p:nvSpPr>
        <p:spPr>
          <a:xfrm>
            <a:off x="285720" y="5729133"/>
            <a:ext cx="6625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จงสร้างข่ายงาน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หาเส้นทาง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วิกฤตและระยะเวลาเฉลี่ยของโครงการ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หาค่าความน่าจะเป็นที่โครงการนี้จะเสร็จใน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153</a:t>
            </a:fld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95536" y="212736"/>
            <a:ext cx="838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Ex.9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โครงการซ่อมบำรุงอาคารพาณิชย์ มีรายละเอียดดังนี้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18243"/>
              </p:ext>
            </p:extLst>
          </p:nvPr>
        </p:nvGraphicFramePr>
        <p:xfrm>
          <a:off x="232667" y="788800"/>
          <a:ext cx="871297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3600400"/>
                <a:gridCol w="1152128"/>
                <a:gridCol w="1296144"/>
                <a:gridCol w="1368154"/>
              </a:tblGrid>
              <a:tr h="385192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กิจกรรมที่ต้องทำให้เสร็จก่อน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เวลาในการดำเนินงาน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(วัน)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D,E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F,G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3BCE3"/>
                    </a:solidFill>
                  </a:tcPr>
                </a:tc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268412" y="5413644"/>
            <a:ext cx="8307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จงสร้างข่ายงาน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หาทาง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วิกฤตและระยะเวลาเฉลี่ยของโครงการ</a:t>
            </a:r>
          </a:p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หาความน่าจะเป็นที่โครงการนี้จะเสร็จภายใน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154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520" y="33265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Ex.10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โครงการจัดซื้อหนังสือ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มีราย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ละเอียดดังนี้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38666"/>
              </p:ext>
            </p:extLst>
          </p:nvPr>
        </p:nvGraphicFramePr>
        <p:xfrm>
          <a:off x="251520" y="980728"/>
          <a:ext cx="849694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232248"/>
                <a:gridCol w="1800200"/>
                <a:gridCol w="1584176"/>
                <a:gridCol w="1584177"/>
              </a:tblGrid>
              <a:tr h="401091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งานที่ต้องทำให้เสร็จก่อน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ระยะเวลาการดำเนินการ (วัน)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01091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010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th-TH" sz="2400" dirty="0"/>
                    </a:p>
                  </a:txBody>
                  <a:tcPr/>
                </a:tc>
              </a:tr>
              <a:tr h="4010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10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th-TH" sz="2400" dirty="0"/>
                    </a:p>
                  </a:txBody>
                  <a:tcPr/>
                </a:tc>
              </a:tr>
              <a:tr h="4010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10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th-TH" sz="2400" dirty="0"/>
                    </a:p>
                  </a:txBody>
                  <a:tcPr/>
                </a:tc>
              </a:tr>
              <a:tr h="4010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B,D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10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E,F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th-TH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611560" y="5157192"/>
            <a:ext cx="6625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จงสร้างข่ายงาน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หาเส้นทาง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วิกฤตและระยะเวลาเฉลี่ยของโครงการ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หาค่าความน่าจะเป็นที่โครงการนี้จะเสร็จใน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155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520" y="33317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Ex.11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โครงการติดตั้งเครื่องจักร มีรายละเอียดดังนี้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312953"/>
              </p:ext>
            </p:extLst>
          </p:nvPr>
        </p:nvGraphicFramePr>
        <p:xfrm>
          <a:off x="251520" y="918710"/>
          <a:ext cx="8496945" cy="4238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030626"/>
                <a:gridCol w="1652645"/>
                <a:gridCol w="1746133"/>
                <a:gridCol w="1699389"/>
              </a:tblGrid>
              <a:tr h="580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งานที่ต้องทำให้เสร็จก่อน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ระยะเวลาการดำเนินการ (วัน)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41739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17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th-TH" sz="2400" dirty="0"/>
                    </a:p>
                  </a:txBody>
                  <a:tcPr/>
                </a:tc>
              </a:tr>
              <a:tr h="4417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17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th-TH" sz="2400" dirty="0"/>
                    </a:p>
                  </a:txBody>
                  <a:tcPr/>
                </a:tc>
              </a:tr>
              <a:tr h="4417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17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</a:t>
                      </a:r>
                      <a:endParaRPr lang="th-TH" sz="2400" dirty="0"/>
                    </a:p>
                  </a:txBody>
                  <a:tcPr/>
                </a:tc>
              </a:tr>
              <a:tr h="4417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17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D,E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th-TH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611560" y="5253007"/>
            <a:ext cx="6625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จงสร้างข่ายงาน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หาเส้นทาง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วิกฤตและระยะเวลาเฉลี่ยของโครงการ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หาค่าความน่าจะเป็นที่โครงการนี้จะเสร็จใน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156</a:t>
            </a:fld>
            <a:endParaRPr lang="th-T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52625"/>
            <a:ext cx="2232248" cy="219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157</a:t>
            </a:fld>
            <a:endParaRPr lang="th-TH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403648" y="1844824"/>
            <a:ext cx="6315545" cy="230832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th-TH" sz="4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ปัญหาการขนส่ง</a:t>
            </a:r>
          </a:p>
          <a:p>
            <a:pPr algn="ctr"/>
            <a:endParaRPr lang="th-T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158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14282" y="428604"/>
            <a:ext cx="8715436" cy="3416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ปัญหาการขนส่ง (</a:t>
            </a: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Transportation problem</a:t>
            </a:r>
            <a:r>
              <a:rPr lang="th-TH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th-TH" sz="2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เป็นปัญหาเกี่ยวกับการจัดสรรสินค้าจากแหล่งต้นทาง(ได้แก่ โรงงาน โกดัง คลังสินค้า) ไปยังแหล่งปลายทาง (ได้แก่ ร้านค้า ลูกค้า) โดยมีวัตถุประสงค์เพื่อให้เสียค่าใช้จ่ายในการขนส่งรวมต่ำที่สุด ดังนั้นปัญหาการขนส่ง จึงเป็นปัญหาที่ต้องการหาค่าที่ต่ำที่สุด (</a:t>
            </a:r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Minimize problem</a:t>
            </a: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นั่นเอง</a:t>
            </a:r>
          </a:p>
          <a:p>
            <a:endParaRPr lang="th-TH" sz="2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phitsanulokhighwaypolice.go.th/wp-content/uploads/2015/06/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071942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159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7158" y="1357298"/>
            <a:ext cx="8501122" cy="4733604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indent="-6096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การใช้โปรแกรมเชิงเส้นตรง เพื่อประยุกต์กับปัญหาทางการขนส่ง โดยมีเป้าหมายคือ เพื่อจัดรายการขนส่งให้มีค่าใช้จ่ายน้อยที่สุด</a:t>
            </a:r>
          </a:p>
          <a:p>
            <a:pPr indent="-6096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ลักษณะของรูปแบบปัญหาในเบื้องต้น เป็นการแก้ปัญหาการจัดการขนส่ง จำนวนวัสดุจากแหล่งผลิตคือโรงงาน ไปยังสถานที่เก็บ/ตัวแทนจำหน่าย เพื่อรอการใช้งาน</a:t>
            </a:r>
          </a:p>
          <a:p>
            <a:pPr indent="-6096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โดยที่แหล่งผลิตมีอยู่หลายแห่ง และอยู่ในที่ต่างๆกัน และมีขนาดของการผลิตที่ต่างกันด้วย นอกจากนี้สถานที่เก็บ/ตัวแทนจำหน่าย มีอยู่หลายแห่งซึ่งอยู่ในสถานที่ต่างๆกัน และมีความสามารถในการเก็บวัสดุหรือใช้วัสดุได้จำกัดและในจำนวนไม่เท่ากัน</a:t>
            </a:r>
            <a:endParaRPr lang="en-US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500042"/>
            <a:ext cx="3071834" cy="584775"/>
          </a:xfrm>
          <a:prstGeom prst="rect">
            <a:avLst/>
          </a:prstGeom>
          <a:solidFill>
            <a:srgbClr val="FFAF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ปัญหาการขนส่ง</a:t>
            </a:r>
            <a:endParaRPr lang="th-TH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0034" y="428604"/>
            <a:ext cx="80010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เมท</a:t>
            </a:r>
            <a:r>
              <a:rPr lang="th-TH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ริกซ์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การตัดสินใจ (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Decision matrix)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แถวนอน (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แสดงทางเลือกต่างๆที่มีอยู่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แถวตั้ง(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j)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แสดงถึงเหตุการณ์ต่างๆที่จะเกิดขึ้นหลังจากที่มีการตัดสินใจแล้ว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ผลตอบแทนของทางเลือกที่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เมื่อเกิดเหตุการณ์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จะแสดงด้วยค่า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Cij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86050" y="214290"/>
            <a:ext cx="359265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ลักษณะการแสดงข้อมูล</a:t>
            </a: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3929058" y="3286124"/>
          <a:ext cx="4524365" cy="294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3"/>
                <a:gridCol w="857256"/>
                <a:gridCol w="915532"/>
                <a:gridCol w="751314"/>
              </a:tblGrid>
              <a:tr h="589364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ทางเลือก(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</a:t>
                      </a:r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C11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C12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C1n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C21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C22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C2n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93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Cm1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Cm2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Cmn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160</a:t>
            </a:fld>
            <a:endParaRPr lang="th-TH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771775" y="2058988"/>
            <a:ext cx="719138" cy="6492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771775" y="3141663"/>
            <a:ext cx="719138" cy="6492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771775" y="4437063"/>
            <a:ext cx="719138" cy="6492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795963" y="2133600"/>
            <a:ext cx="792162" cy="5032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795963" y="3141663"/>
            <a:ext cx="792162" cy="43338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795963" y="4508500"/>
            <a:ext cx="792162" cy="431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endParaRPr lang="th-TH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3492500" y="2349500"/>
            <a:ext cx="2232025" cy="215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3563938" y="3429000"/>
            <a:ext cx="20875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3563938" y="4724400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3492500" y="2349500"/>
            <a:ext cx="22320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3492500" y="3357563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3492500" y="3429000"/>
            <a:ext cx="22320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3492500" y="2349500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3492500" y="2492375"/>
            <a:ext cx="2303463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051050" y="2147874"/>
            <a:ext cx="503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2000" b="0" baseline="-2500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000" b="0" baseline="-25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2051050" y="3155937"/>
            <a:ext cx="503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2000" b="0" baseline="-2500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b="0" baseline="-25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2051050" y="4452924"/>
            <a:ext cx="503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2000" b="0" baseline="-2500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endParaRPr lang="th-TH" sz="2000" b="0" baseline="-25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6732588" y="2076437"/>
            <a:ext cx="503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2000" b="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000" b="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6732588" y="3013062"/>
            <a:ext cx="503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2000" b="0" baseline="-2500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b="0" baseline="-25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6732588" y="4446574"/>
            <a:ext cx="5032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2000" b="0" baseline="-2500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endParaRPr lang="th-TH" sz="2000" b="0" baseline="-250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2339975" y="1285860"/>
            <a:ext cx="1943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โรงงาน หรือแหล่งผลิต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534517" y="1180440"/>
            <a:ext cx="1785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สถานที่</a:t>
            </a:r>
            <a:r>
              <a:rPr lang="th-TH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ก่อสร้าง/โกดัง</a:t>
            </a:r>
            <a:endParaRPr lang="th-TH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214282" y="5214950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มีแหล่งผลิต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แหล่ง สถานที่ก่อสร้าง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โกดัง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แห่ง</a:t>
            </a:r>
          </a:p>
          <a:p>
            <a:pPr>
              <a:buFont typeface="Wingdings" pitchFamily="2" charset="2"/>
              <a:buNone/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แต่ละแหล่งผลิตมีการขนส่งวัสดุไปยังสถานที่ก่อสร้าง/โกดังต่างๆ                  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5984" y="428604"/>
            <a:ext cx="4799432" cy="584775"/>
          </a:xfrm>
          <a:prstGeom prst="rect">
            <a:avLst/>
          </a:prstGeom>
          <a:solidFill>
            <a:srgbClr val="99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รูปแบบปัญหาการขนส่ง</a:t>
            </a:r>
            <a:endParaRPr lang="th-TH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488" y="392906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.....</a:t>
            </a:r>
            <a:endParaRPr lang="th-TH" dirty="0"/>
          </a:p>
        </p:txBody>
      </p:sp>
      <p:sp>
        <p:nvSpPr>
          <p:cNvPr id="32" name="TextBox 31"/>
          <p:cNvSpPr txBox="1"/>
          <p:nvPr/>
        </p:nvSpPr>
        <p:spPr>
          <a:xfrm>
            <a:off x="5938846" y="3967826"/>
            <a:ext cx="561980" cy="53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.....</a:t>
            </a:r>
            <a:endParaRPr lang="th-TH" dirty="0"/>
          </a:p>
        </p:txBody>
      </p:sp>
      <p:sp>
        <p:nvSpPr>
          <p:cNvPr id="3" name="สามเหลี่ยมหน้าจั่ว 2"/>
          <p:cNvSpPr/>
          <p:nvPr/>
        </p:nvSpPr>
        <p:spPr>
          <a:xfrm>
            <a:off x="5780745" y="1791266"/>
            <a:ext cx="807379" cy="356608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th-TH" b="1" dirty="0">
              <a:noFill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สามเหลี่ยมหน้าจั่ว 32"/>
          <p:cNvSpPr/>
          <p:nvPr/>
        </p:nvSpPr>
        <p:spPr>
          <a:xfrm>
            <a:off x="5796136" y="2784360"/>
            <a:ext cx="807379" cy="356608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th-TH" b="1" dirty="0">
              <a:noFill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สามเหลี่ยมหน้าจั่ว 33"/>
          <p:cNvSpPr/>
          <p:nvPr/>
        </p:nvSpPr>
        <p:spPr>
          <a:xfrm>
            <a:off x="5780845" y="4161699"/>
            <a:ext cx="807379" cy="356608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th-TH" b="1" dirty="0">
              <a:noFill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161</a:t>
            </a:fld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571470" y="567119"/>
          <a:ext cx="8001060" cy="486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10"/>
                <a:gridCol w="1333510"/>
                <a:gridCol w="1333510"/>
                <a:gridCol w="1333510"/>
                <a:gridCol w="1333510"/>
                <a:gridCol w="1333510"/>
              </a:tblGrid>
              <a:tr h="818602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ปลายทาง</a:t>
                      </a:r>
                    </a:p>
                    <a:p>
                      <a:endParaRPr lang="th-TH" sz="16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ต้นทาง</a:t>
                      </a:r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....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078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078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078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0783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ij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078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….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7" name="ตัวเชื่อมต่อตรง 6"/>
          <p:cNvCxnSpPr/>
          <p:nvPr/>
        </p:nvCxnSpPr>
        <p:spPr>
          <a:xfrm>
            <a:off x="523966" y="698396"/>
            <a:ext cx="1357322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43174" y="1404452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496" y="2202412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1416594"/>
            <a:ext cx="6429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C1n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1416594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380" y="1416594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C…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2264" y="3845486"/>
            <a:ext cx="6429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mn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380" y="2202412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C…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2264" y="2202412"/>
            <a:ext cx="6429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2n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0496" y="2988230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C: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9058" y="3845486"/>
            <a:ext cx="6429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m2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3174" y="2202412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3174" y="2988230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C: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1736" y="3845486"/>
            <a:ext cx="6429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m1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43702" y="2988230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C: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7818" y="2988230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C: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7818" y="3845486"/>
            <a:ext cx="5715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C…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>
            <a:off x="7215206" y="4643446"/>
            <a:ext cx="1357322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00100" y="48260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ตารางปัญหาการขนส่ง</a:t>
            </a:r>
            <a:endParaRPr lang="th-TH" dirty="0"/>
          </a:p>
        </p:txBody>
      </p:sp>
      <p:cxnSp>
        <p:nvCxnSpPr>
          <p:cNvPr id="35" name="ลูกศรเชื่อมต่อแบบตรง 34"/>
          <p:cNvCxnSpPr/>
          <p:nvPr/>
        </p:nvCxnSpPr>
        <p:spPr>
          <a:xfrm rot="16200000" flipH="1">
            <a:off x="6221144" y="4935268"/>
            <a:ext cx="1416622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86446" y="5643578"/>
            <a:ext cx="2857520" cy="1154162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ค่าขนส่งต่อหน่วยในการขนส่งสินค้าจาก ต้นทางไปยังปลายทาง</a:t>
            </a:r>
            <a:endParaRPr lang="th-TH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9" name="ลูกศรเชื่อมต่อแบบตรง 38"/>
          <p:cNvCxnSpPr/>
          <p:nvPr/>
        </p:nvCxnSpPr>
        <p:spPr>
          <a:xfrm rot="10800000">
            <a:off x="5000628" y="5572140"/>
            <a:ext cx="107157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 rot="5400000" flipH="1" flipV="1">
            <a:off x="5429256" y="4929198"/>
            <a:ext cx="1285884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63371" y="5447444"/>
            <a:ext cx="3286149" cy="1384995"/>
          </a:xfrm>
          <a:prstGeom prst="rect">
            <a:avLst/>
          </a:prstGeom>
          <a:solidFill>
            <a:srgbClr val="FFA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จำนวนสินค้าที่ส่งจากแหล่งต้นทาง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ไปยังแหล่งปลายทางที่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162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443968" y="369838"/>
            <a:ext cx="456086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ขั้นตอนการแก้ปัญหาการขนส่ง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8215370" cy="46364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ขั้นที่1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การหาผลลัพธ์เบื้องต้น  ที่นิยมใช้มี 2 เทคนิค </a:t>
            </a:r>
          </a:p>
          <a:p>
            <a:pPr marL="514350" indent="-514350">
              <a:buAutoNum type="arabicParenR"/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วิธีมุมตะวันตกเฉียงเหนือ 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Northwest Corner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Method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514350" indent="-514350">
              <a:buAutoNum type="arabicParenR"/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วิธีโว</a:t>
            </a:r>
            <a:r>
              <a:rPr lang="th-TH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เกล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Vogel’ s Approximation Method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VAM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514350" indent="-514350">
              <a:buAutoNum type="arabicParenR"/>
            </a:pPr>
            <a:endParaRPr lang="th-TH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th-TH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2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การหาผลลัพธ์ที่ดีที่สุด เป็นการนำผลลัพธ์เบื้องต้น มาศึกษาว่าเป็นผลลัพธ์ที่ดีที่สุดหรือเป็นผลลัพธ์ที่ทำให้ค่าขนส่งรวมต่ำสุดหรือยัง ถ้ายังจะมีการปรับผลลัพธ์เบื้องต้นเพื่อทำให้ค่าขนส่งรวมลดลง อาจมีการปรับครั้งเดียวหรือหลายๆครั้ง จนกระทั่งได้ผลลัพธ์ที่ทำให้ค่าขนส่งรวมต่ำสุด โดยคือเทคนิคที่ใช้ปรับคือ วิธี</a:t>
            </a:r>
            <a:r>
              <a:rPr lang="th-TH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โมดิ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MODI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163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8" y="1115028"/>
            <a:ext cx="8501123" cy="338554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วิธีมุมตะวันตกเฉียงเหนือ เป็นวิธีที่ง่ายและรวดเร็ว 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พิจารณาเฉพาะจำนวนสินค้าเท่านั้น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ไม่ได้พิจารณาค่าขนส่งเลย ให้เริ่มต้นที่ช่อง (1,1)</a:t>
            </a:r>
          </a:p>
          <a:p>
            <a:pPr marL="514350" indent="-514350">
              <a:buAutoNum type="arabicPeriod"/>
            </a:pPr>
            <a:endParaRPr lang="th-TH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514350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Ex.1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บริษัทผลิตจักรยาน 3 แห่ง คือ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A,B,C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มีตัวแทนจำหน่าย 3 แห่ง โดยโรงงาน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A,B,C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ผลิตจักรยาน ได้ 25,40,30 คันตามลำดับ ขณะที่ตัวแทนจำหน่ายมีความต้องการจักรยานเดือนละ 30,30,35 คัน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ตามลำดับ แสดงดังตาราง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20924" y="262574"/>
            <a:ext cx="4251339" cy="523220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การหาผลลัพธ์เบื้องต้น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164</a:t>
            </a:fld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428728" y="1146172"/>
          <a:ext cx="6096000" cy="442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9980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ตัวแทน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โรงงาน</a:t>
                      </a:r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bj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357166"/>
            <a:ext cx="844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.1 ตารางแสดงค่าขนส่ง (หน่วย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บาท) วิธีมุมตะวันตกเฉียงเหนือ 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428728" y="1214422"/>
            <a:ext cx="1214446" cy="857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0430" y="2132856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2132856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4876" y="2132856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386104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299695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299695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9322" y="385762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9322" y="299695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0430" y="386104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165</a:t>
            </a:fld>
            <a:endParaRPr lang="th-TH"/>
          </a:p>
        </p:txBody>
      </p:sp>
      <p:sp>
        <p:nvSpPr>
          <p:cNvPr id="5" name="กล่องข้อความ 2"/>
          <p:cNvSpPr txBox="1"/>
          <p:nvPr/>
        </p:nvSpPr>
        <p:spPr>
          <a:xfrm>
            <a:off x="106778" y="785794"/>
            <a:ext cx="8929718" cy="52322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สรุปผลลัพธ์การจัดส่งรถจักรยาน เมื่อใช้วิธีมุมตะวันตกเฉียงเหนือ</a:t>
            </a: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โรงงาน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ส่งจักรยาน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คัน ให้ตัวแทนที่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มีค่าขนส่ง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25x3=75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 </a:t>
            </a:r>
          </a:p>
          <a:p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โรงงาน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ส่งจักรยาน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5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คัน ให้ตัวแทนที่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มีค่าขนส่ง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 5x4=20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โรงงาน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ส่งจักรยาน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คัน ให้ตัวแทนที่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มีค่าขนส่ง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30x2=60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โรงงาน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ส่งจักรยาน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5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คัน ให้ตัวแทนที่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มีค่าขนส่ง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 5x3=15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โรงงาน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ส่งจักรยาน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คัน ให้ตัวแทนที่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มีค่าขนส่ง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30x3=90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		รวมค่าขนส่ง         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260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บ.      	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ใช้วิธีมุมตะวันตกเฉียงเหนือจะมีค่าขนส่งรวม 260 บาท</a:t>
            </a:r>
          </a:p>
          <a:p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166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428596" y="357166"/>
            <a:ext cx="82868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Ex2.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บริษัทผลิตเฟอร์นิเจอร์ มีโรงงานอยู่ในจังหวัดนครศรีธรรมราช เชียงใหม่และระยอง ต้องส่งเฟอร์นิเจอร์ไปยังร้านค้า 3 ร้าน โดยมีตารางขนส่งดังนี้ จงใช้วิธีมุมตะวันตกเฉียงเหนือเพื่อหาผลลัพธ์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(หน่วย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บาท)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706319"/>
              </p:ext>
            </p:extLst>
          </p:nvPr>
        </p:nvGraphicFramePr>
        <p:xfrm>
          <a:off x="214284" y="2143113"/>
          <a:ext cx="8643995" cy="4214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799"/>
                <a:gridCol w="1728799"/>
                <a:gridCol w="1728799"/>
                <a:gridCol w="1728799"/>
                <a:gridCol w="1728799"/>
              </a:tblGrid>
              <a:tr h="842969">
                <a:tc>
                  <a:txBody>
                    <a:bodyPr/>
                    <a:lstStyle/>
                    <a:p>
                      <a:r>
                        <a:rPr lang="th-TH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</a:t>
                      </a:r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ร้านค้า</a:t>
                      </a:r>
                    </a:p>
                    <a:p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โรงงาน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42969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นครศรี-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ธรรมราช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842969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เชียงใหม่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42969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ระยอง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250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8429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ตัวเชื่อมต่อตรง 7"/>
          <p:cNvCxnSpPr/>
          <p:nvPr/>
        </p:nvCxnSpPr>
        <p:spPr>
          <a:xfrm>
            <a:off x="214282" y="2143116"/>
            <a:ext cx="1714512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31840" y="2996952"/>
            <a:ext cx="428628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3190" y="4725144"/>
            <a:ext cx="428628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9140" y="4725144"/>
            <a:ext cx="428628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3652" y="4725144"/>
            <a:ext cx="428628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7268" y="3861048"/>
            <a:ext cx="428628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7790" y="2996952"/>
            <a:ext cx="428628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7790" y="3861048"/>
            <a:ext cx="428628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32302" y="3861048"/>
            <a:ext cx="428628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2302" y="2996952"/>
            <a:ext cx="428628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167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428596" y="357166"/>
            <a:ext cx="8286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Ex3.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บริษัทคอนกรีตมีโรงงานผลิต 3 แห่ง และมีโครงการก่อสร้าง 3 โครงการในต่างจังหวัด โดยมีค่าขนส่งต่อรถบรรทุก 1 คัน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ดังนี้ จงใช้วิธีมุมตะวันตกเฉียงเหนือเพื่อหาผลลัพธ์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663811"/>
              </p:ext>
            </p:extLst>
          </p:nvPr>
        </p:nvGraphicFramePr>
        <p:xfrm>
          <a:off x="248485" y="1916832"/>
          <a:ext cx="8643995" cy="4214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799"/>
                <a:gridCol w="1728799"/>
                <a:gridCol w="1728799"/>
                <a:gridCol w="1728799"/>
                <a:gridCol w="1728799"/>
              </a:tblGrid>
              <a:tr h="842969">
                <a:tc>
                  <a:txBody>
                    <a:bodyPr/>
                    <a:lstStyle/>
                    <a:p>
                      <a:r>
                        <a:rPr lang="th-TH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โครงการ</a:t>
                      </a:r>
                    </a:p>
                    <a:p>
                      <a:r>
                        <a:rPr lang="th-TH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โรงงาน</a:t>
                      </a:r>
                      <a:endParaRPr lang="th-TH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อุดร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อุบล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โคราช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42969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842969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42969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8429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bj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ตัวเชื่อมต่อตรง 7"/>
          <p:cNvCxnSpPr/>
          <p:nvPr/>
        </p:nvCxnSpPr>
        <p:spPr>
          <a:xfrm>
            <a:off x="285720" y="1916835"/>
            <a:ext cx="1693992" cy="8538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43240" y="2996952"/>
            <a:ext cx="50006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4711464"/>
            <a:ext cx="4286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4711464"/>
            <a:ext cx="4286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5140" y="4711464"/>
            <a:ext cx="4286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3854208"/>
            <a:ext cx="50006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28" y="2996952"/>
            <a:ext cx="4286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628" y="3854208"/>
            <a:ext cx="4286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40" y="3854208"/>
            <a:ext cx="42862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3702" y="2996952"/>
            <a:ext cx="50006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168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1520" y="233204"/>
            <a:ext cx="8678198" cy="6447919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วิธีโว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เกล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เป็นวิธีที่นำค่าขนส่งต่อหน่วยมาพิจารณา จึงทำให้ค่าขนส่งรวมที่ใช้วิธี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VAM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มักจะต่ำกว่าวิธีมุมตะวันตกเฉียงเหนือ มีขั้นตอนดังนี้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1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หาค่าความแตกต่างในแถวนอนและแถวตั้งแต่ละแถวโดยที่ผลต่างในแถว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j =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ค่าขนส่งรองที่ต่ำสุด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ค่าขนส่งต่ำสุด</a:t>
            </a:r>
          </a:p>
          <a:p>
            <a:pPr>
              <a:buFont typeface="Wingdings" pitchFamily="2" charset="2"/>
              <a:buNone/>
            </a:pPr>
            <a:endParaRPr lang="en-US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ขั้นที่ 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เลือกแถวหรือ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ที่มีผลต่างมากที่สุด แล้วบรรจุค่า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ij</a:t>
            </a:r>
            <a:r>
              <a:rPr lang="th-TH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ในแถวหรือ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ที่เลือกมา โดยบรรจุค่า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ij</a:t>
            </a:r>
            <a:r>
              <a:rPr lang="th-TH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ให้มากที่สุดเท่าที่จะมากได้ในช่องที่มีค่า   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ij</a:t>
            </a:r>
            <a:r>
              <a:rPr lang="th-TH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32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(ค่าใช้จ่าย)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น้อยที่สุด</a:t>
            </a:r>
          </a:p>
          <a:p>
            <a:pPr>
              <a:buFont typeface="Wingdings" pitchFamily="2" charset="2"/>
              <a:buNone/>
            </a:pPr>
            <a:endParaRPr lang="th-TH" sz="10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ขั้นที่ 3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ตัดแถวหรือ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ที่มีไม่มีสินค้าคงเหลืออยู่ หรือตัดแถวตั้งที่ได้รับสินค้าครบแล้ว เริ่มไปทำ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ขั้นทื่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ใหม่ จนกระทั่งบรรจุ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ij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ได้สอดคล้องกับ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en-US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ทั้งหมดจึงหยุด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169</a:t>
            </a:fld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085068"/>
              </p:ext>
            </p:extLst>
          </p:nvPr>
        </p:nvGraphicFramePr>
        <p:xfrm>
          <a:off x="899593" y="2132856"/>
          <a:ext cx="6984775" cy="442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955"/>
                <a:gridCol w="1396955"/>
                <a:gridCol w="1396955"/>
                <a:gridCol w="1396955"/>
                <a:gridCol w="1396955"/>
              </a:tblGrid>
              <a:tr h="9980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ตัวแทน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โรงงาน</a:t>
                      </a:r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bj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496" y="161735"/>
            <a:ext cx="8606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.1 บริษัท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ผลิตจักรยาน 3 แห่ง คือ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A,B,C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มีตัวแทนจำหน่าย 3 แห่ง โดยโรงงาน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A,B,C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ผลิตจักรยาน ได้ 25,40,30 คันตามลำดับ ขณะที่ตัวแทนจำหน่ายมีความต้องการจักรยานเดือนละ 30,30,35 คันตามลำดับ แสดงดังตาราง</a:t>
            </a:r>
          </a:p>
          <a:p>
            <a:r>
              <a:rPr lang="th-TH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วิธีโว</a:t>
            </a:r>
            <a:r>
              <a:rPr lang="th-TH" sz="2400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เกล</a:t>
            </a:r>
            <a:r>
              <a:rPr lang="th-TH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VAM</a:t>
            </a:r>
            <a:r>
              <a:rPr lang="th-TH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ตารางแสดงค่าขนส่ง (หน่วย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899592" y="2143254"/>
            <a:ext cx="1368151" cy="962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0714" y="314805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7018" y="3102440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4876" y="3102440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481695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6" y="3959696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0714" y="400531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9026" y="4862570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7018" y="3959696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0714" y="4862570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1472" y="928670"/>
            <a:ext cx="814393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แขนงการตัดสินใจ (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Decision tree)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th-TH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แสดงจุดที่ต้องมีการตัดสินใจ </a:t>
            </a:r>
          </a:p>
          <a:p>
            <a:endParaRPr lang="th-TH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แสดงการเกิดเหตุการณ์ต่างๆ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แสดงทางเลือกในการตัดสินใจและเหตุการณ์ที่จะเกิดขึ้นหลังการเลือกทางเลือกนั้นๆ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86050" y="214290"/>
            <a:ext cx="359265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ลักษณะการแสดงข้อมูล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5072074"/>
            <a:ext cx="4016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ตัวเชื่อมต่อตรง 10"/>
          <p:cNvCxnSpPr>
            <a:stCxn id="10" idx="3"/>
            <a:endCxn id="14" idx="1"/>
          </p:cNvCxnSpPr>
          <p:nvPr/>
        </p:nvCxnSpPr>
        <p:spPr>
          <a:xfrm flipV="1">
            <a:off x="1973241" y="4602169"/>
            <a:ext cx="955685" cy="6897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>
            <a:stCxn id="10" idx="3"/>
          </p:cNvCxnSpPr>
          <p:nvPr/>
        </p:nvCxnSpPr>
        <p:spPr>
          <a:xfrm>
            <a:off x="1973241" y="5291943"/>
            <a:ext cx="941391" cy="8374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7" y="5929330"/>
            <a:ext cx="42862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357694"/>
            <a:ext cx="42862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ตัวเชื่อมต่อตรง 14"/>
          <p:cNvCxnSpPr>
            <a:stCxn id="13" idx="3"/>
          </p:cNvCxnSpPr>
          <p:nvPr/>
        </p:nvCxnSpPr>
        <p:spPr>
          <a:xfrm flipV="1">
            <a:off x="3357554" y="6143645"/>
            <a:ext cx="2000264" cy="3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>
            <a:stCxn id="14" idx="3"/>
          </p:cNvCxnSpPr>
          <p:nvPr/>
        </p:nvCxnSpPr>
        <p:spPr>
          <a:xfrm flipV="1">
            <a:off x="3357553" y="4572008"/>
            <a:ext cx="1928827" cy="301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>
            <a:stCxn id="14" idx="3"/>
          </p:cNvCxnSpPr>
          <p:nvPr/>
        </p:nvCxnSpPr>
        <p:spPr>
          <a:xfrm flipV="1">
            <a:off x="3357553" y="4071943"/>
            <a:ext cx="428628" cy="5302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>
            <a:stCxn id="14" idx="3"/>
          </p:cNvCxnSpPr>
          <p:nvPr/>
        </p:nvCxnSpPr>
        <p:spPr>
          <a:xfrm>
            <a:off x="3357553" y="4602169"/>
            <a:ext cx="428628" cy="4699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3786182" y="4071942"/>
            <a:ext cx="150019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3786182" y="5072074"/>
            <a:ext cx="1475135" cy="204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>
            <a:stCxn id="13" idx="3"/>
          </p:cNvCxnSpPr>
          <p:nvPr/>
        </p:nvCxnSpPr>
        <p:spPr>
          <a:xfrm flipV="1">
            <a:off x="3357554" y="5715017"/>
            <a:ext cx="428628" cy="4587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3786182" y="5715016"/>
            <a:ext cx="157163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>
            <a:stCxn id="13" idx="3"/>
          </p:cNvCxnSpPr>
          <p:nvPr/>
        </p:nvCxnSpPr>
        <p:spPr>
          <a:xfrm>
            <a:off x="3357554" y="6173805"/>
            <a:ext cx="500066" cy="3984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3857620" y="6572272"/>
            <a:ext cx="142876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85852" y="4071942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ทางเลือกที่1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4414" y="5857892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ทางเลือกที่2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571612"/>
            <a:ext cx="4016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214554"/>
            <a:ext cx="451230" cy="42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ตัวเชื่อมต่อตรง 45"/>
          <p:cNvCxnSpPr/>
          <p:nvPr/>
        </p:nvCxnSpPr>
        <p:spPr>
          <a:xfrm flipV="1">
            <a:off x="857224" y="3214686"/>
            <a:ext cx="571506" cy="15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สี่เหลี่ยมผืนผ้า 67"/>
          <p:cNvSpPr/>
          <p:nvPr/>
        </p:nvSpPr>
        <p:spPr>
          <a:xfrm>
            <a:off x="5500694" y="3857628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Cij</a:t>
            </a:r>
            <a:endParaRPr lang="th-TH" sz="2400" dirty="0"/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5500694" y="4286256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Cij</a:t>
            </a:r>
            <a:endParaRPr lang="th-TH" sz="2400" dirty="0"/>
          </a:p>
        </p:txBody>
      </p:sp>
      <p:sp>
        <p:nvSpPr>
          <p:cNvPr id="70" name="สี่เหลี่ยมผืนผ้า 69"/>
          <p:cNvSpPr/>
          <p:nvPr/>
        </p:nvSpPr>
        <p:spPr>
          <a:xfrm>
            <a:off x="5572132" y="5286388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Cij</a:t>
            </a:r>
            <a:endParaRPr lang="th-TH" sz="2400" dirty="0"/>
          </a:p>
        </p:txBody>
      </p:sp>
      <p:sp>
        <p:nvSpPr>
          <p:cNvPr id="71" name="สี่เหลี่ยมผืนผ้า 70"/>
          <p:cNvSpPr/>
          <p:nvPr/>
        </p:nvSpPr>
        <p:spPr>
          <a:xfrm>
            <a:off x="5572132" y="5715016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Cij</a:t>
            </a:r>
            <a:endParaRPr lang="th-TH" sz="2400" dirty="0"/>
          </a:p>
        </p:txBody>
      </p:sp>
      <p:sp>
        <p:nvSpPr>
          <p:cNvPr id="72" name="สี่เหลี่ยมผืนผ้า 71"/>
          <p:cNvSpPr/>
          <p:nvPr/>
        </p:nvSpPr>
        <p:spPr>
          <a:xfrm>
            <a:off x="5572132" y="6215082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Cij</a:t>
            </a:r>
            <a:endParaRPr lang="th-TH" sz="2400" dirty="0"/>
          </a:p>
        </p:txBody>
      </p:sp>
      <p:sp>
        <p:nvSpPr>
          <p:cNvPr id="73" name="สี่เหลี่ยมผืนผ้า 72"/>
          <p:cNvSpPr/>
          <p:nvPr/>
        </p:nvSpPr>
        <p:spPr>
          <a:xfrm>
            <a:off x="5500694" y="4643446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Cij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170</a:t>
            </a:fld>
            <a:endParaRPr lang="th-TH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995145"/>
              </p:ext>
            </p:extLst>
          </p:nvPr>
        </p:nvGraphicFramePr>
        <p:xfrm>
          <a:off x="395536" y="1146172"/>
          <a:ext cx="8280918" cy="528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536"/>
                <a:gridCol w="1399770"/>
                <a:gridCol w="1380153"/>
                <a:gridCol w="1380153"/>
                <a:gridCol w="1380153"/>
                <a:gridCol w="1380153"/>
              </a:tblGrid>
              <a:tr h="9980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ตัวแทน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โรงงาน</a:t>
                      </a:r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ค่าแตกต่าง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2=1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30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2=1</a:t>
                      </a: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2=1</a:t>
                      </a: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bj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ค่าแตกต่าง(แถวตั้ง)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3=1</a:t>
                      </a: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2=1</a:t>
                      </a: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2=1</a:t>
                      </a: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4" name="TextBox 12"/>
          <p:cNvSpPr txBox="1"/>
          <p:nvPr/>
        </p:nvSpPr>
        <p:spPr>
          <a:xfrm>
            <a:off x="2771800" y="2142546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5508104" y="2132856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4142802" y="2142546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142802" y="386104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4142802" y="300664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2771800" y="300664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508104" y="384793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5508104" y="299695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2771800" y="386104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499383" y="196004"/>
            <a:ext cx="4544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ตารางแสดงค่าขนส่ง (หน่วย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บาท)</a:t>
            </a:r>
          </a:p>
          <a:p>
            <a:r>
              <a:rPr lang="th-TH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รอบที่</a:t>
            </a: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โจทย์จาก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EX.1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499383" y="1268760"/>
            <a:ext cx="1152128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171</a:t>
            </a:fld>
            <a:endParaRPr lang="th-TH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904078"/>
              </p:ext>
            </p:extLst>
          </p:nvPr>
        </p:nvGraphicFramePr>
        <p:xfrm>
          <a:off x="971600" y="1021528"/>
          <a:ext cx="7391742" cy="543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57"/>
                <a:gridCol w="1231957"/>
                <a:gridCol w="1231957"/>
                <a:gridCol w="1231957"/>
                <a:gridCol w="1231957"/>
                <a:gridCol w="1231957"/>
              </a:tblGrid>
              <a:tr h="9980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ตัวแทน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โรงงาน</a:t>
                      </a:r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ค่าแตกต่าง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2=1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30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3=1</a:t>
                      </a: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3=0</a:t>
                      </a: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bj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ค่าแตกต่าง(แถวตั้ง)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3=1</a:t>
                      </a: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2=1</a:t>
                      </a: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4" name="TextBox 12"/>
          <p:cNvSpPr txBox="1"/>
          <p:nvPr/>
        </p:nvSpPr>
        <p:spPr>
          <a:xfrm>
            <a:off x="3082062" y="206084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5510954" y="206084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4296508" y="206084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282828" y="371703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4282828" y="292494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3068382" y="292494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497274" y="373298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5497274" y="292494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3068382" y="371703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259632" y="142852"/>
            <a:ext cx="4544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ตารางแสดงค่าขนส่ง (หน่วย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บาท)</a:t>
            </a:r>
          </a:p>
          <a:p>
            <a:r>
              <a:rPr lang="th-TH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รอบที่</a:t>
            </a: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th-TH"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 rot="5400000">
            <a:off x="2692969" y="3518091"/>
            <a:ext cx="2753941" cy="399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1000100" y="1071546"/>
            <a:ext cx="1152128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172</a:t>
            </a:fld>
            <a:endParaRPr lang="th-TH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900417"/>
              </p:ext>
            </p:extLst>
          </p:nvPr>
        </p:nvGraphicFramePr>
        <p:xfrm>
          <a:off x="971600" y="1021528"/>
          <a:ext cx="7391742" cy="543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57"/>
                <a:gridCol w="1231957"/>
                <a:gridCol w="1231957"/>
                <a:gridCol w="1231957"/>
                <a:gridCol w="1231957"/>
                <a:gridCol w="1231957"/>
              </a:tblGrid>
              <a:tr h="9980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ตัวแทน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โรงงาน</a:t>
                      </a:r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ค่าแตกต่าง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30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3=1</a:t>
                      </a: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en-US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3=0</a:t>
                      </a: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bj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ค่าแตกต่าง(แถวตั้ง)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3=1</a:t>
                      </a: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3=0</a:t>
                      </a:r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4" name="TextBox 12"/>
          <p:cNvSpPr txBox="1"/>
          <p:nvPr/>
        </p:nvSpPr>
        <p:spPr>
          <a:xfrm>
            <a:off x="3068382" y="2089910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5497274" y="2089910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4282828" y="2089910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282828" y="380442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4282828" y="2947166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3068382" y="2947166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497274" y="373298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5497274" y="2947166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3068382" y="380442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 rot="16200000" flipH="1">
            <a:off x="2600045" y="3528747"/>
            <a:ext cx="2796342" cy="456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 flipV="1">
            <a:off x="2331368" y="2490020"/>
            <a:ext cx="4256856" cy="2877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5"/>
          <p:cNvSpPr txBox="1"/>
          <p:nvPr/>
        </p:nvSpPr>
        <p:spPr>
          <a:xfrm>
            <a:off x="1259632" y="188640"/>
            <a:ext cx="4544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ตารางแสดงค่าขนส่ง (หน่วย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บาท)</a:t>
            </a:r>
          </a:p>
          <a:p>
            <a:r>
              <a:rPr lang="th-TH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รอบที่</a:t>
            </a:r>
            <a:r>
              <a:rPr lang="en-US" sz="24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th-TH"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1000100" y="1071546"/>
            <a:ext cx="1152128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173</a:t>
            </a:fld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71438" y="714356"/>
            <a:ext cx="8929718" cy="4524315"/>
          </a:xfrm>
          <a:prstGeom prst="rect">
            <a:avLst/>
          </a:prstGeom>
          <a:solidFill>
            <a:srgbClr val="FFAFFF"/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สรุปผลลัพธ์เบื้องต้นโดยวิธี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VAM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โรงงาน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ส่งจักรยาน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คัน ให้ตัวแทนที่</a:t>
            </a: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มีค่าขนส่ง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25x2=50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 โรงงาน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ส่งจักรยาน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คัน ให้ตัวแทนที่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มีค่าขนส่ง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30x2=60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 โรงงาน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ส่งจักรยาน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คัน ให้ตัวแทนที่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มีค่าขนส่ง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10x3=30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 โรงงาน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ส่งจักรยาน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30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คัน ให้ตัวแทนที่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มีค่าขนส่ง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30x3=90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		รวมค่าขนส่ง         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230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บ.</a:t>
            </a:r>
          </a:p>
          <a:p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จัดส่งจักรยานด้วยวิธี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VAM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จะต้องเสียค่าขนส่งรวม 230 บาท</a:t>
            </a:r>
          </a:p>
          <a:p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174</a:t>
            </a:fld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857224" y="500042"/>
            <a:ext cx="3433953" cy="523220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การหาผลลัพธ์ที่ดีที่สุด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8643998" cy="4493538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การหาผลลัพธ์ที่ดีที่สุด เป็นขั้นตอนต่อจากการหาผลลัพธ์เบื้องต้น ไม่ว่าจะเป็นวิธีมุมตะวันตกเฉียงเหนือหรือวิธีโว</a:t>
            </a:r>
            <a:r>
              <a:rPr lang="th-TH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เกล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โดยต้องนำผลลัพธ์ที่ได้มาพิจารณาว่าเป็นผลลัพธ์ที่ดีที่สุดหรือยัง ถ้าดีแล้วคือมีการขนส่งรวมต่ำที่สุด แต่หากยังไม่ใช่ผลลัพธ์ที่ดีที่สุด จะต้องปรับผลลัพธ์เพื่อลดค่าขนส่งรวมลง จนได้ผลลัพธ์ที่ดีที่สุด</a:t>
            </a:r>
          </a:p>
          <a:p>
            <a:endParaRPr lang="th-TH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ขั้นที่1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ตรวจสอบผลลัพธ์เบื้องต้นว่าค่าใช้จ่ายหรือค่าขนส่งรวมต่ำที่สุดหรือไม่ หากยังไม่ต่ำที่สุดทำต่อขั้นที่ 2</a:t>
            </a:r>
          </a:p>
          <a:p>
            <a:endParaRPr lang="th-TH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ขั้นที่2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ทำการปรับผลลัพธ์เพื่อลดค่าขนส่งรวม จนไม่สามารถลดได้อีก จึงถือว่าผลลัพธ์สุดท้ายเป็นผลลัพธ์ที่ดีที่สุด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13721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175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85720" y="142852"/>
            <a:ext cx="8572560" cy="3693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เทคนิคในการตรวจสอบและหาผลลัพธ์ที่ดีที่สุด </a:t>
            </a:r>
          </a:p>
          <a:p>
            <a:pPr algn="ctr"/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คือวิธี</a:t>
            </a:r>
            <a:r>
              <a:rPr lang="th-TH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โมดิ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MODI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algn="ctr"/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Modified Distribution Method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โดยแบ่งตัวแปรเป็น 2 กลุ่ม </a:t>
            </a:r>
          </a:p>
          <a:p>
            <a:pPr marL="514350" indent="-514350">
              <a:buAutoNum type="arabicPeriod"/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ตัวแปรพื้นฐาน 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Basic variable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คือ ตัวแปรของช่องที่มีค่า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Xji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&gt; 0</a:t>
            </a:r>
          </a:p>
          <a:p>
            <a:pPr marL="514350" indent="-514350">
              <a:buAutoNum type="arabicPeriod"/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ตัวแปรไม่พื้นฐาน 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Non Basic variable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คือ ตัวแปรของช่องที่ไม่มีการขนส่ง</a:t>
            </a:r>
          </a:p>
          <a:p>
            <a:pPr marL="514350" indent="-514350"/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Xji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0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8" y="3929066"/>
            <a:ext cx="8929718" cy="492443"/>
          </a:xfrm>
          <a:prstGeom prst="rect">
            <a:avLst/>
          </a:prstGeom>
          <a:solidFill>
            <a:srgbClr val="99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จำนวนตัวแปรพื้นฐาน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จำนวนแถวนอน (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จำนวนแถวตั้ง (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-1</a:t>
            </a:r>
            <a:endParaRPr lang="th-TH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181913"/>
            <a:ext cx="741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Ex.1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วิธีมุมตะวันตกเฉียงเหนือมีตัวแปรพื้นฐาน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3" y="5643578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Ex.1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วิธี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VAM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มีตัวแปรพื้นฐาน 4 ตัว จะต้องเพิ่มช่องพื้นฐานอีก 1 ช่อง เพื่อให้เป็น 5 โดยเลือกจากช่องไม่พื้นฐานช่องใดก็ได้ ใส่ 0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4572008"/>
            <a:ext cx="585791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Ex1.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ตัวแปรพื้นฐาน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3+3-1= 5 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ต้ว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176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23528" y="571480"/>
            <a:ext cx="8568952" cy="529375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หลังจากปรับจำนวนตัวแปรพื้นฐาน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m+n-1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แล้วจะต้องมีการตรวจสอบผลลัพธ์โดยสร้างวงจรปิด 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Closed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loop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วิธีการสร้างวงจรปิดเป็นดังนี้</a:t>
            </a: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1. เริ่มจากช่องตัวแปรไม่พื้นฐาน</a:t>
            </a: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2. ลากเส้นเชื่อมจากช่องที่ 1 กับช่องอื่นๆที่เป็นช่องพื้นฐาน โดยเส้นที่ลากเชื่อม ต้องเชื่อมในแนวดิ่งหรือแนวนอนเท่านั้น และกลับมาที่จุดเริ่มต้นเสมอ</a:t>
            </a: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3. ใส่เครื่องหมายบวกที่จุดเริ่มต้น แล้วใส่เครื่องหมายลบสลับกัน โดยในแต่ละแถวนอนหรือแถวตั้งจะมีเครื่องหมายบวกและลบอย่างละ 1 เครื่องหมายเท่านั้น</a:t>
            </a: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4. ลากเส้นเชื่อม</a:t>
            </a: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5. จุดมุมของวงจรปิดจะมีเพียงจุดเดียวที่เป็นตัวแปรไม่พื้นฐาน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177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42877" y="214290"/>
            <a:ext cx="89297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ตัวอย่างการคำนวณ </a:t>
            </a:r>
            <a:r>
              <a:rPr lang="th-TH" sz="25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รอบที่ 1 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</a:t>
            </a:r>
            <a:r>
              <a:rPr lang="th-TH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โมดิ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modi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จากโจทย์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Ex.1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โดยวิธีมุมตะวันตกเฉียงเหนือ จงหาผลลัพธ์ที่ดีที่สุด</a:t>
            </a:r>
            <a:endParaRPr lang="th-TH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428728" y="1146172"/>
          <a:ext cx="6096000" cy="442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9980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ตัวแทน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โรงงาน</a:t>
                      </a:r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bj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14110" y="216479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002" y="216479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8556" y="216479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386104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299695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299695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385762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299695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0430" y="386104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5" y="571501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1 ผลลัพธ์เบื้องต้นมีช่องพื้นฐาน 5 ช่อง นั่นคือ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A1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=25,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B1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=5,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B2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=30,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B3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=5,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C3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=30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178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81531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2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ตรวจสอบจำนวนช่องพื้นฐาน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m+n-1 = 3+3-1=5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018602"/>
            <a:ext cx="8429684" cy="267765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3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คำนวณค่า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Vj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ของช่องพื้นฐานโดยให้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ช่อง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,1)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+V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C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A1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0+V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=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       V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3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ช่อง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,1)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+V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C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B1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+3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       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ช่อง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,2)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+V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C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B2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1+V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=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       V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1 </a:t>
            </a: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ช่อง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,3)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+V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C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B3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1+V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=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       V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2 </a:t>
            </a: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ช่อง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,3)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+V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C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C3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+2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       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1 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นำค่า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Vj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ใส่ในตาราง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5436096" y="162880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5436096" y="198599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5436096" y="234318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5436096" y="270037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5436096" y="305756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1419" y="3964733"/>
            <a:ext cx="8413985" cy="193899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สำหรับช่องไม่พื้นฐาน โดยที่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-U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-V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ช่อง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,2)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A2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C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A2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-V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3-0-1= 2</a:t>
            </a: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ช่อง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,3)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A3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C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A3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-V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2-0-2= 0</a:t>
            </a: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ช่อง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,1)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C1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C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C1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-V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3-1-3= </a:t>
            </a:r>
            <a:r>
              <a:rPr lang="en-US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-1</a:t>
            </a:r>
            <a:endParaRPr lang="th-TH" sz="2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ช่อง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,2)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C2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C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C2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-U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-V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2-1-1=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179</a:t>
            </a:fld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731142"/>
              </p:ext>
            </p:extLst>
          </p:nvPr>
        </p:nvGraphicFramePr>
        <p:xfrm>
          <a:off x="714350" y="955746"/>
          <a:ext cx="7746084" cy="547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014"/>
                <a:gridCol w="1291014"/>
                <a:gridCol w="1291014"/>
                <a:gridCol w="1291014"/>
                <a:gridCol w="1291014"/>
                <a:gridCol w="1291014"/>
              </a:tblGrid>
              <a:tr h="99802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ตัวแทน</a:t>
                      </a: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โรงงาน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Ui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th-TH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bj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15816" y="2143116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16479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217163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3886146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300037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299695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0954" y="385762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0954" y="299695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386104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357166"/>
            <a:ext cx="3111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ตารางวิธี</a:t>
            </a:r>
            <a:r>
              <a:rPr lang="th-TH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โมดิ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รอบที่ 1</a:t>
            </a:r>
            <a:endParaRPr lang="th-TH" sz="26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ดาว 5 แฉก 15"/>
          <p:cNvSpPr/>
          <p:nvPr/>
        </p:nvSpPr>
        <p:spPr>
          <a:xfrm flipV="1">
            <a:off x="2267744" y="4295376"/>
            <a:ext cx="214314" cy="285752"/>
          </a:xfrm>
          <a:prstGeom prst="star5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th-TH" b="1" dirty="0">
              <a:noFill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8" name="ตัวเชื่อมต่อตรง 17"/>
          <p:cNvCxnSpPr/>
          <p:nvPr/>
        </p:nvCxnSpPr>
        <p:spPr>
          <a:xfrm rot="5400000" flipH="1" flipV="1">
            <a:off x="2380255" y="3971176"/>
            <a:ext cx="928694" cy="1588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2880320" y="3491784"/>
            <a:ext cx="2071702" cy="1588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 rot="5400000">
            <a:off x="4451957" y="3971176"/>
            <a:ext cx="928694" cy="1588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/>
          <p:cNvCxnSpPr/>
          <p:nvPr/>
        </p:nvCxnSpPr>
        <p:spPr>
          <a:xfrm rot="10800000">
            <a:off x="2916040" y="4435523"/>
            <a:ext cx="2000264" cy="1588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18</a:t>
            </a:fld>
            <a:endParaRPr lang="th-TH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7158" y="595313"/>
            <a:ext cx="8501122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zh-C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องค์ประกอบของ</a:t>
            </a:r>
            <a:r>
              <a:rPr lang="th-TH" altLang="zh-CN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ตัวแบบทฤษฎีการตัดสินใจ มี  3  ชนิด 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914538433"/>
              </p:ext>
            </p:extLst>
          </p:nvPr>
        </p:nvGraphicFramePr>
        <p:xfrm>
          <a:off x="285720" y="1397000"/>
          <a:ext cx="8643998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180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835824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sz="2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ตรวจสอบค่า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Kij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พบว่าค่า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KC1 = -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ซึ่งน้อยกว่า 0 แสดงว่าวิธีมุมตะวันตกเฉียงเหนือยังไม่ใช่ผลลัพธ์ที่ดีที่สุด นั่นคือสามารถปรับลดค่าขนส่งลงได้ โดยการปรับค่า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Xij</a:t>
            </a: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sz="2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เลือกช่องไม่พื้นฐานที่มีค่า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Kij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ติดลบมากที่สุด ข้อนี้เลือก ช่อง 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C,1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th-TH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สร้างวงจรปิด เริ่มจาก 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C,1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181747"/>
              </p:ext>
            </p:extLst>
          </p:nvPr>
        </p:nvGraphicFramePr>
        <p:xfrm>
          <a:off x="785786" y="4086762"/>
          <a:ext cx="3714206" cy="114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896"/>
                <a:gridCol w="963070"/>
                <a:gridCol w="1080120"/>
                <a:gridCol w="1080120"/>
              </a:tblGrid>
              <a:tr h="57150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5-Xc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5+Xc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Xc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30-X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c1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317347"/>
              </p:ext>
            </p:extLst>
          </p:nvPr>
        </p:nvGraphicFramePr>
        <p:xfrm>
          <a:off x="5429256" y="4077072"/>
          <a:ext cx="3214710" cy="114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31"/>
                <a:gridCol w="791553"/>
                <a:gridCol w="936104"/>
                <a:gridCol w="975622"/>
              </a:tblGrid>
              <a:tr h="57150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9" name="ลูกศรเชื่อมต่อแบบตรง 8"/>
          <p:cNvCxnSpPr/>
          <p:nvPr/>
        </p:nvCxnSpPr>
        <p:spPr>
          <a:xfrm flipV="1">
            <a:off x="2267743" y="4215612"/>
            <a:ext cx="0" cy="584614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2482058" y="4215612"/>
            <a:ext cx="928694" cy="158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 rot="5400000">
            <a:off x="3139209" y="4583869"/>
            <a:ext cx="571504" cy="158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 rot="10800000">
            <a:off x="2267744" y="4869160"/>
            <a:ext cx="1143008" cy="1588"/>
          </a:xfrm>
          <a:prstGeom prst="straightConnector1">
            <a:avLst/>
          </a:prstGeom>
          <a:ln w="381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181</a:t>
            </a:fld>
            <a:endParaRPr lang="th-TH"/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/>
        </p:nvGraphicFramePr>
        <p:xfrm>
          <a:off x="1547834" y="932128"/>
          <a:ext cx="6096000" cy="528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99802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ตัวแทน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โรงงาน</a:t>
                      </a:r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Ui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25  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30  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r>
                        <a:rPr lang="th-TH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10 </a:t>
                      </a:r>
                      <a:endParaRPr lang="th-TH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bj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14678" y="192880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2000240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4810" y="1928802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4810" y="364331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4810" y="278605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678" y="278605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364331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278605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4678" y="364331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71472" y="357166"/>
            <a:ext cx="4185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รอบที่ 2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โมดิ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dirty="0"/>
          </a:p>
        </p:txBody>
      </p:sp>
      <p:cxnSp>
        <p:nvCxnSpPr>
          <p:cNvPr id="26" name="ตัวเชื่อมต่อตรง 25"/>
          <p:cNvCxnSpPr/>
          <p:nvPr/>
        </p:nvCxnSpPr>
        <p:spPr>
          <a:xfrm>
            <a:off x="1571604" y="1000108"/>
            <a:ext cx="1000132" cy="928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182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285728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3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คำนวณค่า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Vj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ของช่องพื้นฐานโดยให้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3324525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4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สำหรับช่องไม่พื้นฐาน โดยที่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-U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-V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791126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Ui+Vj</a:t>
            </a:r>
            <a:r>
              <a:rPr lang="en-US" dirty="0" smtClean="0"/>
              <a:t>=</a:t>
            </a:r>
            <a:r>
              <a:rPr lang="en-US" dirty="0" err="1" smtClean="0"/>
              <a:t>Cij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183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8358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5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ตรวจสอบค่า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พบว่าค่า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A3 =-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ซึ่งน้อยกว่า 0 แสดงว่าสามารถปรับลดค่าขนส่งลงได้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6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เลือกช่องไม่พื้นฐานที่มีค่า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Kij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ติดลบมากที่สุด ข้อนี้เลือก ช่อง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A,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3)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7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สร้างวงจรปิด เริ่มจาก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A,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3)</a:t>
            </a:r>
          </a:p>
          <a:p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113663"/>
              </p:ext>
            </p:extLst>
          </p:nvPr>
        </p:nvGraphicFramePr>
        <p:xfrm>
          <a:off x="285720" y="3786190"/>
          <a:ext cx="4358288" cy="114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365"/>
                <a:gridCol w="1485779"/>
                <a:gridCol w="693365"/>
                <a:gridCol w="1485779"/>
              </a:tblGrid>
              <a:tr h="571504">
                <a:tc>
                  <a:txBody>
                    <a:bodyPr/>
                    <a:lstStyle/>
                    <a:p>
                      <a:r>
                        <a:rPr lang="af-ZA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25-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A3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A3</a:t>
                      </a:r>
                      <a:endParaRPr lang="th-TH" sz="1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5+X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A3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25-X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A3</a:t>
                      </a:r>
                      <a:endParaRPr lang="th-TH" sz="1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ดาว 5 แฉก 6"/>
          <p:cNvSpPr/>
          <p:nvPr/>
        </p:nvSpPr>
        <p:spPr>
          <a:xfrm>
            <a:off x="4340595" y="3990307"/>
            <a:ext cx="142876" cy="214314"/>
          </a:xfrm>
          <a:prstGeom prst="star5">
            <a:avLst/>
          </a:prstGeom>
          <a:solidFill>
            <a:srgbClr val="7030A0"/>
          </a:solidFill>
        </p:spPr>
        <p:txBody>
          <a:bodyPr rtlCol="0" anchor="ctr"/>
          <a:lstStyle/>
          <a:p>
            <a:pPr algn="ctr"/>
            <a:endParaRPr lang="th-TH" b="1" dirty="0">
              <a:noFill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rot="10800000">
            <a:off x="2090350" y="4247758"/>
            <a:ext cx="1285884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rot="5400000">
            <a:off x="2072464" y="4517040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2285984" y="4786322"/>
            <a:ext cx="1000132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rot="5400000" flipH="1" flipV="1">
            <a:off x="3001158" y="4489579"/>
            <a:ext cx="571504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ตาราง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90773"/>
              </p:ext>
            </p:extLst>
          </p:nvPr>
        </p:nvGraphicFramePr>
        <p:xfrm>
          <a:off x="5032548" y="3789040"/>
          <a:ext cx="3611418" cy="1139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544"/>
                <a:gridCol w="1067010"/>
                <a:gridCol w="738699"/>
                <a:gridCol w="1231165"/>
              </a:tblGrid>
              <a:tr h="568084">
                <a:tc>
                  <a:txBody>
                    <a:bodyPr/>
                    <a:lstStyle/>
                    <a:p>
                      <a:r>
                        <a:rPr lang="af-ZA" sz="2400" b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3211258" y="3681401"/>
            <a:ext cx="32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957488" y="4525201"/>
            <a:ext cx="32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329476" y="454833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169486" y="367641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184</a:t>
            </a:fld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99843"/>
              </p:ext>
            </p:extLst>
          </p:nvPr>
        </p:nvGraphicFramePr>
        <p:xfrm>
          <a:off x="467546" y="955746"/>
          <a:ext cx="8136900" cy="528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50"/>
                <a:gridCol w="1356150"/>
                <a:gridCol w="1356150"/>
                <a:gridCol w="1356150"/>
                <a:gridCol w="1356150"/>
                <a:gridCol w="1356150"/>
              </a:tblGrid>
              <a:tr h="99802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ตัวแทน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โรงงาน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Ui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 smtClean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bj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8569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33231" y="196815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2516" y="196815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6991" y="1968154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7318" y="369421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4525" y="2800317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3231" y="2800317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2516" y="3694218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2516" y="2800317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7776" y="3687345"/>
            <a:ext cx="357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71472" y="357166"/>
            <a:ext cx="4185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รอบที่ 3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โมดิ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185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285728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3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คำนวณค่า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Vj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ของช่องพื้นฐานโดยให้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3324525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4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สำหรับช่องไม่พื้นฐาน โดยที่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-U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-V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186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00034" y="428604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สรุปผลลัพธ์</a:t>
            </a:r>
            <a:endParaRPr lang="th-TH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187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71406" y="214290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AAA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มีโรงงานผลิต 3 แห่ง ทำการผลิตและจัดส่งสินค้าไปยังคลังสินค้า 3 แห่ง 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ก. จงหาผลลัพธ์ขั้นต้นด้วยวิธีมุมตะวันตกเฉียงเหนือและผลลัพธ์ของวิธีดังกล่าวเป็นวิธีที่ดีที่สุดหรือไม่ ด้วยวิธี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โมดิ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Modi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ข. จงหาผลลัพธ์ด้วยวิธีโว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เกล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VAM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และใช้วิธี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โมดิ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เพื่อทดสอบผลลัพธ์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14084"/>
              </p:ext>
            </p:extLst>
          </p:nvPr>
        </p:nvGraphicFramePr>
        <p:xfrm>
          <a:off x="214282" y="2357430"/>
          <a:ext cx="8572560" cy="376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428760"/>
                <a:gridCol w="1428760"/>
                <a:gridCol w="1428760"/>
                <a:gridCol w="1428760"/>
                <a:gridCol w="1428760"/>
              </a:tblGrid>
              <a:tr h="642942"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จำนวนของที่ผลิตได้</a:t>
                      </a:r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จำนวนที่สั่งซื้อ(ชิ้น)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140</a:t>
                      </a:r>
                      <a:endParaRPr lang="th-TH" sz="2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43372" y="299695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428796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3645024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92" y="428796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299695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0892" y="299695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3645024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372" y="428796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2132" y="3645024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14612" y="428796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4612" y="299695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4612" y="3645024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188</a:t>
            </a:fld>
            <a:endParaRPr lang="th-TH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97184"/>
              </p:ext>
            </p:extLst>
          </p:nvPr>
        </p:nvGraphicFramePr>
        <p:xfrm>
          <a:off x="323528" y="1008156"/>
          <a:ext cx="8572560" cy="510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428760"/>
                <a:gridCol w="1428760"/>
                <a:gridCol w="1428760"/>
                <a:gridCol w="1428760"/>
                <a:gridCol w="1428760"/>
              </a:tblGrid>
              <a:tr h="720079"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จำนวนของที่ผลิตได้</a:t>
                      </a:r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  <a:p>
                      <a:endParaRPr lang="th-TH" sz="2000" dirty="0"/>
                    </a:p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จำนวนที่สั่งซื้อ(ชิ้น)</a:t>
                      </a:r>
                      <a:endParaRPr lang="th-TH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140</a:t>
                      </a:r>
                      <a:endParaRPr lang="th-TH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37610" y="177281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6370" y="371703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5130" y="270892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5130" y="371703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6370" y="177281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5130" y="177281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7610" y="270892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7610" y="371703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6370" y="270892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8850" y="371703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8850" y="177281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8850" y="270892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7777" y="303659"/>
            <a:ext cx="7164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ก. หาผลลัพธ์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ขั้นต้นด้วยวิธีมุมตะวันตกเฉียง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เหนือ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6434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189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1700808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3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คำนวณค่า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Vj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ของช่องพื้นฐานโดยให้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</a:t>
            </a:r>
          </a:p>
        </p:txBody>
      </p:sp>
      <p:sp>
        <p:nvSpPr>
          <p:cNvPr id="7" name="สี่เหลี่ยมผืนผ้า 4"/>
          <p:cNvSpPr/>
          <p:nvPr/>
        </p:nvSpPr>
        <p:spPr>
          <a:xfrm>
            <a:off x="331801" y="246017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ทดสอบผลลัพธ์ด้วยวิธี </a:t>
            </a:r>
            <a:r>
              <a:rPr lang="th-TH" sz="24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โมดิ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Modi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ช่องพื้นฐานต้องมีจำนวนเท่ากับ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m+n-1</a:t>
            </a:r>
          </a:p>
        </p:txBody>
      </p:sp>
    </p:spTree>
    <p:extLst>
      <p:ext uri="{BB962C8B-B14F-4D97-AF65-F5344CB8AC3E}">
        <p14:creationId xmlns:p14="http://schemas.microsoft.com/office/powerpoint/2010/main" val="2260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19</a:t>
            </a:fld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42910" y="1374592"/>
            <a:ext cx="8001056" cy="41780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ส่วนประกอบของการตัดสินใจ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th-TH" sz="9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1.1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ผู้ตัดสินใจ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1.2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ทางเลือกกระทำ มีกี่ทางเลือก อะไรบ้าง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1.3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เหตุการณ์ที่อาจจะเกิดขึ้นเมื่อตัดสินใจไปแล้ว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1.4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ผลตอบแทนซึ่งอาจอยู่ในรูปกำไร ยอดขาย ต้นทุน หรือค่าเสียโอกาส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83704" y="404664"/>
            <a:ext cx="79487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ตัวแบบการตัดสินใจ (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Decision Model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190</a:t>
            </a:fld>
            <a:endParaRPr lang="th-TH"/>
          </a:p>
        </p:txBody>
      </p:sp>
      <p:sp>
        <p:nvSpPr>
          <p:cNvPr id="5" name="สี่เหลี่ยมผืนผ้า 5"/>
          <p:cNvSpPr/>
          <p:nvPr/>
        </p:nvSpPr>
        <p:spPr>
          <a:xfrm>
            <a:off x="506185" y="332656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4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สำหรับช่องไม่พื้นฐาน โดยที่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-U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-V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2570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191</a:t>
            </a:fld>
            <a:endParaRPr lang="th-TH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/>
          </p:nvPr>
        </p:nvGraphicFramePr>
        <p:xfrm>
          <a:off x="323528" y="1008156"/>
          <a:ext cx="8572560" cy="510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428760"/>
                <a:gridCol w="1428760"/>
                <a:gridCol w="1428760"/>
                <a:gridCol w="1428760"/>
                <a:gridCol w="1428760"/>
              </a:tblGrid>
              <a:tr h="720079"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จำนวนของที่ผลิตได้</a:t>
                      </a:r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  <a:p>
                      <a:endParaRPr lang="th-TH" sz="2000" dirty="0"/>
                    </a:p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จำนวนที่สั่งซื้อ(ชิ้น)</a:t>
                      </a:r>
                      <a:endParaRPr lang="th-TH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140</a:t>
                      </a:r>
                      <a:endParaRPr lang="th-TH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37610" y="177281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6370" y="371703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5130" y="270892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5130" y="371703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6370" y="177281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5130" y="177281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7610" y="270892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7610" y="371703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6370" y="270892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8850" y="371703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8850" y="177281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8850" y="270892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7777" y="303659"/>
            <a:ext cx="2494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ก.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สร้างวงจรปิด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03750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192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1700808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3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คำนวณค่า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Vj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ของช่องพื้นฐานโดยให้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</a:t>
            </a:r>
          </a:p>
        </p:txBody>
      </p:sp>
      <p:sp>
        <p:nvSpPr>
          <p:cNvPr id="7" name="สี่เหลี่ยมผืนผ้า 4"/>
          <p:cNvSpPr/>
          <p:nvPr/>
        </p:nvSpPr>
        <p:spPr>
          <a:xfrm>
            <a:off x="331801" y="246017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ทดสอบผลลัพธ์ด้วยวิธี </a:t>
            </a:r>
            <a:r>
              <a:rPr lang="th-TH" sz="24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โมดิ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Modi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ช่องพื้นฐานต้องมีจำนวนเท่ากับ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m+n-1</a:t>
            </a:r>
          </a:p>
        </p:txBody>
      </p:sp>
    </p:spTree>
    <p:extLst>
      <p:ext uri="{BB962C8B-B14F-4D97-AF65-F5344CB8AC3E}">
        <p14:creationId xmlns:p14="http://schemas.microsoft.com/office/powerpoint/2010/main" val="41923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193</a:t>
            </a:fld>
            <a:endParaRPr lang="th-TH"/>
          </a:p>
        </p:txBody>
      </p:sp>
      <p:sp>
        <p:nvSpPr>
          <p:cNvPr id="5" name="สี่เหลี่ยมผืนผ้า 5"/>
          <p:cNvSpPr/>
          <p:nvPr/>
        </p:nvSpPr>
        <p:spPr>
          <a:xfrm>
            <a:off x="506185" y="332656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4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สำหรับช่องไม่พื้นฐาน โดยที่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-U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-V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43651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194</a:t>
            </a:fld>
            <a:endParaRPr lang="th-TH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49546"/>
              </p:ext>
            </p:extLst>
          </p:nvPr>
        </p:nvGraphicFramePr>
        <p:xfrm>
          <a:off x="323528" y="1052736"/>
          <a:ext cx="8572560" cy="510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428760"/>
                <a:gridCol w="1428760"/>
                <a:gridCol w="1428760"/>
                <a:gridCol w="1428760"/>
                <a:gridCol w="1428760"/>
              </a:tblGrid>
              <a:tr h="720079"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จำนวนของที่ผลิตได้</a:t>
                      </a:r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  <a:p>
                      <a:endParaRPr lang="th-TH" sz="2000" dirty="0"/>
                    </a:p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จำนวนที่สั่งซื้อ(ชิ้น)</a:t>
                      </a:r>
                      <a:endParaRPr lang="th-TH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140</a:t>
                      </a:r>
                      <a:endParaRPr lang="th-TH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37610" y="181739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6370" y="3759423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5130" y="2751311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5130" y="3759423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6370" y="181739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5130" y="176876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7610" y="275350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7610" y="376161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6370" y="2751311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8850" y="376161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8850" y="181739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8850" y="275350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7777" y="303659"/>
            <a:ext cx="2494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ก. สร้างวงจรปิด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70260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195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1700808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3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คำนวณค่า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Vj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ของช่องพื้นฐานโดยให้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</a:t>
            </a:r>
          </a:p>
        </p:txBody>
      </p:sp>
      <p:sp>
        <p:nvSpPr>
          <p:cNvPr id="7" name="สี่เหลี่ยมผืนผ้า 4"/>
          <p:cNvSpPr/>
          <p:nvPr/>
        </p:nvSpPr>
        <p:spPr>
          <a:xfrm>
            <a:off x="331801" y="246017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ทดสอบผลลัพธ์ด้วยวิธี </a:t>
            </a:r>
            <a:r>
              <a:rPr lang="th-TH" sz="24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โมดิ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Modi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ช่องพื้นฐานต้องมีจำนวนเท่ากับ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m+n-1</a:t>
            </a:r>
          </a:p>
        </p:txBody>
      </p:sp>
    </p:spTree>
    <p:extLst>
      <p:ext uri="{BB962C8B-B14F-4D97-AF65-F5344CB8AC3E}">
        <p14:creationId xmlns:p14="http://schemas.microsoft.com/office/powerpoint/2010/main" val="39523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196</a:t>
            </a:fld>
            <a:endParaRPr lang="th-TH"/>
          </a:p>
        </p:txBody>
      </p:sp>
      <p:sp>
        <p:nvSpPr>
          <p:cNvPr id="5" name="สี่เหลี่ยมผืนผ้า 5"/>
          <p:cNvSpPr/>
          <p:nvPr/>
        </p:nvSpPr>
        <p:spPr>
          <a:xfrm>
            <a:off x="506185" y="332656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4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สำหรับช่องไม่พื้นฐาน โดยที่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-U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-V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9689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197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00034" y="428604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สรุปผลลัพธ์</a:t>
            </a:r>
            <a:endParaRPr lang="th-TH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198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5536" y="332656"/>
            <a:ext cx="3095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ข. วิธี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โว</a:t>
            </a:r>
            <a:r>
              <a:rPr lang="th-TH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เกล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VAM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th-TH" dirty="0"/>
          </a:p>
        </p:txBody>
      </p:sp>
      <p:graphicFrame>
        <p:nvGraphicFramePr>
          <p:cNvPr id="4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07547"/>
              </p:ext>
            </p:extLst>
          </p:nvPr>
        </p:nvGraphicFramePr>
        <p:xfrm>
          <a:off x="323528" y="1052736"/>
          <a:ext cx="8572560" cy="510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428760"/>
                <a:gridCol w="1428760"/>
                <a:gridCol w="1428760"/>
                <a:gridCol w="1428760"/>
                <a:gridCol w="1428760"/>
              </a:tblGrid>
              <a:tr h="720079"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จำนวนของที่ผลิตได้</a:t>
                      </a:r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 smtClean="0"/>
                    </a:p>
                    <a:p>
                      <a:endParaRPr lang="th-TH" sz="2000" dirty="0" smtClean="0"/>
                    </a:p>
                    <a:p>
                      <a:endParaRPr lang="th-TH" sz="2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dirty="0"/>
                    </a:p>
                    <a:p>
                      <a:endParaRPr lang="th-TH" sz="2000" dirty="0"/>
                    </a:p>
                    <a:p>
                      <a:endParaRPr lang="th-TH" sz="2000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จำนวนที่สั่งซื้อ(ชิ้น)</a:t>
                      </a:r>
                      <a:endParaRPr lang="th-TH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140</a:t>
                      </a:r>
                      <a:endParaRPr lang="th-TH" sz="2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37610" y="181739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6370" y="371298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5130" y="270487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5130" y="371298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6370" y="181739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5130" y="176876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7610" y="275350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7610" y="376161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66370" y="270487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8850" y="376161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8850" y="1817396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8850" y="275350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38840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199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1700808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3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คำนวณค่า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Vj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ของช่องพื้นฐานโดยให้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</a:t>
            </a:r>
          </a:p>
        </p:txBody>
      </p:sp>
      <p:sp>
        <p:nvSpPr>
          <p:cNvPr id="7" name="สี่เหลี่ยมผืนผ้า 4"/>
          <p:cNvSpPr/>
          <p:nvPr/>
        </p:nvSpPr>
        <p:spPr>
          <a:xfrm>
            <a:off x="331801" y="246017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ทดสอบผลลัพธ์ด้วยวิธี </a:t>
            </a:r>
            <a:r>
              <a:rPr lang="th-TH" sz="24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โมดิ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Modi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ช่องพื้นฐานต้องมีจำนวนเท่ากับ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m+n-1</a:t>
            </a:r>
          </a:p>
        </p:txBody>
      </p:sp>
    </p:spTree>
    <p:extLst>
      <p:ext uri="{BB962C8B-B14F-4D97-AF65-F5344CB8AC3E}">
        <p14:creationId xmlns:p14="http://schemas.microsoft.com/office/powerpoint/2010/main" val="40651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75656" y="2060848"/>
            <a:ext cx="6264696" cy="244827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บทที่ </a:t>
            </a:r>
            <a:r>
              <a:rPr lang="en-US" sz="3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3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ความเป็นมาของการวิเคราะห์เชิงปริมาณ</a:t>
            </a:r>
            <a:endParaRPr lang="th-TH" sz="3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99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196752"/>
            <a:ext cx="8643997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ขั้นตอนการตัดสินใจ  </a:t>
            </a:r>
            <a:r>
              <a:rPr lang="en-U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ดังนี้</a:t>
            </a:r>
            <a:endParaRPr lang="th-TH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: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กำหนดปัญหาให้ชัดเจน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2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กำหนดทางเลือกที่เป็นไปได้จากปัญหาที่   	เกิดขึ้น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: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พิจารณาจากจำนวนเหตุการณ์ที่เกิดขึ้นทั้งหมด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: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คำนวณผลตอบแทนหรือค่าใช้จ่ายสำหรับ	แต่	ละทางเลือก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: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การกำหนดหลักเกณฑ์สำหรับเลือกทางเลือก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: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ตัดสินใจเลือกทางเลือกที่ดีที่สุด นั่นคือ	ทางเลือกที่ได้รับผลตอบแทนสูงที่สุดและ	ค่าใช้จ่ายน้อยที่สุด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6" name="TextBox 4"/>
          <p:cNvSpPr txBox="1"/>
          <p:nvPr/>
        </p:nvSpPr>
        <p:spPr>
          <a:xfrm>
            <a:off x="583704" y="404664"/>
            <a:ext cx="794873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ตัวแบบการตัดสินใจ (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Decision Model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200</a:t>
            </a:fld>
            <a:endParaRPr lang="th-TH"/>
          </a:p>
        </p:txBody>
      </p:sp>
      <p:sp>
        <p:nvSpPr>
          <p:cNvPr id="5" name="สี่เหลี่ยมผืนผ้า 5"/>
          <p:cNvSpPr/>
          <p:nvPr/>
        </p:nvSpPr>
        <p:spPr>
          <a:xfrm>
            <a:off x="506185" y="332656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4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สำหรับช่องไม่พื้นฐาน โดยที่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-U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-V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8809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201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5536" y="332656"/>
            <a:ext cx="4924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ข. วิธี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โว</a:t>
            </a:r>
            <a:r>
              <a:rPr lang="th-TH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เกล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VAM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สรุปผลลัพธ์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6326671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202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86439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Ex4.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โรงงานผลิตของเล่นเด็กมี 3 โรงงาน 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A,B,C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ซึ่งตั้งอยู่ต่างสถานที่กันจะนำของไปส่งที่ร้านค้า 3 แห่งดังนี้</a:t>
            </a:r>
          </a:p>
          <a:p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357159" y="1428736"/>
          <a:ext cx="8572560" cy="3394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714512"/>
                <a:gridCol w="1714512"/>
                <a:gridCol w="1714512"/>
                <a:gridCol w="1714512"/>
              </a:tblGrid>
              <a:tr h="642942"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Z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จำนวนของที่ผลิตได้</a:t>
                      </a:r>
                      <a:endParaRPr lang="th-TH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จำนวนที่สั่งซื้อ(ชิ้น)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8992" y="2071678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335756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6" y="271462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335756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2071678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6" y="2071678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271462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3357562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2714620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5214950"/>
            <a:ext cx="708623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thaiAlphaPeriod"/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จงหาผลลัพธ์เบื้องต้นด้วยวิธี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VAM</a:t>
            </a:r>
          </a:p>
          <a:p>
            <a:pPr marL="514350" indent="-514350">
              <a:buAutoNum type="thaiAlphaPeriod"/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ผลลัพธ์ของวิธี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VAM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เป็นผลลัพธ์ที่ดีที่สุดหรือไม่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203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1700808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3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คำนวณค่า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Vj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ของช่องพื้นฐานโดยให้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</a:t>
            </a:r>
          </a:p>
        </p:txBody>
      </p:sp>
      <p:sp>
        <p:nvSpPr>
          <p:cNvPr id="7" name="สี่เหลี่ยมผืนผ้า 4"/>
          <p:cNvSpPr/>
          <p:nvPr/>
        </p:nvSpPr>
        <p:spPr>
          <a:xfrm>
            <a:off x="331801" y="246017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ทดสอบผลลัพธ์ด้วยวิธี </a:t>
            </a:r>
            <a:r>
              <a:rPr lang="th-TH" sz="24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โมดิ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Modi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</a:t>
            </a:r>
            <a:r>
              <a:rPr lang="en-US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ช่องพื้นฐานต้องมีจำนวนเท่ากับ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m+n-1</a:t>
            </a:r>
          </a:p>
        </p:txBody>
      </p:sp>
    </p:spTree>
    <p:extLst>
      <p:ext uri="{BB962C8B-B14F-4D97-AF65-F5344CB8AC3E}">
        <p14:creationId xmlns:p14="http://schemas.microsoft.com/office/powerpoint/2010/main" val="29702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204</a:t>
            </a:fld>
            <a:endParaRPr lang="th-TH"/>
          </a:p>
        </p:txBody>
      </p:sp>
      <p:sp>
        <p:nvSpPr>
          <p:cNvPr id="5" name="สี่เหลี่ยมผืนผ้า 5"/>
          <p:cNvSpPr/>
          <p:nvPr/>
        </p:nvSpPr>
        <p:spPr>
          <a:xfrm>
            <a:off x="506185" y="332656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4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คำนวณค่า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สำหรับช่องไม่พื้นฐาน โดยที่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ij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-U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-V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3510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205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00034" y="428604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สรุปผลลัพธ์</a:t>
            </a:r>
            <a:endParaRPr lang="th-TH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206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06778" y="179937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Ex.5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บริษัทแมวเหมียวมีโรงงานผลิต 2 แห่ง ทำการผลิตและจัดส่งสินค้าไปยังคลังสินค้า 3 แห่ง 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ก. จงหาผลลัพธ์ขั้นต้นด้วยวิธีมุมตะวันตกเฉียงเหนือและผลลัพธ์ของวิธีดังกล่าวเป็นวิธีที่ดีที่สุดหรือไม่ด้วยวิธี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โมดิ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Modi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ข. จงหาผลลัพธ์ด้วยวิธีโว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เกล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VAM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และใช้วิธี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โมดิ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เพื่อทดสอบผลลัพธ์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89039"/>
              </p:ext>
            </p:extLst>
          </p:nvPr>
        </p:nvGraphicFramePr>
        <p:xfrm>
          <a:off x="357159" y="2204864"/>
          <a:ext cx="8572560" cy="4032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428760"/>
                <a:gridCol w="1428760"/>
                <a:gridCol w="1428760"/>
                <a:gridCol w="1428760"/>
                <a:gridCol w="1428760"/>
              </a:tblGrid>
              <a:tr h="734482"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คลังสินค้า/โรงงาน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ai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Ui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bj</a:t>
                      </a:r>
                      <a:endParaRPr lang="th-TH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A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AFFF"/>
                    </a:solidFill>
                  </a:tcPr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vj</a:t>
                      </a:r>
                      <a:endParaRPr lang="th-TH" sz="2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488" y="2967335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3861048"/>
            <a:ext cx="5715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2967335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2967335"/>
            <a:ext cx="5715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3861048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3861048"/>
            <a:ext cx="3571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207</a:t>
            </a:fld>
            <a:endParaRPr lang="th-T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52625"/>
            <a:ext cx="2232248" cy="219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208</a:t>
            </a:fld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143108" y="1643050"/>
            <a:ext cx="5000660" cy="2862322"/>
          </a:xfrm>
          <a:prstGeom prst="rect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ปัญหาการกำหนดงาน</a:t>
            </a:r>
          </a:p>
          <a:p>
            <a:pPr algn="ctr"/>
            <a:endParaRPr lang="th-TH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209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8215370" cy="483209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ปัญหาการกำหนดงาน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assignment problem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หรือการแจกงานให้แก่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พนักงาน เครื่องจักร หรือหน่วยงานที่รับผิดชอบในงานต่างๆ ให้เหมาะสม เพื่อก่อให้เกิดผลงานที่ดีที่สุดต่อส่วนรวม หรือเกิดต้นทุนหรือค่าใช้จ่ายน้อยที่สุด</a:t>
            </a:r>
          </a:p>
          <a:p>
            <a:endParaRPr lang="th-TH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ปัญหาการกำหนดงานจะใช้หลักการที่เรียกว่า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One-to-One basis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นั่นคือ จะมีการกำหนดงานงานเดียวให้แก่คนงานแต่ละคน และงานแต่ละงานจะมีคนรับผิดชอบเพียงคนเดียว โดยมีวัตถุประสงค์เพื่อกำหนดงานให้เหมาะสมที่สุด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332656"/>
            <a:ext cx="8059737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631" y="1412776"/>
            <a:ext cx="8423150" cy="38164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</a:t>
            </a: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ตารางของปัญหาการตัดสินใจ</a:t>
            </a:r>
          </a:p>
          <a:p>
            <a:endParaRPr lang="th-TH" sz="9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เป็นตาราง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 โดยแถวแนวนอนจะเป็นทางเลือกในการตัดสินใจส่วนแนวตั้งจะเป็นเหตุการณ์ และตัวเลขต่างๆ ในตารางจะเป็น</a:t>
            </a:r>
          </a:p>
          <a:p>
            <a:endParaRPr lang="th-TH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3.1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ผลตอบแทน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3.2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ค่าใช้จ่าย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3.3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ค่าเสียโอกาส</a:t>
            </a: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74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210</a:t>
            </a:fld>
            <a:endParaRPr lang="th-TH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1052736"/>
            <a:ext cx="8351837" cy="3500462"/>
          </a:xfrm>
          <a:prstGeom prst="rect">
            <a:avLst/>
          </a:prstGeom>
          <a:solidFill>
            <a:srgbClr val="FFCCCC"/>
          </a:solidFill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th-TH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ปัญหาการมอบหมายงานให้คนหรือเครื่องจักรที่มีอยู่ </a:t>
            </a: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m</a:t>
            </a:r>
            <a:r>
              <a:rPr kumimoji="0" lang="th-TH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kumimoji="0" lang="th-TH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จำนวนงาน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 </a:t>
            </a:r>
            <a:r>
              <a:rPr kumimoji="0" lang="th-TH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งาน </a:t>
            </a: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n </a:t>
            </a:r>
            <a:r>
              <a:rPr kumimoji="0" lang="th-TH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kumimoji="0" lang="th-TH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จำนวนเครื่องจักร หรือจำนวนคน 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 </a:t>
            </a:r>
            <a:r>
              <a:rPr kumimoji="0" lang="th-TH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kumimoji="0" lang="th-TH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คน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kumimoji="0" lang="th-TH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th-TH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     คนงาน หรือเครื่องจักร แต่ละคนหรือแต่ละเครื่องจะถูกมอบหมายงานให้ทำงานเพียงงานเดียว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kumimoji="0" lang="th-TH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ไม่มีการมอบหมายซ้ำกัน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kumimoji="0" lang="th-TH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th-TH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      งานแต่ละงานจะมีคนงาน หรือเครื่องจักร รับผิดชอบ เพียงคนเดียว หรือเครื่องเดียว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211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85720" y="428604"/>
            <a:ext cx="8572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Ex.1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ผู้อำนวยการจะมอบหมายงานเขียนแบบ 4 งาน ให้กับสถาปนิก 4 คน ซึ่งทุกคนสามารถทำงานนี้ได้ แต่มีความถนัดต่างกันซึ่งจะส่งผลต่อค่าใช้จ่ายในการแก้ไขงาน ซึ้งผู้อำนวยการพิจารณาลักษณะของ 4งานและเทียบกับความสามารถของสถาปนิกแล้วประมาณค่าใช้จ่ายในการเขียนแบบของแต่ละคนดังนี้  (หน่วยเป็น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พันบาท)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357157" y="2500305"/>
          <a:ext cx="8143935" cy="364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787"/>
                <a:gridCol w="1628787"/>
                <a:gridCol w="1628787"/>
                <a:gridCol w="1628787"/>
                <a:gridCol w="1628787"/>
              </a:tblGrid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งาน/</a:t>
                      </a: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สถาปนิก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อานันท์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มานพ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สุจินดา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ณัฐฐา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212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8501122" cy="5863144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th-TH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การแก้ปัญหาการกำหนดงาน</a:t>
            </a:r>
          </a:p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ขั้นตอนการคำนวณ</a:t>
            </a:r>
            <a:r>
              <a:rPr lang="th-TH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วิธีฮัง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กาเรียน </a:t>
            </a:r>
          </a:p>
          <a:p>
            <a:pPr marL="514350" indent="-514350">
              <a:buAutoNum type="arabicParenR"/>
            </a:pP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หักค่าด้านแถวนอนด้วยค่าที่ต่ำที่สุดในแถวนอนแต่ละแถว</a:t>
            </a:r>
          </a:p>
          <a:p>
            <a:pPr marL="514350" indent="-514350">
              <a:buFontTx/>
              <a:buAutoNum type="arabicParenR"/>
            </a:pP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หักค่าด้านแถวตั้งด้วยค่าที่ต่ำที่สุดในแถวตั้งแต่ละแถว</a:t>
            </a:r>
          </a:p>
          <a:p>
            <a:pPr marL="514350" indent="-514350">
              <a:buFontTx/>
              <a:buAutoNum type="arabicParenR"/>
            </a:pP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ลากเส้นตรงในแนวนอนหรือแนวดิ่ง ให้ผ่านเลข 0 ทุกตัวที่มีในตาราง โดยใช้เส้นตรงจำนวนน้อยเส้นที่สุด “</a:t>
            </a:r>
            <a:r>
              <a:rPr lang="th-TH" sz="25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ถ้าจำนวนเส้นตรงที่ลากได้เท่ากับจำนวนแถว แสดงว่าสามารถกำหนดการกำหนดงานที่เหมาะสมได้จากตารางที่มีอยู่”</a:t>
            </a:r>
          </a:p>
          <a:p>
            <a:pPr marL="514350" indent="-514350">
              <a:buFontTx/>
              <a:buAutoNum type="arabicParenR"/>
            </a:pP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ถ้าจำนวนเส้นตรงที่ลากได้มีจำนวนน้อยกว่าจำนวนแถว แสดงว่าต้องมีการปรับปรุงตารางที่มีอยู่ โดย</a:t>
            </a:r>
          </a:p>
          <a:p>
            <a:pPr marL="971550" lvl="1" indent="-514350">
              <a:buAutoNum type="thaiAlphaParenR"/>
            </a:pP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เลือกตัวเลขที่มีค่าต่ำที่สุดและไม่ได้อยู่ในแนวเส้นตรงเป็นค่าปรับปรุง สมมุติเท่ากับ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</a:p>
          <a:p>
            <a:pPr marL="971550" lvl="1" indent="-514350">
              <a:buAutoNum type="thaiAlphaParenR"/>
            </a:pP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หักค่า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ออกจากตัวเลขทุกตัวที่ไม่ได้อยู่ในแถวเส้นตรง</a:t>
            </a:r>
          </a:p>
          <a:p>
            <a:pPr marL="971550" lvl="1" indent="-514350">
              <a:buAutoNum type="thaiAlphaParenR"/>
            </a:pP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บวกตัวเลขที่อยู่ ณ จุดตัดของเส้นตรงสองเส้นด้วยค่า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</a:p>
          <a:p>
            <a:pPr marL="971550" lvl="1" indent="-514350">
              <a:buAutoNum type="thaiAlphaParenR"/>
            </a:pP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กลับไปข้อ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213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63391" y="152543"/>
            <a:ext cx="8572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Ex.1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ผู้อำนวยการจะมอบหมายงานเขียนแบบ 4 งาน ให้กับสถาปนิก 4 คน ซึ่งทุกคนสามารถทำงานนี้ได้ แต่มีความถนัดต่างกันซึ่งจะส่งผลต่อค่าใช้จ่ายในการแก้ไขงาน ซึ้งผู้อำนวยการพิจารณาลักษณะของ 4 งานและเทียบกับความสามารถของสถาปนิกแล้วประมาณค่าใช้จ่ายในการเขียนแบบของแต่ละคนดังนี้  (หน่วยเป็น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พันบาท)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/>
          </p:nvPr>
        </p:nvGraphicFramePr>
        <p:xfrm>
          <a:off x="460513" y="2500305"/>
          <a:ext cx="8143935" cy="364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787"/>
                <a:gridCol w="1628787"/>
                <a:gridCol w="1628787"/>
                <a:gridCol w="1628787"/>
                <a:gridCol w="1628787"/>
              </a:tblGrid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งาน/</a:t>
                      </a: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สถาปนิก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อานันท์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มานพ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สุจินดา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ณัฐฐา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1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214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11560" y="1106741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หักค่าด้านแถวนอนด้วยค่าที่ต่ำที่สุดในแถวนอนแต่ละแถว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404664"/>
            <a:ext cx="5078257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ขั้นตอนการคำนวณ</a:t>
            </a:r>
            <a:r>
              <a:rPr lang="th-TH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วิธีฮัง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กาเรียน 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811897"/>
              </p:ext>
            </p:extLst>
          </p:nvPr>
        </p:nvGraphicFramePr>
        <p:xfrm>
          <a:off x="467544" y="2144796"/>
          <a:ext cx="8143935" cy="4020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787"/>
                <a:gridCol w="1628787"/>
                <a:gridCol w="1628787"/>
                <a:gridCol w="1628787"/>
                <a:gridCol w="1628787"/>
              </a:tblGrid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งาน/</a:t>
                      </a: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สถาปนิก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อานันท์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- 10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 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- 10</a:t>
                      </a:r>
                      <a:endParaRPr lang="th-TH" sz="2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- 10</a:t>
                      </a:r>
                      <a:endParaRPr lang="th-TH" sz="2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 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- 10</a:t>
                      </a:r>
                      <a:endParaRPr lang="th-TH" sz="2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มานพ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 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8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</a:t>
                      </a:r>
                      <a:r>
                        <a:rPr lang="en-US" sz="2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8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</a:t>
                      </a:r>
                      <a:r>
                        <a:rPr lang="en-US" sz="2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8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 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en-US" sz="2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8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สุจินดา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- 6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- 6</a:t>
                      </a:r>
                      <a:endParaRPr lang="th-TH" sz="2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- 6</a:t>
                      </a:r>
                      <a:endParaRPr lang="th-TH" sz="2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 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- 6</a:t>
                      </a:r>
                      <a:endParaRPr lang="th-TH" sz="2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ณัฐฐา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 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- 7</a:t>
                      </a:r>
                      <a:endParaRPr lang="th-TH" sz="2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- 7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- 7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-7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2411760" y="2996952"/>
            <a:ext cx="39252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028425" y="5354052"/>
            <a:ext cx="39252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411760" y="4584367"/>
            <a:ext cx="39252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5652120" y="3841884"/>
            <a:ext cx="39252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27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215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692696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 หักค่าด้านแถวตั้งด้วยค่าที่ต่ำที่สุดในแถวตั้งแต่ละแถว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29894"/>
              </p:ext>
            </p:extLst>
          </p:nvPr>
        </p:nvGraphicFramePr>
        <p:xfrm>
          <a:off x="487306" y="1556792"/>
          <a:ext cx="8143935" cy="3737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787"/>
                <a:gridCol w="1628787"/>
                <a:gridCol w="1628787"/>
                <a:gridCol w="1628787"/>
                <a:gridCol w="1628787"/>
              </a:tblGrid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งาน/</a:t>
                      </a: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สถาปนิก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อานันท์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1 - 1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มานพ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3 - 1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สุจินดา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3 - 1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ณัฐฐา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6 - 1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กล่องข้อความ 6"/>
          <p:cNvSpPr txBox="1"/>
          <p:nvPr/>
        </p:nvSpPr>
        <p:spPr>
          <a:xfrm>
            <a:off x="5959914" y="3140968"/>
            <a:ext cx="4320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719554" y="2463279"/>
            <a:ext cx="4320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4343249" y="4623519"/>
            <a:ext cx="4320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7328066" y="2463279"/>
            <a:ext cx="4320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216</a:t>
            </a:fld>
            <a:r>
              <a:rPr lang="en-US" dirty="0" smtClean="0"/>
              <a:t>v</a:t>
            </a:r>
            <a:endParaRPr lang="th-TH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57661"/>
              </p:ext>
            </p:extLst>
          </p:nvPr>
        </p:nvGraphicFramePr>
        <p:xfrm>
          <a:off x="532521" y="2355664"/>
          <a:ext cx="8143935" cy="3737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787"/>
                <a:gridCol w="1628787"/>
                <a:gridCol w="1628787"/>
                <a:gridCol w="1628787"/>
                <a:gridCol w="1628787"/>
              </a:tblGrid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งาน/</a:t>
                      </a: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สถาปนิก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อานันท์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มานพ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สุจินดา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ณัฐฐา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h-TH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290874" y="388982"/>
            <a:ext cx="86016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ลากเส้น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ตรงในแนวนอนหรือแนวดิ่ง ให้ผ่านเลข 0 ทุกตัวที่มีในตาราง โดยใช้เส้นตรงจำนวนน้อยเส้นที่สุด “</a:t>
            </a:r>
            <a:r>
              <a:rPr lang="th-TH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ถ้าจำนวนเส้นตรงที่ลากได้เท่ากับจำนวนแถว แสดงว่าสามารถกำหนดการกำหนดงานที่เหมาะสมได้จากตารางที่มีอยู่”</a:t>
            </a:r>
          </a:p>
        </p:txBody>
      </p:sp>
    </p:spTree>
    <p:extLst>
      <p:ext uri="{BB962C8B-B14F-4D97-AF65-F5344CB8AC3E}">
        <p14:creationId xmlns:p14="http://schemas.microsoft.com/office/powerpoint/2010/main" val="34875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217</a:t>
            </a:fld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691952" y="930399"/>
            <a:ext cx="80648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</a:t>
            </a:r>
          </a:p>
          <a:p>
            <a:endParaRPr lang="th-TH" sz="1600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อานันท์ ทำงานที่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มีค่าใช้จ่ายในการแก้งานเท่ากับ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11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endParaRPr lang="th-TH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มานพ ทำงาน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มีค่าใช้จ่ายในการแก้งาน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เท่ากับ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8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สุจินดา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ทำงานที่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มีค่าใช้จ่ายในการแก้งาน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เท่ากับ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6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ณัฐฐา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ทำงาน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มีค่าใช้จ่ายในการแก้งาน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เท่ากับ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7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	 ค่าใช้จ่ายรวม เท่ากับ 	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 32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218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9" y="42860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Ex.2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ในการพิจารณาการกำหนดผลิตสินค้า 5 ชนิดให้กับ เครื่องจักรทั้ง 5 เครื่องซึ่งมีประสิทธิภาพการทำงานที่แตกต่างกันจึงทำให้ต้นทุนการผลิตต่างกัน (หน่วย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บาท)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63372"/>
              </p:ext>
            </p:extLst>
          </p:nvPr>
        </p:nvGraphicFramePr>
        <p:xfrm>
          <a:off x="357160" y="1785924"/>
          <a:ext cx="8429682" cy="440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560"/>
                <a:gridCol w="1368152"/>
                <a:gridCol w="1440160"/>
                <a:gridCol w="1296144"/>
                <a:gridCol w="1368152"/>
                <a:gridCol w="1262514"/>
              </a:tblGrid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สินค้า/</a:t>
                      </a: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เครื่องจักร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7151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219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9" y="42860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Ex.2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ในการพิจารณาการกำหนดผลิตสินค้า 5 ชนิดให้กับ เครื่องจักรทั้ง 5 เครื่องซึ่งมีประสิทธิภาพการทำงานที่แตกต่างกันจึงทำให้ต้นทุนการผลิตต่างกัน (หน่วย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บาท)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63847"/>
              </p:ext>
            </p:extLst>
          </p:nvPr>
        </p:nvGraphicFramePr>
        <p:xfrm>
          <a:off x="357160" y="1785924"/>
          <a:ext cx="8429682" cy="440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560"/>
                <a:gridCol w="1368152"/>
                <a:gridCol w="1440160"/>
                <a:gridCol w="1296144"/>
                <a:gridCol w="1368152"/>
                <a:gridCol w="1262514"/>
              </a:tblGrid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สินค้า/</a:t>
                      </a: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เครื่องจักร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7151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5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8" y="214290"/>
            <a:ext cx="9036496" cy="32624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ตัวอย่างที่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(กำไร)</a:t>
            </a:r>
          </a:p>
          <a:p>
            <a:endParaRPr lang="th-TH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กรรมการบริษัทวิมานกรุ๊ป ต้องการสร้างคอนโดมิเนียม โดยมีผู้เสนอขายที่ดิน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แห่งในกรุงเทพมหานคร คือ ปทุมวัน บางรัก จตุจักรและสีลม เมื่อตัดสินใจสร้างคอนโดมิเนียมที่ใดที่หนึ่งแล้ว ปรากฏว่าเศรษฐกิจอาจจะตกต่ำ คงที่ หรือดีขั้นซึ่งจะส่งผลต่อยอดขายไปด้วย ซึ่งผลตอบแทนแสดงในตารางต่อไปนี้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500438"/>
            <a:ext cx="6836661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ปัญหาในการตัดสินใจจะประกอบไปด้วย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ปัญหา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ทางเลือก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เหตุการณ์ที่อาจเกิดขึ้น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ผลตอบแทน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เกณฑ์การเลือก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ตัดสินใจเลือก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8795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220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9" y="42860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Ex.2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ในการพิจารณาการกำหนดผลิตสินค้า 5 ชนิดให้กับ เครื่องจักรทั้ง 5 เครื่องซึ่งมีประสิทธิภาพการทำงานที่แตกต่างกันจึงทำให้ต้นทุนการผลิตต่างกัน (หน่วย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บาท)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63160"/>
              </p:ext>
            </p:extLst>
          </p:nvPr>
        </p:nvGraphicFramePr>
        <p:xfrm>
          <a:off x="357160" y="1785924"/>
          <a:ext cx="8429682" cy="440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560"/>
                <a:gridCol w="1368152"/>
                <a:gridCol w="1440160"/>
                <a:gridCol w="1296144"/>
                <a:gridCol w="1368152"/>
                <a:gridCol w="1262514"/>
              </a:tblGrid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สินค้า/</a:t>
                      </a: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เครื่องจักร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7151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1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221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9" y="42860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Ex.2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ในการพิจารณาการกำหนดผลิตสินค้า 5 ชนิดให้กับ เครื่องจักรทั้ง 5 เครื่องซึ่งมีประสิทธิภาพการทำงานที่แตกต่างกันจึงทำให้ต้นทุนการผลิตต่างกัน (หน่วย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บาท)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/>
          </p:nvPr>
        </p:nvGraphicFramePr>
        <p:xfrm>
          <a:off x="357160" y="1785924"/>
          <a:ext cx="8429682" cy="440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560"/>
                <a:gridCol w="1368152"/>
                <a:gridCol w="1440160"/>
                <a:gridCol w="1296144"/>
                <a:gridCol w="1368152"/>
                <a:gridCol w="1262514"/>
              </a:tblGrid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สินค้า/</a:t>
                      </a: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เครื่องจักร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7151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283968" y="1916832"/>
            <a:ext cx="0" cy="425536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38800" y="1916832"/>
            <a:ext cx="0" cy="425536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52120" y="1916832"/>
            <a:ext cx="0" cy="425536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63824" y="5884301"/>
            <a:ext cx="6921152" cy="1528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75656" y="5085184"/>
            <a:ext cx="6921152" cy="1528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8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222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9" y="42860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Ex.2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ในการพิจารณาการกำหนดผลิตสินค้า 5 ชนิดให้กับ เครื่องจักรทั้ง 5 เครื่องซึ่งมีประสิทธิภาพการทำงานที่แตกต่างกันจึงทำให้ต้นทุนการผลิตต่างกัน (หน่วย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บาท)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07573"/>
              </p:ext>
            </p:extLst>
          </p:nvPr>
        </p:nvGraphicFramePr>
        <p:xfrm>
          <a:off x="357160" y="1785924"/>
          <a:ext cx="8429682" cy="440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560"/>
                <a:gridCol w="1368152"/>
                <a:gridCol w="1440160"/>
                <a:gridCol w="1296144"/>
                <a:gridCol w="1368152"/>
                <a:gridCol w="1262514"/>
              </a:tblGrid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สินค้า/</a:t>
                      </a: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เครื่องจักร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7151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3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223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899592" y="548680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สรุป</a:t>
            </a:r>
          </a:p>
        </p:txBody>
      </p:sp>
    </p:spTree>
    <p:extLst>
      <p:ext uri="{BB962C8B-B14F-4D97-AF65-F5344CB8AC3E}">
        <p14:creationId xmlns:p14="http://schemas.microsoft.com/office/powerpoint/2010/main" val="1108534823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224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5080237" cy="523220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กรณีแถวนอนและแถวตั้งไม่เท่ากัน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000108"/>
            <a:ext cx="80724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EX.3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ในการมอบหมายงานก่อสร้าง 3 โครงการให้วิศวกร 4 คน โดยมีการประมาณค่าใช้จ่ายการดำเนินงานดังตาราง (พันบาท)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16590"/>
              </p:ext>
            </p:extLst>
          </p:nvPr>
        </p:nvGraphicFramePr>
        <p:xfrm>
          <a:off x="971598" y="2357430"/>
          <a:ext cx="7551996" cy="335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999"/>
                <a:gridCol w="1887999"/>
                <a:gridCol w="1887999"/>
                <a:gridCol w="1887999"/>
              </a:tblGrid>
              <a:tr h="871358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โครงการ/วิศวกร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62155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อ้อม 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62155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พัด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2155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นัด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62155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หน่อย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5786454"/>
            <a:ext cx="7880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เพิ่มโครงการสมมุติ (แถวตั้งที่4) โดยมีค่าใช้จ่ายเป็น 0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225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5080237" cy="523220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กรณีแถวนอนและแถวตั้งไม่เท่ากัน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000108"/>
            <a:ext cx="80724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EX.3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ในการมอบหมายงานก่อสร้าง 3 โครงการให้วิศวกร 4 คน โดยมีการประมาณค่าใช้จ่ายการดำเนินงานดังตาราง (พันบาท)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04312"/>
              </p:ext>
            </p:extLst>
          </p:nvPr>
        </p:nvGraphicFramePr>
        <p:xfrm>
          <a:off x="642910" y="2352511"/>
          <a:ext cx="7551996" cy="335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999"/>
                <a:gridCol w="1887999"/>
                <a:gridCol w="1887999"/>
                <a:gridCol w="1887999"/>
              </a:tblGrid>
              <a:tr h="871358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โครงการ/วิศวกร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62155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อ้อม 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62155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พัด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2155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นัด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62155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หน่อย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5786454"/>
            <a:ext cx="7880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เพิ่มโครงการสมมุติ (แถวตั้งที่4) โดยมีค่าใช้จ่ายเป็น 0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3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226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00034" y="285728"/>
            <a:ext cx="5080237" cy="523220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กรณีแถวนอนและแถวตั้งไม่เท่ากัน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000108"/>
            <a:ext cx="80724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EX.3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ในการมอบหมายงานก่อสร้าง 3 โครงการให้วิศวกร 4 คน โดยมีการประมาณค่าใช้จ่ายการดำเนินงานดังตาราง (พันบาท)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/>
          </p:nvPr>
        </p:nvGraphicFramePr>
        <p:xfrm>
          <a:off x="971598" y="2357430"/>
          <a:ext cx="7551996" cy="335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999"/>
                <a:gridCol w="1887999"/>
                <a:gridCol w="1887999"/>
                <a:gridCol w="1887999"/>
              </a:tblGrid>
              <a:tr h="871358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โครงการ/วิศวกร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62155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อ้อม 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62155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พัด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2155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นัด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621557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หน่อย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5786454"/>
            <a:ext cx="7880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เพิ่มโครงการสมมุติ (แถวตั้งที่4) โดยมีค่าใช้จ่ายเป็น 0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227</a:t>
            </a:fld>
            <a:endParaRPr lang="th-TH"/>
          </a:p>
        </p:txBody>
      </p:sp>
      <p:sp>
        <p:nvSpPr>
          <p:cNvPr id="3" name="TextBox 5"/>
          <p:cNvSpPr txBox="1"/>
          <p:nvPr/>
        </p:nvSpPr>
        <p:spPr>
          <a:xfrm>
            <a:off x="323528" y="476672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EX.4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ในการมอบหมายงาน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งานให้พนักงาน 4 คน โดยมีค่าใช้จ่ายการดำเนินงานดังตาราง (พันบาท)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485878"/>
              </p:ext>
            </p:extLst>
          </p:nvPr>
        </p:nvGraphicFramePr>
        <p:xfrm>
          <a:off x="251518" y="1628800"/>
          <a:ext cx="8568954" cy="368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8"/>
                <a:gridCol w="1368152"/>
                <a:gridCol w="1440160"/>
                <a:gridCol w="1368152"/>
                <a:gridCol w="1440160"/>
                <a:gridCol w="1368152"/>
              </a:tblGrid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งาน/</a:t>
                      </a: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พนักงาน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67151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ง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228</a:t>
            </a:fld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323528" y="260648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EX.5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ศูนย์บริการวิ</a:t>
            </a:r>
            <a:r>
              <a:rPr lang="th-TH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นมอ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เตอร์ไซด์ แบบเหมาจ่าย มีลูกค้าโทรเข้ามาแจ้งใช้บริการ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 และมีวิ</a:t>
            </a:r>
            <a:r>
              <a:rPr lang="th-TH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นมอเตอร์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ไซด์รอให้บริการ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คันตามจุดต่างๆ เมื่อตรวจสอบต้นทุนที่มอเตอร์ไซด์ไปยังลูกค้ามีต้นทุนดังตาราง (บาท)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947146"/>
              </p:ext>
            </p:extLst>
          </p:nvPr>
        </p:nvGraphicFramePr>
        <p:xfrm>
          <a:off x="785786" y="2143116"/>
          <a:ext cx="7551995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399"/>
                <a:gridCol w="1510399"/>
                <a:gridCol w="1510399"/>
                <a:gridCol w="1510399"/>
                <a:gridCol w="1510399"/>
              </a:tblGrid>
              <a:tr h="871358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ผู้โดยสาร/</a:t>
                      </a:r>
                      <a:r>
                        <a:rPr lang="th-TH" sz="24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นาย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ก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นาย ข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นาย ค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นาย ง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6215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6215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th-TH" sz="2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th-TH" sz="2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th-TH" sz="2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th-TH" sz="2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215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5763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th-TH" sz="2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th-TH" sz="2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th-TH" sz="2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th-TH" sz="24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5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229</a:t>
            </a:fld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323528" y="260648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EX.6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ผู้จัดการฝ่ายการตลาดได้มอบหมายงานให้พนักงานขาย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คนในการดูแลลูกค้าคนสำคัญ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 โดยมอบหมายให้พนักงาน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คนติดต่อลูกค้า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 ในการเสนอขายสินค้าให้ลูกค้าแต่ละรายจะใช้เวลาในการติดต่อต่างกัน ข้อมูลในตารางแสดง</a:t>
            </a:r>
            <a:r>
              <a:rPr lang="th-TH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จำนวนครั้ง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ที่ได้ไปพบจนกว่าจะปิดการขายได้ ควรมอบให้พนักงานขายดูแลลูกค้ารายใด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36427"/>
              </p:ext>
            </p:extLst>
          </p:nvPr>
        </p:nvGraphicFramePr>
        <p:xfrm>
          <a:off x="683568" y="2348880"/>
          <a:ext cx="7200802" cy="368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8"/>
                <a:gridCol w="1368152"/>
                <a:gridCol w="1440160"/>
                <a:gridCol w="1368152"/>
                <a:gridCol w="1440160"/>
              </a:tblGrid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ลูกค้า/</a:t>
                      </a: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พนักงาน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6715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th-TH" sz="2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02685"/>
            <a:ext cx="3401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ตารางแสดงผลกำไร</a:t>
            </a:r>
          </a:p>
          <a:p>
            <a:endParaRPr lang="th-TH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855635"/>
              </p:ext>
            </p:extLst>
          </p:nvPr>
        </p:nvGraphicFramePr>
        <p:xfrm>
          <a:off x="935596" y="1929822"/>
          <a:ext cx="727280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/>
                <a:gridCol w="1818202"/>
                <a:gridCol w="1818202"/>
                <a:gridCol w="18182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ภาวะเศรษฐกิจ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ตกต่ำ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คงที่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ดีขึ้น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ปทุมวัน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บางรัก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จตุจักร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สีลม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5157192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ผู้บริหารย่อมจะเลือกทางเลือกที่ให้กำไรสูงที่สุด แต่ก็ไม่แน่ใจว่าเหตุการณ์ใดจะเกิดขึ้น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99592" y="1196752"/>
            <a:ext cx="2702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(หน่วย:ล้านบาท)</a:t>
            </a: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5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230</a:t>
            </a:fld>
            <a:endParaRPr lang="th-TH"/>
          </a:p>
        </p:txBody>
      </p:sp>
      <p:sp>
        <p:nvSpPr>
          <p:cNvPr id="3" name="TextBox 5"/>
          <p:cNvSpPr txBox="1"/>
          <p:nvPr/>
        </p:nvSpPr>
        <p:spPr>
          <a:xfrm>
            <a:off x="323528" y="142852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EX.7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ร้านขายรถยนต์มือสอง มีการต่อเติมรถยนต์ขาย โดยมีรถรอต่อเติม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คัน มีช่างซ่อม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คน แต่ละคนจะซ่อมรถยนต์คันเดียว โดยค่าใช้จ่ายในการซ่อม แสดงดังตาราง (หน่วย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หมื่นบาท)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เจ้าของร้านควรมอบหมายการซ่อมรถยนต์ให้กับใครและคำนวณรายจ่ายทั้งสิ้นจากการซ่อมรถ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226630"/>
              </p:ext>
            </p:extLst>
          </p:nvPr>
        </p:nvGraphicFramePr>
        <p:xfrm>
          <a:off x="357160" y="2188202"/>
          <a:ext cx="8429681" cy="440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825"/>
                <a:gridCol w="1189935"/>
                <a:gridCol w="1252563"/>
                <a:gridCol w="1127307"/>
                <a:gridCol w="1189935"/>
                <a:gridCol w="1098058"/>
                <a:gridCol w="1098058"/>
              </a:tblGrid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รถยนต์/</a:t>
                      </a: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ลูกค้า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นาย</a:t>
                      </a:r>
                      <a:r>
                        <a:rPr lang="th-TH" sz="24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นาย ข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th-TH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th-TH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th-TH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th-TH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th-TH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7151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นาย ค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นาย ง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th-TH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th-TH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2866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นาย จ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th-TH" sz="2400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231</a:t>
            </a:fld>
            <a:endParaRPr lang="th-TH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143116"/>
            <a:ext cx="2232248" cy="219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232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1619672" y="1714488"/>
            <a:ext cx="6120680" cy="31700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h-TH" sz="4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ตัวแบบสินค้าคงคลัง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(Inventory Model)</a:t>
            </a:r>
            <a:endParaRPr lang="th-TH" sz="4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4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4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233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8596" y="958880"/>
            <a:ext cx="8358246" cy="3970318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None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ตัวสินค้าแบบสินค้าคงคลัง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(Inventory model)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>
              <a:buFont typeface="Arial" pitchFamily="34" charset="0"/>
              <a:buNone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เป็นเทคนิคเชิงปริมาณอีกอย่างหนึ่งที่มีการใช้อย่างแพร่หลาย โดยเดิมทีได้พัฒนามาจาก ตัวแบบปริมาณสั่งซื้อที่ประหยัดสุด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(Economic Order Quantity Model : EOQ Model)</a:t>
            </a:r>
          </a:p>
          <a:p>
            <a:pPr marL="0" lvl="1">
              <a:buFont typeface="Arial" pitchFamily="34" charset="0"/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การวิเคราะห์โดยใช้แบบสินค้าคงคลัง เป็นอีกหนึ่งเทคนิคที่ใช้วิเคราะห์ตัวแบบ ในการสั่งซื้อสินค้าในปริมาณที่เหมาะสม และระยะเวลาในการสั่งซื้อให้เกิดประโยชน์สูงสุด (ค่าใช้จ่ายต่ำ และไม่สูญเสียโอกาส)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234</a:t>
            </a:fld>
            <a:endParaRPr lang="th-TH"/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28457640"/>
              </p:ext>
            </p:extLst>
          </p:nvPr>
        </p:nvGraphicFramePr>
        <p:xfrm>
          <a:off x="642910" y="500042"/>
          <a:ext cx="824957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235</a:t>
            </a:fld>
            <a:endParaRPr lang="th-TH" dirty="0"/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571472" y="1428736"/>
            <a:ext cx="8150255" cy="1357322"/>
          </a:xfrm>
          <a:prstGeom prst="rect">
            <a:avLst/>
          </a:prstGeom>
          <a:solidFill>
            <a:srgbClr val="99CCFF"/>
          </a:solidFill>
        </p:spPr>
        <p:txBody>
          <a:bodyPr>
            <a:noAutofit/>
          </a:bodyPr>
          <a:lstStyle/>
          <a:p>
            <a:pPr>
              <a:buFont typeface="Arial" pitchFamily="34" charset="0"/>
              <a:buNone/>
            </a:pP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ลดต้นทุนสินค้า/วัตถุดิบต่อหน่วย เนื่องจากมีการสั่งซื้อสินค้า หรือวัตถุดิบ เป็นจำนวนมาก เพื่อเก็บไว้ในคลังทำให้ต้นทุนต่อหน่วยลดลง และเป็นการประหยัดค่าขนส่ง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71472" y="2965076"/>
            <a:ext cx="8143932" cy="892552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ทำให้มีสินค้าไว้ขาย เพื่อตอบสนองต่อความต้องการของลูกค้าตลอดเวลา ทำให้เกิดกรณีสินค้าไม่พอขาย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71472" y="4108084"/>
            <a:ext cx="8143932" cy="892552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ไม่ขาดวัตถุดิบในกระบวนการผลิต ทำให้สามารถผลิตได้อย่างต่อเนื่อง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71472" y="5214950"/>
            <a:ext cx="8143932" cy="892552"/>
          </a:xfrm>
          <a:prstGeom prst="rect">
            <a:avLst/>
          </a:prstGeom>
          <a:solidFill>
            <a:srgbClr val="FFAFFF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สามารถวางแผนการจำหน่าย/การผลิตได้อย่างมีประสิทธิภาพ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860" y="500042"/>
            <a:ext cx="3786214" cy="523220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ข้อดีของสินค้าคงคลัง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236</a:t>
            </a:fld>
            <a:endParaRPr lang="th-TH"/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4294967295"/>
          </p:nvPr>
        </p:nvSpPr>
        <p:spPr>
          <a:xfrm>
            <a:off x="323528" y="1333156"/>
            <a:ext cx="8424936" cy="1087732"/>
          </a:xfrm>
          <a:prstGeom prst="rect">
            <a:avLst/>
          </a:prstGeom>
          <a:solidFill>
            <a:srgbClr val="FFAFFF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จะทำให้มีค่าใช้จ่ายมาก ทั้งด้านต้นทุนสินค้า/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วัตถุดิบ ค่าดูแลรักษา ค่าเช่าสถานที่ ค่าเบี้ยประกัน เป็นต้น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3528" y="2730782"/>
            <a:ext cx="8424936" cy="1384995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กรณีที่สินค้ามีอายุการใช้งาน หรือสินค้าที่มีการเปลี่ยนแปลง จะทำให้ตัวสินค้าราคาลดลงได้ เช่น ของสด สินค้าประเภทที่สามารถล้าสมัยได้ เป็นต้น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14546" y="500042"/>
            <a:ext cx="4929222" cy="523220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ข้อเสียของการมีสินค้าคงคลัง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237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357158" y="357166"/>
            <a:ext cx="8429652" cy="584775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ต้นทุนที่เกี่ยวข้องกับการบริหารสินค้าคงคลัง</a:t>
            </a:r>
            <a:endParaRPr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470242"/>
            <a:ext cx="8215370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ต้นทุนผลิตภัณฑ์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Product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cost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ต้นทุนของสินค้าทางตรงและที่เกี่ยวข้องกับสินค้าโดยตรง อาจเป็นสินค้าที่ซื้อมาขายไปหรือสินค้าที่สั่งผลิต ซึ่งเราจะทราบราคาต่อหน่วยที่ชัดเจน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643314"/>
            <a:ext cx="8215370" cy="2246769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ต้นทุนการสั่งซื้อ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Ordering cost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คือ ค่าใช้จ่ายที่เกิดจากการที่กิจการทำการสั่งซื้อสินค้าหรือสั่งผลิตสินค้า เช่น ค่าโทรศัพท์ ใบสั่งซื้อ การรับสินค้า การตรวจสอบคุณภาพสินค้า ซึ่งการคำนวณต้นทุนการสั่งซื้อจะคำนวณค่าใช้จ่ายเฉลี่ยต่อหนึ่งครั้ง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238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8" y="357166"/>
            <a:ext cx="8429652" cy="584775"/>
          </a:xfrm>
          <a:prstGeom prst="rect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ต้นทุนที่เกี่ยวข้องกับการบริหารสินค้าคงคลัง(ต่อ)</a:t>
            </a:r>
            <a:endParaRPr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571612"/>
            <a:ext cx="8572560" cy="138499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ต้นทุนการเก็บรักษาสินค้า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Carrying cost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คือค่าใช้จ่ายที่เกิดขึ้นเมื่อกิจการมีสินค้าสำรองในคลัง เช่น ค่าเช่าโกดัง ค่าเบี้ยประกัน ค่าดำเนินงาน สินค้าเสื่อมคุณภาพ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357562"/>
            <a:ext cx="8572560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ต้นทุนสินค้าขาดแคลน (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Stockout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cost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กรณีเมื่อสินค้าไม่พอจำหน่าย ทำให้เสียโอกาสที่จะได้รับกำไรจากการขายสินค้านั้น รวมถึงชื่อเสียงและความน่าเชื่อถือ เสียลูกค้า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239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000100" y="357166"/>
            <a:ext cx="7374135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การใช้ตัวแบบสินค้าคงคลังเพื่อช่วยในการตัดสินใจ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285860"/>
            <a:ext cx="8352928" cy="3947234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กิจการควรสั่งซื้อสินค้าเป็นจำนวนครั้งละเท่าไหร่ รวมถึงความถี่ในการสั่งซื้อ คือในปีหนึ่งๆควรสั่งซื้อสินค้านั้นกี่ครั้ง การซื้อแต่ละครั้งห่างกันเท่าใด</a:t>
            </a:r>
          </a:p>
          <a:p>
            <a:pPr marL="514350" indent="-514350">
              <a:buAutoNum type="arabicPeriod"/>
            </a:pPr>
            <a:endParaRPr lang="th-TH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กิจการควรสั่งซื้อเมื่อใด จะรอให้สินค้าหมดพอดีจึงจะรอสั่งซื้อใหม่หรือเหลือจำนวนเท่าใดจึงจะสั่งซื้อ</a:t>
            </a:r>
          </a:p>
          <a:p>
            <a:pPr marL="514350" indent="-514350">
              <a:buAutoNum type="arabicPeriod"/>
            </a:pP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ถ้ามีการเสนอส่วนลด โดยมีเงื่อนไขในการสั่งซื้อในจำนวนที่มากขึ้นควรมีการตัดสินใจอย่างไร</a:t>
            </a:r>
          </a:p>
          <a:p>
            <a:pPr marL="514350" indent="-514350">
              <a:buAutoNum type="arabicPeriod"/>
            </a:pP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ควรมีการสำรองสินค้าไว้หรือไม่ จำนวนเท่าใด</a:t>
            </a:r>
            <a:endParaRPr lang="th-TH" sz="2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24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7175" y="1628800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zh-C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เป็นการตัดสินใจที่ผู้ตัดสินใจทราบสภาวการณ์ หรือเหตุการณ์ต่าง ๆ ว่าจะเกิดขึ้น   ในอนาคตอย่างแน่นอน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เช่น จากตัวอย่างถ้าบริษัทวิมานกรุ๊ป ทราบว่าในอนาคตเศรษฐกิจจะดีขึ้นอย่างแน่นอน ทางบริษัทก็ควรเลือกสร้างคอนโดมิเนียมที่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เขตบางรัก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เพราะทำให้ได้กำไรสูงสุด เป็นต้น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14414" y="714356"/>
            <a:ext cx="6643702" cy="507831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lvl="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altLang="zh-CN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การตัดสินใจภายใต้สภาวการณ์แน่นอน </a:t>
            </a:r>
            <a:endParaRPr lang="th-TH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240</a:t>
            </a:fld>
            <a:endParaRPr lang="th-TH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481013" y="528638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h-TH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81013" y="5557838"/>
            <a:ext cx="586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h-TH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776413" y="1062038"/>
            <a:ext cx="4114800" cy="1625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672" y="1104"/>
              </a:cxn>
              <a:cxn ang="0">
                <a:pos x="2064" y="0"/>
              </a:cxn>
            </a:cxnLst>
            <a:rect l="0" t="0" r="r" b="b"/>
            <a:pathLst>
              <a:path w="2064" h="1120">
                <a:moveTo>
                  <a:pt x="0" y="96"/>
                </a:moveTo>
                <a:cubicBezTo>
                  <a:pt x="164" y="608"/>
                  <a:pt x="328" y="1120"/>
                  <a:pt x="672" y="1104"/>
                </a:cubicBezTo>
                <a:cubicBezTo>
                  <a:pt x="1016" y="1088"/>
                  <a:pt x="1832" y="184"/>
                  <a:pt x="2064" y="0"/>
                </a:cubicBezTo>
              </a:path>
            </a:pathLst>
          </a:custGeom>
          <a:noFill/>
          <a:ln w="571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latin typeface="4805_KwangMD_Melt" pitchFamily="2" charset="0"/>
              <a:cs typeface="4805_KwangMD_Melt" pitchFamily="2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481013" y="2128838"/>
            <a:ext cx="5181600" cy="33528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/>
          <a:p>
            <a:endParaRPr lang="th-TH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471613" y="1976438"/>
            <a:ext cx="4724400" cy="2133600"/>
          </a:xfrm>
          <a:custGeom>
            <a:avLst/>
            <a:gdLst>
              <a:gd name="T0" fmla="*/ 0 w 2976"/>
              <a:gd name="T1" fmla="*/ 0 h 1344"/>
              <a:gd name="T2" fmla="*/ 2147483647 w 2976"/>
              <a:gd name="T3" fmla="*/ 2147483647 h 1344"/>
              <a:gd name="T4" fmla="*/ 2147483647 w 2976"/>
              <a:gd name="T5" fmla="*/ 2147483647 h 1344"/>
              <a:gd name="T6" fmla="*/ 0 60000 65536"/>
              <a:gd name="T7" fmla="*/ 0 60000 65536"/>
              <a:gd name="T8" fmla="*/ 0 60000 65536"/>
              <a:gd name="T9" fmla="*/ 0 w 2976"/>
              <a:gd name="T10" fmla="*/ 0 h 1344"/>
              <a:gd name="T11" fmla="*/ 2976 w 2976"/>
              <a:gd name="T12" fmla="*/ 1344 h 1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1344">
                <a:moveTo>
                  <a:pt x="0" y="0"/>
                </a:moveTo>
                <a:cubicBezTo>
                  <a:pt x="184" y="440"/>
                  <a:pt x="368" y="880"/>
                  <a:pt x="864" y="1104"/>
                </a:cubicBezTo>
                <a:cubicBezTo>
                  <a:pt x="1360" y="1328"/>
                  <a:pt x="2616" y="1304"/>
                  <a:pt x="2976" y="1344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endParaRPr lang="th-TH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071813" y="2662238"/>
            <a:ext cx="0" cy="2895600"/>
          </a:xfrm>
          <a:prstGeom prst="line">
            <a:avLst/>
          </a:prstGeom>
          <a:noFill/>
          <a:ln w="38100">
            <a:solidFill>
              <a:srgbClr val="FF0066"/>
            </a:solidFill>
            <a:prstDash val="lgDashDotDot"/>
            <a:round/>
            <a:headEnd/>
            <a:tailEnd/>
          </a:ln>
        </p:spPr>
        <p:txBody>
          <a:bodyPr anchor="ctr"/>
          <a:lstStyle/>
          <a:p>
            <a:endParaRPr lang="th-TH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04813" y="2662238"/>
            <a:ext cx="266700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lgDashDot"/>
            <a:round/>
            <a:headEnd/>
            <a:tailEnd/>
          </a:ln>
        </p:spPr>
        <p:txBody>
          <a:bodyPr anchor="ctr"/>
          <a:lstStyle/>
          <a:p>
            <a:endParaRPr lang="th-TH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286500" y="5214938"/>
            <a:ext cx="23038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ปริมาณการสั่งซื้อ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891213" y="692150"/>
            <a:ext cx="1814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th-TH" sz="2400" dirty="0">
                <a:solidFill>
                  <a:srgbClr val="7575D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ค่าใช้จ่ายรวม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364163" y="1862138"/>
            <a:ext cx="3779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ค่าใช้จ่าย</a:t>
            </a:r>
            <a:r>
              <a:rPr lang="th-TH" sz="24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ในการเก็บรักษา      (</a:t>
            </a:r>
            <a:r>
              <a:rPr lang="en-US" sz="24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Holding Cost)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87938" y="3808413"/>
            <a:ext cx="45720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</a:pPr>
            <a:r>
              <a:rPr lang="th-TH" sz="2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ค่าใช้จ่าย</a:t>
            </a:r>
            <a:r>
              <a:rPr lang="th-TH" sz="24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ในการสั่งซื้อ</a:t>
            </a:r>
            <a:r>
              <a:rPr lang="en-US" sz="24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24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</a:pPr>
            <a:r>
              <a:rPr lang="en-US" sz="2400" dirty="0" smtClean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(</a:t>
            </a:r>
            <a:r>
              <a:rPr lang="en-US" sz="2400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Ordering  Cost)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2700" y="0"/>
            <a:ext cx="135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ค่าใช้จ่าย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979613" y="558800"/>
            <a:ext cx="2447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ค่าใช้จ่ายรวมต่ำสุด</a:t>
            </a:r>
          </a:p>
        </p:txBody>
      </p:sp>
      <p:cxnSp>
        <p:nvCxnSpPr>
          <p:cNvPr id="18" name="Straight Arrow Connector 7"/>
          <p:cNvCxnSpPr/>
          <p:nvPr/>
        </p:nvCxnSpPr>
        <p:spPr>
          <a:xfrm>
            <a:off x="3086100" y="1046163"/>
            <a:ext cx="0" cy="1519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800350" y="5661025"/>
            <a:ext cx="515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4805_KwangMD_Melt"/>
                <a:cs typeface="Cordia New" pitchFamily="34" charset="-34"/>
              </a:rPr>
              <a:t>Q*</a:t>
            </a:r>
            <a:endParaRPr lang="th-TH" sz="3200" b="1">
              <a:latin typeface="4805_KwangMD_Melt"/>
              <a:cs typeface="Angsana New" pitchFamily="18" charset="-34"/>
            </a:endParaRPr>
          </a:p>
        </p:txBody>
      </p:sp>
      <p:sp>
        <p:nvSpPr>
          <p:cNvPr id="20" name="สี่เหลี่ยมมุมมน 3"/>
          <p:cNvSpPr/>
          <p:nvPr/>
        </p:nvSpPr>
        <p:spPr>
          <a:xfrm>
            <a:off x="285720" y="6072206"/>
            <a:ext cx="8572560" cy="5921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ความสัมพันธ์ระหว่างค่าใช้จ่ายต่างๆ กับระดับสินค้าคงคลัง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241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8" y="714356"/>
            <a:ext cx="8429684" cy="541686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จะเห็นได้ว่าปริมาณสั่งซื้อที่ประหยัดที่สุด ซึ่งให้ค่าใช้จ่ายรวมต่ำสุด จะอยู่ที่จุดค่าใช้จ่ายที่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(ต้นทุนการสั่งซื้อ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ต้นทุนการเก็บรักษา) จึงได้พัฒนาสูตรการคำนวณขึ้นเพื่อให้สะดวกและประหยัดเวลาโดยกำหนดตัวแปรดังนี้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A =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มูลค่าสินค้าที่ต้องการใช้ในหนึ่งปี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 (จำนวนที่ต้องการ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x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ราคาต่อหน่วย)</a:t>
            </a:r>
          </a:p>
          <a:p>
            <a:endParaRPr lang="th-TH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P =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ต้นทุนการสั่งซื้อหนึ่งครั้ง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C =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ต้นทุนการเก็บรักษา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R =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ต้นทุนสินค้า</a:t>
            </a:r>
          </a:p>
          <a:p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242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71480"/>
            <a:ext cx="8712968" cy="5432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สูตรที่ใช้ในการพิจารณา</a:t>
            </a:r>
          </a:p>
          <a:p>
            <a:endParaRPr lang="th-TH" sz="900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จำนวนครั้งที่ดีที่สุดในการสั่งซื้อสินค้า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pPr marL="514350" indent="-514350">
              <a:buAutoNum type="arabicPeriod"/>
            </a:pP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ปริมาณสินค้าที่ควรสั่งซื้อในแต่ละครั้ง(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EOQ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  <a:p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ต้นทุนรวม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ต้นทุนผลิตภัณฑ์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ต้นทุนการสั่งซื้อ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ต้นทุนในการเก็บรักษา</a:t>
            </a: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endParaRPr lang="th-TH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ต้นทุนผลิตภัณฑ์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(ความต้องการสินค้าทั้งหมด)(ราคาต่อหน่วย)</a:t>
            </a: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ต้นทุนการ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สั่งซื้อ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(จำนวนครั้งที่สั่งซื้อในปี)(ต้นทุนการสั่งซื้อ)</a:t>
            </a: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ต้นทุนในการเก็บ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รักษา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(สินค้าในหนึ่งงวด)(ราคาต่อหน่วย) (ต้นทุนการจัดเก็บ)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/2</a:t>
            </a:r>
            <a:endParaRPr lang="en-US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400" dirty="0" smtClean="0"/>
              <a:t>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794711"/>
            <a:ext cx="578193" cy="978105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5972" y="1643050"/>
            <a:ext cx="714380" cy="990105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243</a:t>
            </a:fld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23528" y="404664"/>
            <a:ext cx="8352928" cy="5262979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Ex1.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บริษัทวอ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เทอร์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ผลิตผ้าพันคอไหมพรม มีความต้องการสั่งซื้อไหมพรมปีละ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1,200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หน่วยในราคาหน่วยละ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 มีต้นทุนในการจัดซื้อครั้งละ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 ทั้งนี้บริษัทมีต้นทุนในการเก็บรักษา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12%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ของมูลค่าพัสดุคงคลังเฉลี่ย บริษัทควรจะมีการสั่งซื้อไหมพรมอย่างไร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 จงหาปริมาณการสั่งซื้อที่ประหยัดที่สุด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ข. จงหาจำนวนครั้งต่อปีในการสั่งซื้อ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ค. จงหาต้นทุนรวม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ต่อมาบริษัทผู้ขายไหมพรมได้เสนอว่าถ้าบริษัทวอ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เทอร์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สั่งซื้อไหมพรมเป็นจำนวนไม่ต่ำกว่าครั้งละ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 บริษัทยินดีจะให้ส่วนลด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3%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บริษัทวอ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เทอร์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ควรรับข้อเสนอนี้หรือไม่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244</a:t>
            </a:fld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กล่องข้อความ 2"/>
              <p:cNvSpPr txBox="1"/>
              <p:nvPr/>
            </p:nvSpPr>
            <p:spPr>
              <a:xfrm>
                <a:off x="107504" y="315841"/>
                <a:ext cx="8892480" cy="6370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thaiAlphaPeriod"/>
                </a:pPr>
                <a:r>
                  <a:rPr lang="th-TH" sz="26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ปริมาณ</a:t>
                </a:r>
                <a:r>
                  <a:rPr lang="th-TH" sz="2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สินค้าที่ควรสั่งซื้อในแต่ละครั้ง(</a:t>
                </a:r>
                <a:r>
                  <a:rPr lang="en-US" sz="2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EOQ</a:t>
                </a:r>
                <a:r>
                  <a:rPr lang="th-TH" sz="2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lang="en-US" sz="26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</a:t>
                </a:r>
              </a:p>
              <a:p>
                <a:endParaRPr lang="en-US" sz="26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26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000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 = 200 </a:t>
                </a:r>
                <a:r>
                  <a:rPr lang="th-TH" dirty="0" smtClean="0"/>
                  <a:t>หน่วย</a:t>
                </a:r>
              </a:p>
              <a:p>
                <a:endParaRPr lang="th-TH" dirty="0" smtClean="0"/>
              </a:p>
              <a:p>
                <a:r>
                  <a:rPr lang="th-TH" sz="2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ข. </a:t>
                </a:r>
                <a:r>
                  <a:rPr lang="th-TH" sz="2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จำนวนครั้งต่อปีในการ</a:t>
                </a:r>
                <a:r>
                  <a:rPr lang="th-TH" sz="2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สั่งซื้อ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</a:p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000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= 6 </a:t>
                </a:r>
                <a:r>
                  <a:rPr lang="th-TH" dirty="0" smtClean="0"/>
                  <a:t>ครั้ง</a:t>
                </a:r>
                <a:r>
                  <a:rPr lang="en-US" dirty="0" smtClean="0"/>
                  <a:t>/</a:t>
                </a:r>
                <a:r>
                  <a:rPr lang="th-TH" dirty="0" smtClean="0"/>
                  <a:t>ปี</a:t>
                </a:r>
              </a:p>
              <a:p>
                <a:r>
                  <a:rPr lang="th-TH" sz="2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</a:t>
                </a:r>
                <a:r>
                  <a:rPr lang="en-US" sz="2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th-TH" sz="26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ต้นทุน</a:t>
                </a:r>
                <a:r>
                  <a:rPr lang="th-TH" sz="2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รวม </a:t>
                </a:r>
                <a:r>
                  <a:rPr lang="en-US" sz="2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 </a:t>
                </a:r>
                <a:r>
                  <a:rPr lang="th-TH" sz="2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ต้นทุนผลิตภัณฑ์</a:t>
                </a:r>
                <a:r>
                  <a:rPr lang="en-US" sz="2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th-TH" sz="2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ต้นทุนการสั่งซื้อ</a:t>
                </a:r>
                <a:r>
                  <a:rPr lang="en-US" sz="2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:r>
                  <a:rPr lang="th-TH" sz="26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ต้นทุนในการเก็บ</a:t>
                </a:r>
                <a:r>
                  <a:rPr lang="th-TH" sz="26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รักษา</a:t>
                </a:r>
              </a:p>
              <a:p>
                <a:endParaRPr lang="en-US" sz="2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dirty="0" smtClean="0"/>
                  <a:t> =</a:t>
                </a:r>
                <a:r>
                  <a:rPr lang="th-TH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1,200</a:t>
                </a:r>
                <a:r>
                  <a:rPr lang="th-TH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)(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  <a:r>
                  <a:rPr lang="th-TH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th-TH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r>
                  <a:rPr lang="th-TH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)(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</a:t>
                </a:r>
                <a:r>
                  <a:rPr lang="th-TH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th-TH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200</a:t>
                </a:r>
                <a:r>
                  <a:rPr lang="th-TH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)(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  <a:r>
                  <a:rPr lang="th-TH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)(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0.12</a:t>
                </a:r>
                <a:r>
                  <a:rPr lang="th-TH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/2 = 12,240 </a:t>
                </a:r>
                <a:r>
                  <a:rPr lang="th-TH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บ.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600" dirty="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th-TH" sz="2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กล่องข้อความ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15841"/>
                <a:ext cx="8892480" cy="6370334"/>
              </a:xfrm>
              <a:prstGeom prst="rect">
                <a:avLst/>
              </a:prstGeom>
              <a:blipFill rotWithShape="0">
                <a:blip r:embed="rId2"/>
                <a:stretch>
                  <a:fillRect l="-1235" t="-861" r="-68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42852"/>
            <a:ext cx="922231" cy="1278179"/>
          </a:xfrm>
          <a:prstGeom prst="rect">
            <a:avLst/>
          </a:prstGeom>
          <a:noFill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214554"/>
            <a:ext cx="734465" cy="1242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245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188640"/>
            <a:ext cx="8568952" cy="1384995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ถ้าสั่งซื้อ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ไหมพรมเป็นจำนวนไม่ต่ำกว่าครั้งละ 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บริษัทผู้ขายยินดี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จะให้</a:t>
            </a:r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ส่วนลด 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3%</a:t>
            </a:r>
            <a:r>
              <a:rPr lang="th-TH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บริษัท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วอ</a:t>
            </a:r>
            <a:r>
              <a:rPr lang="th-TH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เทอร์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ควรรับข้อเสนอนี้หรือไม่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1844824"/>
            <a:ext cx="878497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สินค้าที่ต้องการ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ปริมาณสินค้าที่สั่งซื้อ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จำนวนครั้งในการสั่ง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1200/</a:t>
            </a: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600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ครั้ง</a:t>
            </a:r>
            <a:endParaRPr lang="th-TH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รวม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ต้นทุนผลิตภัณฑ์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ต้นทุนการสั่งซื้อ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ต้นทุนในการเก็บรักษา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/>
              <a:t> </a:t>
            </a:r>
            <a:r>
              <a:rPr lang="en-US" sz="2600" dirty="0"/>
              <a:t>=</a:t>
            </a:r>
            <a:r>
              <a:rPr lang="th-TH" sz="2600" dirty="0"/>
              <a:t> 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1,200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)(</a:t>
            </a:r>
            <a:r>
              <a:rPr lang="en-US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9.7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)(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6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)(</a:t>
            </a:r>
            <a:r>
              <a:rPr lang="en-US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9.7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)(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0.12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/2 =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12,029.2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บ.</a:t>
            </a:r>
          </a:p>
          <a:p>
            <a:endParaRPr lang="th-TH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บริษัทวอ</a:t>
            </a:r>
            <a:r>
              <a:rPr lang="th-TH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เทอร์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ควรรับข้อเสนอเนื่องจากมีค่าใช้จ่ายรวมต่ำกว่าการสั่งสินค้าตามปริมาณประหยัดที่สุด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246</a:t>
            </a:fld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95537" y="428604"/>
            <a:ext cx="8391306" cy="31085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Ex.2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บริษัทมานะ ผู้ผลิตและจำหน่ายมอเตอร์ไซด์ ได้ประมาณความต้องการชิ้นส่วน ก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ปีละ 2,000 หน่วย โดยสั่งซื้อชิ้นส่วนจากบริษัทสยาม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พานิชย์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ในราคาหน่วยละ 40 บ.ถ้าต้นทุนการสั่งซื้อคิดเป็นครั้ง 160 บ. และต้นทุนการเก็บรักษาเป็น 40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ของมูลค่าพัสดุคงคลังเฉลี่ย บริษัทมานะควรสั่งซื้อชิ้นส่วน ก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อย่างไรถ้าบริษัทสยาม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พานิชย์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ให้ข้อเสนอราคาดังต่อไปนี้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311714"/>
              </p:ext>
            </p:extLst>
          </p:nvPr>
        </p:nvGraphicFramePr>
        <p:xfrm>
          <a:off x="1428728" y="3857628"/>
          <a:ext cx="6096000" cy="228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จำนวนที่สั่งซื้อ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ราคาต่อหน่วย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0 - 499 หน่วย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 บ.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500 - 999 หน่วย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37.50 บ.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1,000 หน่วยขึ้นไป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36.00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247</a:t>
            </a:fld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357158" y="500042"/>
            <a:ext cx="857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วิธีทำ จากข้อมูล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= 2,000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บาทต่อปี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    	P = 160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ครั้ง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C =  40%=0.4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ของมูลค่าพัสดุคงคลังเฉลี่ย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R =  40, 37.50, 36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บ./หน่วย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248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260648"/>
            <a:ext cx="88569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กรณีที่1 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ซื้อชิ้นส่วนในราคา หน่วยละ 40 บ.(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R=40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A =2,000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(40)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=80,000 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บ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ควรสั่งซื้อครั้งละ(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EOQ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</a:t>
            </a:r>
          </a:p>
          <a:p>
            <a:endParaRPr lang="en-US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			  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=                              =  200 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</a:t>
            </a:r>
          </a:p>
          <a:p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โดยสั่งซื้อปีละ 2,000/200 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= 10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ครั้ง</a:t>
            </a:r>
          </a:p>
          <a:p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196752"/>
            <a:ext cx="714380" cy="990105"/>
          </a:xfrm>
          <a:prstGeom prst="rect">
            <a:avLst/>
          </a:prstGeom>
          <a:noFill/>
        </p:spPr>
      </p:pic>
      <p:sp>
        <p:nvSpPr>
          <p:cNvPr id="7" name="กล่องข้อความ 6"/>
          <p:cNvSpPr txBox="1"/>
          <p:nvPr/>
        </p:nvSpPr>
        <p:spPr>
          <a:xfrm>
            <a:off x="89756" y="4201309"/>
            <a:ext cx="9036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ต้นทุนรวม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ผลิตภัณฑ์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ต้นทุนการสั่งซื้อ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ต้นทุนในการเก็บ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รักษา</a:t>
            </a:r>
          </a:p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2,000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160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0.4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/2</a:t>
            </a:r>
          </a:p>
          <a:p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= 83,200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44320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3675348" y="6238409"/>
            <a:ext cx="1828800" cy="365125"/>
          </a:xfrm>
        </p:spPr>
        <p:txBody>
          <a:bodyPr/>
          <a:lstStyle/>
          <a:p>
            <a:fld id="{CE509C64-9A6C-4AF1-86F4-DD5140A11EF3}" type="slidenum">
              <a:rPr lang="th-TH" smtClean="0"/>
              <a:pPr/>
              <a:t>249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79512" y="260648"/>
            <a:ext cx="8820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</a:t>
            </a:r>
            <a:r>
              <a:rPr lang="th-TH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en-US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ซื้อ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ชิ้นส่วนในราคา </a:t>
            </a:r>
            <a:r>
              <a:rPr lang="th-TH" sz="2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หน่วยละ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37.5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บ.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R=37.5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2,000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37.5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75,000 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บ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ควรสั่งซื้อครั้ง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ละ (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EOQ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</a:t>
            </a:r>
          </a:p>
          <a:p>
            <a:endParaRPr lang="en-US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			  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=                             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= 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207 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</a:t>
            </a:r>
          </a:p>
          <a:p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แต่</a:t>
            </a:r>
            <a:r>
              <a:rPr lang="th-TH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จากเงื่อนไข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บริษัทสยาม</a:t>
            </a:r>
            <a:r>
              <a:rPr lang="th-TH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พานิชย์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ระบุว่าต้องสั่งซื้อเป็นจำนวนไม่ต่ำกว่าครั้งละ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500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หน่วยจึงจะได้ราคา 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37.5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บ.ต่อหน่วย ดังนั้นหากต้องการส่วนลดด้านราคาจะต้องสั่งซื้อ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500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หน่วยจำนวน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ครั้งต่อปี</a:t>
            </a:r>
            <a:endParaRPr lang="en-US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368" y="1196752"/>
            <a:ext cx="912656" cy="990105"/>
          </a:xfrm>
          <a:prstGeom prst="rect">
            <a:avLst/>
          </a:prstGeom>
          <a:noFill/>
        </p:spPr>
      </p:pic>
      <p:sp>
        <p:nvSpPr>
          <p:cNvPr id="10" name="กล่องข้อความ 9"/>
          <p:cNvSpPr txBox="1"/>
          <p:nvPr/>
        </p:nvSpPr>
        <p:spPr>
          <a:xfrm>
            <a:off x="71500" y="4904877"/>
            <a:ext cx="9036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ต้นทุนรวม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ผลิตภัณฑ์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ต้นทุนการสั่งซื้อ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ต้นทุน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ในการเก็บ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รักษา</a:t>
            </a:r>
          </a:p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2,000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37.5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160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37.5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0.4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/2</a:t>
            </a:r>
          </a:p>
          <a:p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= 79,390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37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25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1071546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นายมีชัย ต้องการเปิดร้านขนมในบุรีรัมย์ โดยเลือกว่าจะเปิดเป็นร้านขนมไทยหรือ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ร้านเบเกอ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รี่ ในสภาพเหตุการณ์ คือ ภาวะเศรษฐกิจดี หรือภาวะเศรษฐกิจไม่ดี ผลตอบแทนที่คาดว่าจะได้เป็น ดังตาราง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5" y="428604"/>
            <a:ext cx="1928826" cy="523220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ตัวอย่างที่ 2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927546"/>
              </p:ext>
            </p:extLst>
          </p:nvPr>
        </p:nvGraphicFramePr>
        <p:xfrm>
          <a:off x="928662" y="3071810"/>
          <a:ext cx="7561262" cy="2757489"/>
        </p:xfrm>
        <a:graphic>
          <a:graphicData uri="http://schemas.openxmlformats.org/drawingml/2006/table">
            <a:tbl>
              <a:tblPr/>
              <a:tblGrid>
                <a:gridCol w="2520950"/>
                <a:gridCol w="2519362"/>
                <a:gridCol w="2520950"/>
              </a:tblGrid>
              <a:tr h="1190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ผลตอบแทนเมื่อมีการตัดสินใจ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30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ภาวะเศรษฐกิจดี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ภาวะเศรษฐกิจไม่ดี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เปิดร้านขนมไทย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200,0000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-180,000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เปิด</a:t>
                      </a:r>
                      <a:r>
                        <a:rPr kumimoji="0" lang="th-TH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ร้านเบเกอ</a:t>
                      </a: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รี่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ไม่เปิดร้านใดเลย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250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260648"/>
            <a:ext cx="882047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</a:t>
            </a:r>
            <a:r>
              <a:rPr lang="th-TH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en-US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ซื้อ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ชิ้นส่วนในราคา </a:t>
            </a:r>
            <a:r>
              <a:rPr lang="th-TH" sz="2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หน่วยละ 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บ.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R=36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2,000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72,000 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บ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ควรสั่งซื้อครั้ง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ละ (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EOQ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</a:t>
            </a:r>
          </a:p>
          <a:p>
            <a:endParaRPr lang="en-US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			  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=                             </a:t>
            </a:r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= 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210 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หน่วย</a:t>
            </a:r>
          </a:p>
          <a:p>
            <a:endParaRPr lang="th-TH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แต่</a:t>
            </a:r>
            <a:r>
              <a:rPr lang="th-TH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จากเงื่อนไข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บริษัทสยาม</a:t>
            </a:r>
            <a:r>
              <a:rPr lang="th-TH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พานิชย์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ระบุว่าต้องสั่งซื้อเป็นจำนวนไม่ต่ำกว่าครั้งละ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1,000 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หน่วยจึงจะได้ราคา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36 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 ต่อหน่วย ดังนั้นหากต้องการส่วนลดด้านราคาจะต้องสั่งซื้อ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1,000 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หน่วยจำนวน </a:t>
            </a:r>
            <a:r>
              <a:rPr lang="en-US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ครั้งต่อปี</a:t>
            </a:r>
            <a:endParaRPr lang="en-US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368" y="1196752"/>
            <a:ext cx="912656" cy="990105"/>
          </a:xfrm>
          <a:prstGeom prst="rect">
            <a:avLst/>
          </a:prstGeom>
          <a:noFill/>
        </p:spPr>
      </p:pic>
      <p:sp>
        <p:nvSpPr>
          <p:cNvPr id="7" name="กล่องข้อความ 6"/>
          <p:cNvSpPr txBox="1"/>
          <p:nvPr/>
        </p:nvSpPr>
        <p:spPr>
          <a:xfrm>
            <a:off x="72008" y="4831412"/>
            <a:ext cx="9036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ต้นทุนรวม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ผลิตภัณฑ์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ต้นทุนการสั่งซื้อ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ต้นทุนในการเก็บ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รักษา</a:t>
            </a:r>
          </a:p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2,000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160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1,000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0.4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/2</a:t>
            </a:r>
          </a:p>
          <a:p>
            <a:r>
              <a:rPr lang="en-US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= 79,520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25583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251</a:t>
            </a:fld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547936" y="1628800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 จากการคำนวณต้นทุนรวมเปรียบเทียบ สรุปว่า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บริษัทมานะ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ควรสั่งซื้อชิ้นส่วน ก ปีละ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ครั้งในจำนวนครั้งละ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252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528" y="476672"/>
            <a:ext cx="8496944" cy="5262979"/>
          </a:xfrm>
          <a:prstGeom prst="rect">
            <a:avLst/>
          </a:prstGeom>
          <a:solidFill>
            <a:srgbClr val="99FF33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Ex.3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บริษัทมะพร้าว จำกัด เป็นผู้ผลิตตู้เย็น โดยสั่งซื้อหลอดไฟจากบริษัทไทยโคม จำกัด ซึ่งประมาณการความต้องการใช้หลอดไฟนี้จำนวน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10,000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อัน มีค่าใช้จ่ายในการสั่งซื้อชิ้นส่วนนี้ครั้งละ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 และต้นทุนในการเก็บรักษาหลอดไฟคิดเป็น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ของมูลค่าพัสดุเฉลี่ย ถ้า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บริษัทไทยโคม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ขายหลอดไฟในราคา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62.50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pPr>
              <a:buFont typeface="Arial" pitchFamily="34" charset="0"/>
              <a:buNone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ก. บริษัทควรสั่งซื้อหลอดไฟครั้งละกี่หลอดจึงจะประหยัดที่สุด</a:t>
            </a:r>
          </a:p>
          <a:p>
            <a:pPr>
              <a:buFont typeface="Arial" pitchFamily="34" charset="0"/>
              <a:buNone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ข. บริษัทควรจะสั่งซื้อชิ้นส่วนนี้ปีละกี่ครั้ง</a:t>
            </a:r>
          </a:p>
          <a:p>
            <a:pPr>
              <a:buFont typeface="Arial" pitchFamily="34" charset="0"/>
              <a:buNone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ค. จงคำนวณต้นทุนรวมทั้งปีของสินค้าชิ้นนี้</a:t>
            </a:r>
          </a:p>
          <a:p>
            <a:pPr>
              <a:buFont typeface="Arial" pitchFamily="34" charset="0"/>
              <a:buNone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ง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ถ้าสั่งซื้อชิ้นส่วนครั้งละ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หน่วยขึ้นไปจะได้ส่วนลด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บริษัทมะพร้าวควรสั่งซื้อสินค้ารายการนี้อย่างไร</a:t>
            </a: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253</a:t>
            </a:fld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23528" y="404664"/>
            <a:ext cx="8568952" cy="4832092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Ex. 4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บริษัท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โฮม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มี่ผู้ผลิตเฟอร์นิเจอร์รายใหญ่ กำลังพิจารณาสินค้าตัวใหม่ซึ่งประมาณความต้องการใช้สินค้าสม่ำเสมอในปีจำนวน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240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หน่วยต่อปี ราคาสั่งซื้อชิ้นละ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240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บ. จากการวิเคราะห์พบว่าต้นทุนการสั่งซื้อคิดเป็นครั้งละ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 ต้นทุนการเก็บรักษาคิดเป็น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25 %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ของมูลค่าเฉลี่ย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ก. คำนวณปริมาณสั่งซื้อที่ประหยัดที่สุดของสินค้าดังกล่าว และต้นทุนรวมในปี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ข. ถ้าการสั่งซื้อสินค้านี้ ต้องสั่งซื้อเป็นงวด งวดละ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หน่วยควรจะมีการสั่งซื้ออย่างไร</a:t>
            </a: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ค. เปรียบเทียบค่าใช้จ่ายที่เกิดขึ้นระหว่างข้อ ก. และ ข.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254</a:t>
            </a:fld>
            <a:endParaRPr lang="th-TH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51520" y="260648"/>
            <a:ext cx="8640960" cy="440120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Ex.5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บริษัทรองเท้าแฟชั่นซาร่า ต้องการสั่งซื้อพื้นรองเท้าซึ่งมีความต้องการใช้สม่ำเสมอปีละ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6,400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 ในราคาคู่ละ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  ต้นทุนการสั่งซื้อครั้งละ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บ. และประมาณว่าต้นทุนการเก็บรักษาสินค้าชนิดนี้เป็นคู่ละ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0.4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บาทต่อปี </a:t>
            </a:r>
          </a:p>
          <a:p>
            <a:pPr marL="514350" indent="-514350">
              <a:buAutoNum type="thaiAlphaPeriod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บริษัทควรสั่งซื้อพื้นรองเท้าชนิดนี้อย่างไร และมีค่าใช้จ่ายเท่าไหร่</a:t>
            </a:r>
          </a:p>
          <a:p>
            <a:pPr marL="514350" indent="-514350">
              <a:buAutoNum type="thaiAlphaPeriod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จากการดำเนินการสั่งซื้อที่ผ่านมา บริษัทสั่งซื้อสินค้ารายการนี้ทุกๆ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วันทำงานโดยมีวันทำงานปีละ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 จงเปรียบเทียบค่าใช้จ่ายในกรณีสั่งซื้อเช่นที่เคยปฏิบัติกับการสั่งซื้อในข้อ ก.</a:t>
            </a:r>
          </a:p>
        </p:txBody>
      </p:sp>
    </p:spTree>
    <p:extLst>
      <p:ext uri="{BB962C8B-B14F-4D97-AF65-F5344CB8AC3E}">
        <p14:creationId xmlns:p14="http://schemas.microsoft.com/office/powerpoint/2010/main" val="524023609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255</a:t>
            </a:fld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23528" y="188640"/>
            <a:ext cx="8424936" cy="954107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Ex.6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ร้านยาวัฒนาสั่งซื้อยาจากบริษัทสมุนไพรไทย โดยบริษัทได้เสนอราคาดังตาราง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68671"/>
              </p:ext>
            </p:extLst>
          </p:nvPr>
        </p:nvGraphicFramePr>
        <p:xfrm>
          <a:off x="1524000" y="1397000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จำนวนที่สั่งซื้อ(ขวด)</a:t>
                      </a:r>
                      <a:endParaRPr lang="th-TH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ราคาขวดละ (บาท)</a:t>
                      </a:r>
                      <a:endParaRPr lang="th-TH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1-599</a:t>
                      </a:r>
                      <a:endParaRPr lang="th-TH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th-TH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600-1199</a:t>
                      </a:r>
                      <a:endParaRPr lang="th-TH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11.50</a:t>
                      </a:r>
                      <a:endParaRPr lang="th-TH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1,200-1,799</a:t>
                      </a:r>
                      <a:endParaRPr lang="th-TH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11.10</a:t>
                      </a:r>
                      <a:endParaRPr lang="th-TH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1,800 </a:t>
                      </a:r>
                      <a:r>
                        <a:rPr lang="th-TH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ขวดขึ้นไป</a:t>
                      </a:r>
                      <a:endParaRPr lang="th-TH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11.00</a:t>
                      </a:r>
                      <a:endParaRPr lang="th-TH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313256" y="3928407"/>
            <a:ext cx="8579224" cy="216982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th-TH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ร้านขายยาได้รวบรวมค่าใช้จ่ายในการซื้อยา ซึ่งการสั่งซื้อยาแต่ละครั้งจะมีค่าใช้จ่ายครั้งละ </a:t>
            </a: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</a:t>
            </a:r>
            <a:r>
              <a:rPr lang="th-TH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บ. และทางร้านจะคิดต้นทุนการเก็บรักษาพัสดุคงคลังเป็น </a:t>
            </a: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20% </a:t>
            </a:r>
            <a:r>
              <a:rPr lang="th-TH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ของมูลค่าพัสดุคงคลังเฉลี่ย ถ้าทางร้านประมาณความต้องการยาชนิดนี้เป็น </a:t>
            </a:r>
            <a:r>
              <a:rPr lang="en-US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2,200 </a:t>
            </a:r>
            <a:r>
              <a:rPr lang="th-TH" sz="2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ขวดต่อปี ร้านยาควรสั่งซื้อยาชนิดนี้อย่างไร</a:t>
            </a:r>
            <a:endParaRPr lang="th-TH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27147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256</a:t>
            </a:fld>
            <a:endParaRPr lang="th-T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143116"/>
            <a:ext cx="2232248" cy="219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673433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257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043608" y="980728"/>
            <a:ext cx="7200800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ทฤษฎีการแข่งขัน </a:t>
            </a:r>
            <a:r>
              <a:rPr lang="th-TH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Game Theory</a:t>
            </a:r>
            <a:r>
              <a:rPr lang="th-T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3176" y="3068960"/>
            <a:ext cx="7681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เป็น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การศึกษาการใช้กลยุทธ์ที่ดีที่สุดเพื่อการแข่งขัน โดยมีผู้เล่นหรือผู้แข่งขัน 2 ฝ่ายหรือ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มากกว่า ตัดสินใจ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ปัญหาซึ่ง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มีผลประโยชน์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ที่ขัดแย้งกัน </a:t>
            </a:r>
            <a:b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02897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258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357158" y="714356"/>
            <a:ext cx="8424936" cy="4401205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การด</a:t>
            </a:r>
            <a:r>
              <a:rPr lang="th-TH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ำ</a:t>
            </a:r>
            <a:r>
              <a:rPr lang="th-TH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เนิน</a:t>
            </a:r>
            <a:r>
              <a:rPr lang="th-TH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ชีวิตล้วนต้องเผชิญกับการ</a:t>
            </a:r>
            <a:r>
              <a:rPr lang="th-TH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แข่งขัน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โดยเฉพาะการแข่งขันในวงการธุรกิจ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ว่าจะเป็นธุรกิจขนาดใหญ่ ขนาด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กลางหรือ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ขนาดเล็ก ล้วนปฏิเสธไม่ได้ว่า การแข่งขันหรือคู่แข่งขันเป็น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ปัจจัยสำคัญ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ในการประกอบธุรกิจ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ผลที่เกิดขึ้นอาจทำให้ธุรกิจมี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ส่วนแบ่งการตลาดเพิ่มขึ้น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หรือต้อง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ล้มเลิกกิจการ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 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ดังนั้นหากองค์กร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ใดสามารถวางแผนการแข่งขันกับคู่แข่ง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ขันทาง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ธุรกิจได้ดี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ก็จะมีโอกาสประสบความสำเร็จ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หรือได้ประโยชน์จากการ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แข่งขันมากขึ้น รวมทั้งสามารถวางแผน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รับมือการแข่งขันนั้นได้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32103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259</a:t>
            </a:fld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7158" y="285728"/>
            <a:ext cx="535785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สมมติฐานหรือเงื่อนไขการแข่งขัน 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928670"/>
            <a:ext cx="8501122" cy="8925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จำนวนผู้แข่งขันต้องมีจำนวนนับได้ ในที่นี้จะวิเคราะห์การแข่งขันที่มีผู้แข่งขันเพียง 2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ฝ่าย </a:t>
            </a:r>
            <a:endParaRPr lang="th-TH" sz="26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1857364"/>
            <a:ext cx="8501122" cy="129266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ผู้แข่งขันแต่ละฝ่ายจะต้องมีกลยุทธ์หรือแผนการแข่งขันที่จะนำมาใช้ในการแข่งขัน ที่มีจำนวนกลยุทธ์หรือแผนการแข่งขันที่นับจำนวนได้</a:t>
            </a:r>
            <a:endParaRPr lang="th-TH" sz="26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5720" y="3214686"/>
            <a:ext cx="8501122" cy="892552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จำนวนกลยุทธ์หรือแผนการแข่งขันที่คู่แข่งขันแต่ละฝ่ายเลือกใช้ในการแข่งขันจะเท่ากัน หรือไม่เท่ากันก็ได้</a:t>
            </a:r>
            <a:endParaRPr lang="th-TH" sz="26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85720" y="4214818"/>
            <a:ext cx="8501122" cy="129266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ผู้แข่งขันอาจเลือกใช้กลยุทธ์หรือแผนการแข่งขันหนึ่งกลยุทธ์ หรือใช้มากกว่าหนึ่งกลยุทธ์ก็ได้ แต่จะไม่ทราบล่วงหน้าว่าคู่แข่งขันจะเลือกใช้กลยุทธ์ใด </a:t>
            </a:r>
            <a:endParaRPr lang="th-TH" sz="26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5720" y="5572140"/>
            <a:ext cx="8501122" cy="892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5)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ผลได้และผลเสียจากการแข่งขันของทุกฝ่ายรวมกันเป็นศูนย์ (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Zero Sum Game) </a:t>
            </a:r>
            <a:endParaRPr lang="th-TH" sz="2600" dirty="0"/>
          </a:p>
        </p:txBody>
      </p:sp>
    </p:spTree>
    <p:extLst>
      <p:ext uri="{BB962C8B-B14F-4D97-AF65-F5344CB8AC3E}">
        <p14:creationId xmlns:p14="http://schemas.microsoft.com/office/powerpoint/2010/main" val="843977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26</a:t>
            </a:fld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850" y="612775"/>
            <a:ext cx="8640763" cy="52451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th-TH" sz="2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1 ปัญหาของนายมีชัย คือ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th-TH" sz="27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th-TH" sz="2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2 ทางเลือกที่เป็นไปได้ คือ</a:t>
            </a:r>
            <a:endParaRPr lang="en-US" sz="27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th-TH" sz="2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1)</a:t>
            </a:r>
            <a:endParaRPr lang="en-US" sz="27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th-TH" sz="2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2)</a:t>
            </a:r>
            <a:endParaRPr lang="en-US" sz="27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th-TH" sz="2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3)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th-TH" sz="2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3 เหตุการณ์ที่จะเกิดขึ้น และเป็นไปได้มี 2 แบบ คือ</a:t>
            </a:r>
            <a:endParaRPr lang="en-US" sz="27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th-TH" sz="2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1)</a:t>
            </a:r>
            <a:endParaRPr lang="en-US" sz="27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th-TH" sz="2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2)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th-TH" sz="2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ขั้นที่ 4 หาทางเลือกที่ดีที่สุด (</a:t>
            </a:r>
            <a:r>
              <a:rPr lang="th-TH" altLang="zh-CN" sz="2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ผู้ตัดสินใจทราบว่า</a:t>
            </a:r>
            <a:r>
              <a:rPr lang="th-TH" sz="2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เศรษฐกิจดี)</a:t>
            </a:r>
            <a:endParaRPr lang="en-US" sz="27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en-US" sz="27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260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500034" y="357166"/>
            <a:ext cx="547260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รูปแบบทั่วไปของตารางผลตอบแทน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100010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ผล</a:t>
            </a:r>
            <a:r>
              <a:rPr lang="th-TH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</a:t>
            </a:r>
            <a:r>
              <a:rPr lang="th-TH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การแข่งขันของ</a:t>
            </a:r>
            <a:r>
              <a:rPr lang="th-TH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ผู้เล่นทั้งสองฝ่าย </a:t>
            </a:r>
            <a:r>
              <a:rPr lang="th-TH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แสดง</a:t>
            </a:r>
            <a:r>
              <a:rPr lang="th-TH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ได้ในรูปแบบของเมตริกซ์หรือ</a:t>
            </a:r>
            <a:r>
              <a:rPr lang="th-TH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ตารางผลตอบแทน โดย</a:t>
            </a:r>
          </a:p>
          <a:p>
            <a:endParaRPr lang="th-TH" sz="8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7158" y="2071678"/>
            <a:ext cx="8501122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ผู้เล่นคนที่ 1 หรือผู้เล่น </a:t>
            </a:r>
            <a:r>
              <a:rPr lang="en-US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th-TH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เป็นเจ้าของตารางที่แสดงกลยุทธ์ที่ใช้ในการแข่งขัน และผลจากการแข่งขันอยู่ในตารางด้านแถวนอน (</a:t>
            </a:r>
            <a:r>
              <a:rPr lang="en-US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Row) </a:t>
            </a:r>
            <a:r>
              <a:rPr lang="th-TH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โดยมีกลยุทธ์ที่ใช้ในการแข่งขัน ได้แก่ กลยุทธ์ที่ 1, 2,..., </a:t>
            </a:r>
            <a:r>
              <a:rPr lang="en-US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7158" y="4000504"/>
            <a:ext cx="8501122" cy="181588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th-TH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ผู้เล่นคนที่ 2 หรือผู้เล่น </a:t>
            </a:r>
            <a:r>
              <a:rPr lang="en-US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th-TH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ซึ่งเป็นคู่แข่งของผู้เล่น </a:t>
            </a:r>
            <a:r>
              <a:rPr lang="en-US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th-TH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และแสดงกลยุทธ์ที่ใช้ในการแข่งและผลจากการแข่งขันอยู่ในตารางด้านแถวตั้ง (</a:t>
            </a:r>
            <a:r>
              <a:rPr lang="en-US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Column) </a:t>
            </a:r>
            <a:r>
              <a:rPr lang="th-TH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โดยมีกลยุทธ์ที่ใช้ในการแข่งขัน ได้แก่ กลยุทธ์ที่ 1, 2, ..., </a:t>
            </a:r>
            <a:r>
              <a:rPr lang="en-US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5630083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261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500034" y="357166"/>
            <a:ext cx="547260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รูปแบบทั่วไปของตารางผลตอบแทน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214414" y="1571612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กลยุทธ์ของ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กลยุทธ์ของ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a11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a12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a1…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a1n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a21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a22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a2…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a2n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am1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am2</a:t>
                      </a:r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am…</a:t>
                      </a:r>
                      <a:endParaRPr lang="th-TH" sz="2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a2m</a:t>
                      </a:r>
                      <a:endParaRPr lang="th-TH" sz="2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285720" y="4643446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จากตาราง หมายความว่า ผู้เล่น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เป็นเจ้าของตารางผลตอบแทน มีกลยุทธ์ที่ใช้แข่งขันจำนวน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กลยุทธ์ ขณะที่ผู้เล่น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เป็นคู่แข่งขันของผู้เล่น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และมีกลยุทธ์ที่ใช้ในการแข่งขันจำนวน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กลยุทธ์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1071546"/>
            <a:ext cx="329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ตารางผลตอบแทนของ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960243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214282" y="857232"/>
            <a:ext cx="871543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Ex1.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ในการวางแผนธุรกิจมีร้านขายอุปกรณ์ไฟฟ้าในตลาดสองร้าน คือ ร้านสายฟ้ากับร้านสายไฟ โดยรูปแบบของการแข่งขันแสดงในลักษณะตารางผลตอบแทนของคู่แข่งมี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 ดังนี้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18027" y="1973501"/>
            <a:ext cx="436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ตารางผลตอบแทนของร้านสายฟ้า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125973"/>
              </p:ext>
            </p:extLst>
          </p:nvPr>
        </p:nvGraphicFramePr>
        <p:xfrm>
          <a:off x="1541748" y="2464296"/>
          <a:ext cx="6096000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30376">
                <a:tc rowSpan="4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ร้านสายฟ้า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ร้านสายไฟ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181469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th-TH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th-TH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1469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-14%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12%</a:t>
                      </a:r>
                      <a:endParaRPr lang="th-TH" sz="2400" dirty="0"/>
                    </a:p>
                  </a:txBody>
                  <a:tcPr/>
                </a:tc>
              </a:tr>
              <a:tr h="181469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7%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-9%</a:t>
                      </a:r>
                      <a:endParaRPr lang="th-TH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579513"/>
              </p:ext>
            </p:extLst>
          </p:nvPr>
        </p:nvGraphicFramePr>
        <p:xfrm>
          <a:off x="2843808" y="4876505"/>
          <a:ext cx="6183630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1630"/>
                <a:gridCol w="1524000"/>
                <a:gridCol w="1524000"/>
                <a:gridCol w="1524000"/>
              </a:tblGrid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ร้านสายฟ้า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ร้านสายไฟ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181469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th-TH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th-TH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1469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14%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-12%</a:t>
                      </a:r>
                      <a:endParaRPr lang="th-TH" sz="2400" dirty="0"/>
                    </a:p>
                  </a:txBody>
                  <a:tcPr/>
                </a:tc>
              </a:tr>
              <a:tr h="181469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-7%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9%</a:t>
                      </a:r>
                      <a:endParaRPr lang="th-TH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กล่องข้อความ 6"/>
          <p:cNvSpPr txBox="1"/>
          <p:nvPr/>
        </p:nvSpPr>
        <p:spPr>
          <a:xfrm>
            <a:off x="395536" y="4407495"/>
            <a:ext cx="436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ตารางผลตอบแทนของร้านสายไฟ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214290"/>
            <a:ext cx="5003293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การแข่งขันที่ 2 ฝ่าย ผลรวมเป็นศูนย์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467544" y="404664"/>
            <a:ext cx="382508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การตัดสินใจเลือกกลยุทธ์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95536" y="1196752"/>
            <a:ext cx="8352928" cy="44935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เลือกกลยุทธ์เดียวกัน</a:t>
            </a:r>
          </a:p>
          <a:p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ร้านสายฟ้า เลือกกลยุทธ์ที่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จะเสียส่วนแบ่งการตลาดไป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14%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ถ้าเลือกกลยุทธ์ที่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จะเสียส่วนแบ่งการตลาดไป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9%</a:t>
            </a: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 ถ้าเป็นฝ่ายเสียเปรียบจะเลือกเสียสูงสุดที่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</a:p>
          <a:p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1.2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ร้านสายไฟ 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เลือกกลยุทธ์ที่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จะได้ส่วน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แบ่ง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การตลาดเพิ่มขึ้น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14% 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ถ้าเลือกกลยุทธ์ที่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จะได้ส่วน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แบ่ง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การตลาดเพิ่มขึ้น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9%</a:t>
            </a: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 ถ้าเป็น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ฝ่ายได้เปรียบ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เลือกผลได้สูงสุด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14%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95536" y="260648"/>
            <a:ext cx="382508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การตัดสินใจเลือกกลยุทธ์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179512" y="981883"/>
            <a:ext cx="8784976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เลือกกลยุทธ์ต่างกัน</a:t>
            </a:r>
          </a:p>
          <a:p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.1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ร้านสายฟ้า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เลือกกลยุทธ์ที่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vs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กลยุทธ์ที่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สายฟ้าจะได้ส่วนแบ่ง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เลือกกลยุทธ์ที่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กลยุทธ์ที่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สายฟ้าจะได้ส่วน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แบ่ง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7%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 ถ้าเป็นฝ่ายได้เปรียบจะเลือกผลได้สูงสุดที่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12%</a:t>
            </a:r>
          </a:p>
          <a:p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ร้านสายไฟ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กลยุทธ์ที่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vs 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กลยุทธ์ที่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สายไฟจะเสียส่วนแบ่ง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12% </a:t>
            </a:r>
            <a:endParaRPr lang="th-TH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กลยุทธ์ที่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vs 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กลยุทธ์ที่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สายไฟ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จะเสียส่วน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แบ่ง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7% </a:t>
            </a:r>
            <a:endParaRPr lang="th-TH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ดังนั้น ถ้าเป็น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ฝ่ายเสียเปรียบ</a:t>
            </a:r>
            <a:r>
              <a:rPr lang="th-TH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เลือกผลเสียที่ต่ำสุดที่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14%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23528" y="332656"/>
            <a:ext cx="59046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ประเภทของกลยุทธ์ที่ใช้ในการแข่งขัน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23528" y="1340768"/>
            <a:ext cx="8545032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กลยุทธ์แท้ 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Pure Strategy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โดยทั่วไปผู้แข่งขันจะมีหลายกลยุทธ์แต่ กลยุทธ์แท้ หมายถึง กลยุทธ์ที่ผู้แข่งขันเลือกมาใช้ตลอดระยะเวลาการแข่งขัน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23528" y="2924944"/>
            <a:ext cx="854503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กลยุทธ์ผสม 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Mixed Strategy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เป็นการที่ผู้แข่งขันใช้มากกว่า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กลยุทธ์ในการแข่งขันครั้งหนึ่ง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Image result for à¸ à¸²à¸à¸à¸­à¸à¹à¸¡à¹ à¸à¸²à¸£à¹à¸à¸¹à¸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72471"/>
            <a:ext cx="6192688" cy="288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00928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59532" y="620688"/>
            <a:ext cx="84249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เทคนิคการแก้ปัญหาเมื่อใช้กลยุทธ์แท้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467544" y="1412776"/>
            <a:ext cx="8208912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เกณฑ์แมกซิ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มิน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Maximin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พิจารณาผลตอบแทนที่ต่ำที่สุดในแต่ละทางเลือกและเลือก ทางเลือกที่ให้ผลตอบแทนที่สูงที่สุด (ตารางเป็นบวก คือ ผลได้ของแถวนอน และเป็นผลลบของแถวตั้ง)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เกณฑ์มินิ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แมกซ์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Minimax Criteria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พิจารณา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ผลตอบแทนที่เป็นผลเสียที่สูงที่สุด ใน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แต่ละทางเลือกและเลือก ทางเลือกที่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ให้ผลเสียที่น้อยที่สุด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เป็นลบ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คือ ผลได้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ของแถวตั้ง)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Image result for à¸ à¸²à¸à¸à¸²à¸£à¹à¸à¹à¸à¸à¸±à¸ à¸à¸²à¸£à¹à¸à¸¹à¸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66014"/>
            <a:ext cx="1856192" cy="17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79512" y="40466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Ex2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จงหากลยุทธ์การแข่งขันที่ดีที่สุดระหว่างสินค้า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ยี่ห้อคือ นมข้นหวานเรือใบกับนมข้นหวานเรือแจว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44131"/>
              </p:ext>
            </p:extLst>
          </p:nvPr>
        </p:nvGraphicFramePr>
        <p:xfrm>
          <a:off x="251520" y="2132856"/>
          <a:ext cx="8568952" cy="243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142344"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กลยุทธ์เรือใบ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กลยุทธ์เรือแจว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กล่องข้อความ 3"/>
          <p:cNvSpPr txBox="1"/>
          <p:nvPr/>
        </p:nvSpPr>
        <p:spPr>
          <a:xfrm>
            <a:off x="3214678" y="1571612"/>
            <a:ext cx="5431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ตารางผลตอบแทนของเรือใบ (หน่วย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พัน)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786322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สมมุติฐานคือ ใช้ความระมัดระวังในการตัดสินใจ ดังนั้น เรือใบใช้เกณฑ์แมกซิ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แมกซ์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พิจารณาผลตอบแทนที่ต่ำที่สุดและเลือกผลตอบแทนที่สูงที่สุด ส่วนเรือแจว เลือกตัดสินใจให้เกิดผลเสียที่ต่ำที่สุด โดยเลือกผลเสียที่ต่ำสุด จากบรรดาผลเสียสูงสุดของแต่ละวิธี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47692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08940"/>
              </p:ext>
            </p:extLst>
          </p:nvPr>
        </p:nvGraphicFramePr>
        <p:xfrm>
          <a:off x="450645" y="692696"/>
          <a:ext cx="7992890" cy="3627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8578"/>
                <a:gridCol w="1598578"/>
                <a:gridCol w="1598578"/>
                <a:gridCol w="1598578"/>
                <a:gridCol w="1598578"/>
              </a:tblGrid>
              <a:tr h="415672"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กลยุทธ์เรือใบ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กลยุทธ์เรือแจว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เรือใบ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Maximin</a:t>
                      </a:r>
                      <a:endParaRPr lang="th-TH" sz="2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เรือแจว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Minimax</a:t>
                      </a:r>
                      <a:endParaRPr lang="th-TH" sz="26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214282" y="4429132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การแข่งขันของเรือใบและเรือแจวเป็นการใช้กลยุทธ์แท้</a:t>
            </a:r>
          </a:p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กลยุทธ์ที่เรือใบใช้เสมอ คือ กลยุทธ์ที่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</a:p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กลยุทธ์ที่เรือแจวใช้เสมอ คือ กลยุทธ์ที่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จุดได้เสียเท่ากัน (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Maximin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Minimax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หรือค่าของเกมจะเท่ากับ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10,000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 หมายความว่า ในที่สุดเรือใบจะเป็นฝ่ายได้กำไร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10,000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ขณะที่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เรือ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แจวจะมีกำไรลดลง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10,000 </a:t>
            </a:r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 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139952" y="128543"/>
            <a:ext cx="416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ตารางผลตอบแทน (หน่วย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พัน)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7532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95536" y="908720"/>
            <a:ext cx="8424936" cy="138499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ค่าของเกม 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of the game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หมายถึง ผลตอบแทนที่ฝ่ายใดฝ่ายหนึ่งได้จากการแข่งขันครั้งหนึ่ง จาก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 2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ค่าของเกมจะเท่ากับ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หน่วยหรือ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10,000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บาท 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269776" y="2780928"/>
            <a:ext cx="8676456" cy="95410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จุดที่ผลได้ผลเสียเท่ากัน คือ จุดที่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=Minimax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ซึ่งก็คือค่าของเกม  โดยผู้แข่งขันแต่ละฝ่ายใช้กลยุทธ์แท้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06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836712"/>
            <a:ext cx="83918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ตัวอย่างที่ </a:t>
            </a:r>
            <a:r>
              <a:rPr lang="en-U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 </a:t>
            </a: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(ค่าใช้จ่าย)</a:t>
            </a:r>
          </a:p>
          <a:p>
            <a:endParaRPr lang="en-US" sz="10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มาวิน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ประกอบพัดลมสั่งซื้อชิ้นส่วนจากโรงงาน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โดยโรงงาน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จัดส่งชิ้นส่วนกล่องละ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1,000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ชิ้น จากประสบการณ์ของผู้จัดการบริษัทมา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วิน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พบว่า ชิ้นส่วนที่ถูกส่งมาจะชำรุดประมาณ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5%,10%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15%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ผู้จัดการมี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ทางเลือก ดังนี้</a:t>
            </a:r>
          </a:p>
          <a:p>
            <a:endParaRPr lang="th-TH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ทางเลือกที่</a:t>
            </a:r>
            <a:r>
              <a:rPr lang="en-U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ตรวจสอบชิ้นส่วนทุกชิ้น มีต้นทุนชิ้นละ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</a:p>
          <a:p>
            <a:endParaRPr lang="en-US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ทางเลือกที่ </a:t>
            </a:r>
            <a:r>
              <a:rPr lang="en-U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ประกอบโดยไม่ตรวจสอบ หากพัดลมใช้งานไม่ได้จะเปลี่ยนชิ้นส่วนใหม่ ค่าใช้จ่าย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บาทต่อชิ้น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7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270</a:t>
            </a:fld>
            <a:endParaRPr lang="th-TH"/>
          </a:p>
        </p:txBody>
      </p:sp>
      <p:sp>
        <p:nvSpPr>
          <p:cNvPr id="5" name="กล่องข้อความ 2"/>
          <p:cNvSpPr txBox="1"/>
          <p:nvPr/>
        </p:nvSpPr>
        <p:spPr>
          <a:xfrm>
            <a:off x="214282" y="28572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Ex3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จงหากลยุทธ์การแข่งขันที่ดีที่สุดระหว่างบริษัทเชียงแสนและเชียงรุ้งในการกำหนดส่วนแบ่งการตลาด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(หน่วย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:%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08940"/>
              </p:ext>
            </p:extLst>
          </p:nvPr>
        </p:nvGraphicFramePr>
        <p:xfrm>
          <a:off x="285719" y="1357298"/>
          <a:ext cx="8644000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8800"/>
                <a:gridCol w="1728800"/>
                <a:gridCol w="1728800"/>
                <a:gridCol w="1728800"/>
                <a:gridCol w="1728800"/>
              </a:tblGrid>
              <a:tr h="415672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กลยุทธ์เชียงแสน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กลยุทธ์เชียงรุ้ง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เชียงแสน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Maximin</a:t>
                      </a:r>
                      <a:endParaRPr lang="th-TH" sz="24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บัตรสมาชิก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ส่วนลด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ซื้อ2แถม1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ทำบัตรสมาชิก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-7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ส่วนลด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เชียงรุ้ง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Minimax</a:t>
                      </a:r>
                      <a:endParaRPr lang="th-TH" sz="24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กล่องข้อความ 2"/>
          <p:cNvSpPr txBox="1"/>
          <p:nvPr/>
        </p:nvSpPr>
        <p:spPr>
          <a:xfrm>
            <a:off x="0" y="471488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การแข่งขันของบริษัทเชียงแสนและเชียงรุ้ง เป็นการใช้................</a:t>
            </a:r>
          </a:p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กลยุทธ์ที่เรือใบใช้เสมอ คือ กลยุทธ์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………..</a:t>
            </a:r>
          </a:p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กลยุทธ์ที่เรือแจวใช้เสมอ คือ กลยุทธ์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…………..</a:t>
            </a:r>
            <a:endPara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จุดได้เสียเท่ากัน หรือค่าของเกมจะเท่ากับ -5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แสดงว่า เชียงแสนเสียส่วนแบ่งการตลาด 5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และเชียงรุ้ง ได้รับส่วนแบ่งการตลาด 5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271</a:t>
            </a:fld>
            <a:endParaRPr lang="th-TH" dirty="0"/>
          </a:p>
        </p:txBody>
      </p:sp>
      <p:sp>
        <p:nvSpPr>
          <p:cNvPr id="5" name="กล่องข้อความ 2"/>
          <p:cNvSpPr txBox="1"/>
          <p:nvPr/>
        </p:nvSpPr>
        <p:spPr>
          <a:xfrm>
            <a:off x="214282" y="285728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Ex4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จงหากลยุทธ์การแข่งขันที่ดีที่สุดระหว่างร้านนม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กับร้านนม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จากตารางผลตอบแทนที่กำหนดไว้ (หน่วย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พันบาท)</a:t>
            </a:r>
            <a:endParaRPr lang="th-TH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08940"/>
              </p:ext>
            </p:extLst>
          </p:nvPr>
        </p:nvGraphicFramePr>
        <p:xfrm>
          <a:off x="357157" y="1285860"/>
          <a:ext cx="8572562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1703"/>
                <a:gridCol w="1643074"/>
                <a:gridCol w="1714512"/>
                <a:gridCol w="1643074"/>
                <a:gridCol w="1500199"/>
              </a:tblGrid>
              <a:tr h="518161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กลยุทธ์ร้านนม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 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กลยุทธ์ร้านนม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 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ร้านนม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 </a:t>
                      </a:r>
                      <a:endParaRPr lang="th-TH" sz="24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Maximin</a:t>
                      </a:r>
                      <a:endParaRPr lang="th-TH" sz="24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บัตรสมาชิก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ป้ายโฆษณา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แถม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บัตรสมาชิก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ทำป้าย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แถม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ร้านนม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Minimax</a:t>
                      </a:r>
                      <a:endParaRPr lang="th-TH" sz="24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357158" y="5000636"/>
            <a:ext cx="85011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กลยุทธ์ที่เรือใบใช้เสมอ คือ กลยุทธ์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………..</a:t>
            </a:r>
          </a:p>
          <a:p>
            <a:pPr>
              <a:buFont typeface="Arial" pitchFamily="34" charset="0"/>
              <a:buChar char="•"/>
            </a:pP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กลยุทธ์ที่เรือแจวใช้เสมอ คือ กลยุทธ์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…………..</a:t>
            </a:r>
            <a:endParaRPr lang="th-TH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จุดได้เสียเท่ากัน หรือค่าของเกมจะเท่ากับ...... </a:t>
            </a:r>
            <a:endParaRPr lang="th-TH" sz="2600" dirty="0"/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272</a:t>
            </a:fld>
            <a:endParaRPr lang="th-TH"/>
          </a:p>
        </p:txBody>
      </p:sp>
      <p:sp>
        <p:nvSpPr>
          <p:cNvPr id="3" name="กล่องข้อความ 1"/>
          <p:cNvSpPr txBox="1"/>
          <p:nvPr/>
        </p:nvSpPr>
        <p:spPr>
          <a:xfrm>
            <a:off x="1714480" y="357166"/>
            <a:ext cx="5400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การแก้ปัญหาเมื่อใช้กลยุทธ์ผสม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000108"/>
            <a:ext cx="869661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แบบที่ 1 การแก้ปัญหากรณีกลยุทธ์ผสม และการแข่งขันมีขนาด 2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 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1571612"/>
            <a:ext cx="8572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ขั้นตอนที่ 1 สร้างตารางผลตอบแทนของการแข่งขัน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ขั้นตอนที่ 2 หาค่าแมกซิ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มิน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และค่า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มิน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นิ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แมกซ์</a:t>
            </a: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ขั้นตอนที่ 3 หาสัดส่วนที่เหมาะสมในการใช้กลยุทธ์ของแต่ละฝ่าย โดยการตัดสินใจหรือหาค่าความน่าจะเป็น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กำหนดให้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P =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อัตราส่วนการใช้กลยุทธ์ (แถวตั้ง)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1 - P =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อัตราส่วนการใช้กลยุทธ์ (แถวตั้ง)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Q =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อัตราส่วนการใช้กลยุทธ์ (แถวนอน) 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1 – Q =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อัตราส่วนการใช้กลยุทธ์ (แถวนอน) </a:t>
            </a:r>
          </a:p>
          <a:p>
            <a:endParaRPr lang="th-TH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ขั้นตอนที่ 4   1) หาการตัดสินใจของบริษัทที่ 1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     2) หาการตัดสินใจของบริษัทที่ 2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     3) หาค่าของการแข่งขัน </a:t>
            </a:r>
          </a:p>
        </p:txBody>
      </p:sp>
    </p:spTree>
    <p:extLst>
      <p:ext uri="{BB962C8B-B14F-4D97-AF65-F5344CB8AC3E}">
        <p14:creationId xmlns:p14="http://schemas.microsoft.com/office/powerpoint/2010/main" val="4021263550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273</a:t>
            </a:fld>
            <a:endParaRPr lang="th-TH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214282" y="714356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Ex4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จงหากลยุทธ์การแข่งขันที่ดีที่สุดระหว่างคอน</a:t>
            </a:r>
            <a:r>
              <a:rPr lang="th-TH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แทค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เลนส์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ยี่ห้อคือ โอเลนกับโอลี่ (หน่วย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ล้านบาท)</a:t>
            </a:r>
            <a:endParaRPr lang="th-TH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กล่องข้อความ 6"/>
          <p:cNvSpPr txBox="1"/>
          <p:nvPr/>
        </p:nvSpPr>
        <p:spPr>
          <a:xfrm>
            <a:off x="285720" y="5072074"/>
            <a:ext cx="8436909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ตัวเลขที่ได้ไม่เท่ากัน ดังนั้นการแข่งขันครั้งนี้จึงใช้กลยุทธ์ผสม ต้องคำนวณต่อ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10952"/>
              </p:ext>
            </p:extLst>
          </p:nvPr>
        </p:nvGraphicFramePr>
        <p:xfrm>
          <a:off x="1357290" y="1928802"/>
          <a:ext cx="6216352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4088"/>
                <a:gridCol w="1554088"/>
                <a:gridCol w="1554088"/>
                <a:gridCol w="1554088"/>
              </a:tblGrid>
              <a:tr h="142344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กลยุทธ์โอเลน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กลยุทธ์โอลี่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โอเลน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Maximin</a:t>
                      </a:r>
                      <a:endParaRPr lang="th-TH" sz="24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โอลี่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Minimax</a:t>
                      </a:r>
                      <a:endParaRPr lang="th-TH" sz="24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วงรี 6"/>
          <p:cNvSpPr/>
          <p:nvPr/>
        </p:nvSpPr>
        <p:spPr>
          <a:xfrm>
            <a:off x="3405158" y="3997626"/>
            <a:ext cx="660412" cy="585184"/>
          </a:xfrm>
          <a:prstGeom prst="ellipse">
            <a:avLst/>
          </a:prstGeom>
          <a:solidFill>
            <a:schemeClr val="accent1">
              <a:alpha val="7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6476992" y="3068932"/>
            <a:ext cx="660412" cy="504056"/>
          </a:xfrm>
          <a:prstGeom prst="ellipse">
            <a:avLst/>
          </a:prstGeom>
          <a:solidFill>
            <a:schemeClr val="accent1">
              <a:alpha val="7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3421119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274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7158" y="357166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หาสัดส่วนที่เหมาะสมในการใช้กลยุทธ์</a:t>
            </a: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10952"/>
              </p:ext>
            </p:extLst>
          </p:nvPr>
        </p:nvGraphicFramePr>
        <p:xfrm>
          <a:off x="1142976" y="931548"/>
          <a:ext cx="6216352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4088"/>
                <a:gridCol w="1554088"/>
                <a:gridCol w="1554088"/>
                <a:gridCol w="1554088"/>
              </a:tblGrid>
              <a:tr h="142344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กลยุทธ์โอเลน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กลยุทธ์โอลี่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โอเลน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Maximin</a:t>
                      </a:r>
                      <a:endParaRPr lang="th-TH" sz="24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1-P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1-Q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โอลี่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Minimax</a:t>
                      </a:r>
                      <a:endParaRPr lang="th-TH" sz="24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1000100" y="4071942"/>
            <a:ext cx="7000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กำหนดให้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P =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อัตราส่วนการใช้กลยุทธ์ (แถวตั้ง)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1 - P =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อัตราส่วนการใช้กลยุทธ์ (แถวตั้ง)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Q =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อัตราส่วนการใช้กลยุทธ์ (แถวนอน) 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1 – Q =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อัตราส่วนการใช้กลยุทธ์ (แถวนอน) </a:t>
            </a:r>
          </a:p>
        </p:txBody>
      </p:sp>
      <p:sp>
        <p:nvSpPr>
          <p:cNvPr id="7" name="วงรี 6"/>
          <p:cNvSpPr/>
          <p:nvPr/>
        </p:nvSpPr>
        <p:spPr>
          <a:xfrm>
            <a:off x="3214678" y="3000372"/>
            <a:ext cx="660412" cy="585184"/>
          </a:xfrm>
          <a:prstGeom prst="ellipse">
            <a:avLst/>
          </a:prstGeom>
          <a:solidFill>
            <a:schemeClr val="accent1">
              <a:alpha val="7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6286512" y="2071678"/>
            <a:ext cx="660412" cy="504056"/>
          </a:xfrm>
          <a:prstGeom prst="ellipse">
            <a:avLst/>
          </a:prstGeom>
          <a:solidFill>
            <a:schemeClr val="accent1">
              <a:alpha val="7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9030597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275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7158" y="357166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หาสัดส่วนที่เหมาะสมในการใช้กลยุทธ์</a:t>
            </a:r>
            <a:endParaRPr lang="th-TH" dirty="0"/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10952"/>
              </p:ext>
            </p:extLst>
          </p:nvPr>
        </p:nvGraphicFramePr>
        <p:xfrm>
          <a:off x="285720" y="1071546"/>
          <a:ext cx="8643996" cy="29546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1636"/>
                <a:gridCol w="2750362"/>
                <a:gridCol w="2160999"/>
                <a:gridCol w="2160999"/>
              </a:tblGrid>
              <a:tr h="142344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กลยุทธ์โอเลน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กลยุทธ์โอลี่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ค่าคาดหวังของโอลี่</a:t>
                      </a:r>
                    </a:p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1-P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10P+20</a:t>
                      </a: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1-P</a:t>
                      </a: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8578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1-Q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1-P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ค่าคาดหวังของโอเลน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Q+1</a:t>
                      </a: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5(1-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</a:t>
                      </a: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20Q-20</a:t>
                      </a: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(1-</a:t>
                      </a:r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</a:t>
                      </a:r>
                      <a:r>
                        <a:rPr lang="th-TH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276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214290"/>
            <a:ext cx="541526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หาการตัดสินใจใช้กลยุทธ์ของโอเลน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70" y="857232"/>
            <a:ext cx="907256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ผลได้คาดหวังของกลยุทธ์ใช้ที่ 1 = ผลได้คาดหวังของกลยุทธ์ที่ 2</a:t>
            </a:r>
          </a:p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10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 +15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(1-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20Q + 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(-20)(1-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10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 +15-15 Q = 20Q -20+20Q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15-5Q    	 = 40Q -20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15+20	 = 40Q +5Q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35		 = 45P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 Q 		 = </a:t>
            </a:r>
            <a:r>
              <a:rPr lang="en-US" sz="25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= 0.78</a:t>
            </a:r>
            <a:endParaRPr lang="en-US" sz="2500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    45</a:t>
            </a:r>
          </a:p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หาค่า 1-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1-Q 		 =1- </a:t>
            </a:r>
            <a:r>
              <a:rPr lang="en-US" sz="25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= </a:t>
            </a:r>
            <a:r>
              <a:rPr lang="en-US" sz="25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45-35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       45	 45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1-Q 		 =  </a:t>
            </a:r>
            <a:r>
              <a:rPr lang="en-US" sz="25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0.22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     45</a:t>
            </a:r>
          </a:p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สรุปได้ว่า โอเลนมีความน่าจะเป็นที่จะใช้กลยุทธ์ที่ 1 เท่ากับ 0.78 และมีความน่าจะเป็นที่จะใช้กลยุทธ์ที่ 2 เท่ากับ 0.22 </a:t>
            </a:r>
            <a:endParaRPr lang="en-US" sz="2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277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5720" y="214290"/>
            <a:ext cx="50770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หาการตัดสินใจใช้กลยุทธ์ของโอลี่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1470" y="857232"/>
            <a:ext cx="907256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ผลได้คาดหวังของกลยุทธ์ใช้ที่ 1 = ผลได้คาดหวังของกลยุทธ์ที่ 2</a:t>
            </a:r>
          </a:p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10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 +20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(1-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15P 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- 20(1-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10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 +20 -20P= 15P -20+20P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20-10P   	 = 35P -20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20+20	 = 35P +10P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40		 = 45P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 P 		 = </a:t>
            </a:r>
            <a:r>
              <a:rPr lang="en-US" sz="25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40 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0.89</a:t>
            </a:r>
            <a:endParaRPr lang="en-US" sz="2500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    45</a:t>
            </a:r>
          </a:p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หาค่า 1-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1- P 		 =1- </a:t>
            </a:r>
            <a:r>
              <a:rPr lang="en-US" sz="25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US" sz="25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45-40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       45	45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1- P 		 =  </a:t>
            </a:r>
            <a:r>
              <a:rPr lang="en-US" sz="25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=  0.11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    45</a:t>
            </a:r>
          </a:p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สรุปได้ว่า โอลี่มีความน่าจะเป็นที่จะใช้กลยุทธ์ที่ 1 เท่ากับ 0.89 และมีความน่าจะเป็นที่จะใช้กลยุทธ์ที่ 2 เท่ากับ 0.11 </a:t>
            </a:r>
            <a:endParaRPr lang="en-US" sz="2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278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285720" y="214290"/>
            <a:ext cx="461055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หาค่าคาดหมายหรือค่าของเกม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928670"/>
            <a:ext cx="67866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577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    </a:t>
            </a:r>
          </a:p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  <a:p>
            <a:pPr marL="514350" indent="-514350"/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29026"/>
              </p:ext>
            </p:extLst>
          </p:nvPr>
        </p:nvGraphicFramePr>
        <p:xfrm>
          <a:off x="222071" y="1265845"/>
          <a:ext cx="8526393" cy="26430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0254"/>
                <a:gridCol w="2712943"/>
                <a:gridCol w="2131598"/>
                <a:gridCol w="2131598"/>
              </a:tblGrid>
              <a:tr h="423862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กลยุทธ์โอเลน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กลยุทธ์โอลี่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ค่าคาดหวังของโอลี่</a:t>
                      </a:r>
                    </a:p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443149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0.89</a:t>
                      </a:r>
                      <a:endParaRPr lang="th-TH" sz="20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1-P</a:t>
                      </a:r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0.11</a:t>
                      </a:r>
                      <a:endParaRPr lang="th-TH" sz="20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42386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</a:t>
                      </a:r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0.78</a:t>
                      </a:r>
                      <a:endParaRPr lang="th-TH" sz="20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10P+20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1-P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5036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1-Q</a:t>
                      </a:r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0.22</a:t>
                      </a:r>
                      <a:endParaRPr lang="th-TH" sz="20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-20(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1-P</a:t>
                      </a:r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629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ค่าคาดหวังของโอเลน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Q+1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5(1-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20Q-20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(1-</a:t>
                      </a:r>
                      <a:r>
                        <a:rPr lang="en-US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</a:t>
                      </a:r>
                      <a:r>
                        <a:rPr lang="th-TH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กล่องข้อความ 6"/>
          <p:cNvSpPr txBox="1"/>
          <p:nvPr/>
        </p:nvSpPr>
        <p:spPr>
          <a:xfrm>
            <a:off x="357158" y="835648"/>
            <a:ext cx="383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ตารางผลตอบแทนของโอเลน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91050" y="5648980"/>
            <a:ext cx="857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มูลค่าของเกม ของคอน</a:t>
            </a:r>
            <a:r>
              <a:rPr lang="th-TH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แทกเลน์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โอเลนจะได้รับผลตอบแทน เกมละ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11.11 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ลบ.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91050" y="4063930"/>
            <a:ext cx="78899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0.89[10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0.78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+ 15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0.22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 + 0.11[20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0.78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-20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0.22</a:t>
            </a:r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0.89[7.8 + 3.3] + 0.11[15.6 - 4.4]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0.89[11.1]+ 0.11[11.2]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9.88+1.23 = 11.11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714480" y="357166"/>
            <a:ext cx="5400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การแก้ปัญหาเมื่อใช้กลยุทธ์ผสม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214282" y="1607754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Ex4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จงหากลยุทธ์การแข่งขันที่ดีที่สุดระหว่างคอน</a:t>
            </a:r>
            <a:r>
              <a:rPr lang="th-TH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แทค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เลนส์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ยี่ห้อคือ โอเลนกับโอลี่ (หน่วย </a:t>
            </a:r>
            <a:r>
              <a:rPr lang="en-US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ล้านบาท)</a:t>
            </a:r>
            <a:endParaRPr lang="th-TH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10952"/>
              </p:ext>
            </p:extLst>
          </p:nvPr>
        </p:nvGraphicFramePr>
        <p:xfrm>
          <a:off x="1524000" y="2503184"/>
          <a:ext cx="6216352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4088"/>
                <a:gridCol w="1554088"/>
                <a:gridCol w="1554088"/>
                <a:gridCol w="1554088"/>
              </a:tblGrid>
              <a:tr h="142344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กลยุทธ์โอเลน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กลยุทธ์โอลี่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โอเลน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Maximin</a:t>
                      </a:r>
                      <a:endParaRPr lang="th-TH" sz="24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โอลี่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Minimax</a:t>
                      </a:r>
                      <a:endParaRPr lang="th-TH" sz="24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วงรี 4"/>
          <p:cNvSpPr/>
          <p:nvPr/>
        </p:nvSpPr>
        <p:spPr>
          <a:xfrm>
            <a:off x="3571868" y="4572008"/>
            <a:ext cx="660412" cy="585184"/>
          </a:xfrm>
          <a:prstGeom prst="ellipse">
            <a:avLst/>
          </a:prstGeom>
          <a:solidFill>
            <a:schemeClr val="accent1">
              <a:alpha val="7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6643702" y="3643314"/>
            <a:ext cx="660412" cy="504056"/>
          </a:xfrm>
          <a:prstGeom prst="ellipse">
            <a:avLst/>
          </a:prstGeom>
          <a:solidFill>
            <a:schemeClr val="accent1">
              <a:alpha val="7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311554" y="5753363"/>
            <a:ext cx="8436909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ตัวเลขที่ได้ไม่เท่ากัน ดังนั้นการแข่งขันครั้งนี้จึงใช้กลยุทธ์ผสม ต้องคำนวณต่อ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000108"/>
            <a:ext cx="869661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แบบที่ 2 การแก้ปัญหากรณีกลยุทธ์ผสม และการแข่งขันมีขนาด 2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 2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30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3276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ตารางแสดงค่าใช้จ่าย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(หน่วย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บาท)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47325"/>
              </p:ext>
            </p:extLst>
          </p:nvPr>
        </p:nvGraphicFramePr>
        <p:xfrm>
          <a:off x="395536" y="1700808"/>
          <a:ext cx="8424936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 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</a:t>
                      </a:r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เปอร์เซ็นต์ชิ้นส่วนที่ชำรุด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5%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10%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15%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ตรวจทุกชิ้น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ประกอบโดยไม่ตรวจ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75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539552" y="332656"/>
            <a:ext cx="5400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การแก้ปัญหาเมื่อใช้กลยุทธ์ผสม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57158" y="1000108"/>
            <a:ext cx="47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หาความน่าจะเป็นในการเลือกกลยุทธ์</a:t>
            </a: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27923"/>
              </p:ext>
            </p:extLst>
          </p:nvPr>
        </p:nvGraphicFramePr>
        <p:xfrm>
          <a:off x="642910" y="1500174"/>
          <a:ext cx="6216352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4088"/>
                <a:gridCol w="1554088"/>
                <a:gridCol w="1554088"/>
                <a:gridCol w="1554088"/>
              </a:tblGrid>
              <a:tr h="142344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กลยุทธ์โอเลน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กลยุทธ์โอลี่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ผลต่าง</a:t>
                      </a:r>
                    </a:p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ผลต่าง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ลูกศรเชื่อมต่อแบบตรง 5"/>
          <p:cNvCxnSpPr/>
          <p:nvPr/>
        </p:nvCxnSpPr>
        <p:spPr>
          <a:xfrm>
            <a:off x="4879947" y="2758361"/>
            <a:ext cx="676245" cy="5505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>
            <a:off x="3348857" y="3222625"/>
            <a:ext cx="648072" cy="57606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 flipH="1">
            <a:off x="3348982" y="3284984"/>
            <a:ext cx="653146" cy="46418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 flipV="1">
            <a:off x="4851775" y="2800882"/>
            <a:ext cx="704417" cy="4841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3929066"/>
            <a:ext cx="68580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โอเลนจะเลือกกลยุทธ์ที่ 1 มีความน่าจะเป็น  </a:t>
            </a:r>
            <a:r>
              <a:rPr lang="th-TH" sz="23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  <a:r>
              <a:rPr lang="th-TH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0.78</a:t>
            </a:r>
            <a:endParaRPr lang="th-TH" sz="2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  		    35+10</a:t>
            </a:r>
          </a:p>
          <a:p>
            <a:r>
              <a:rPr lang="th-TH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โอเลนจะเลือกกลยุทธ์ที่ 2 มีความน่าจะเป็น  </a:t>
            </a:r>
            <a:r>
              <a:rPr lang="th-TH" sz="23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  <a:r>
              <a:rPr lang="th-TH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0.22</a:t>
            </a:r>
          </a:p>
          <a:p>
            <a:r>
              <a:rPr lang="th-TH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	    35+10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349895"/>
            <a:ext cx="73580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โอลี่จะเลือกกลยุทธ์ที่ 1 มีความน่าจะเป็น  </a:t>
            </a:r>
            <a:r>
              <a:rPr lang="th-TH" sz="23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  <a:r>
              <a:rPr lang="th-TH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= 0.89</a:t>
            </a:r>
            <a:endParaRPr lang="th-TH" sz="2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  		 35+10</a:t>
            </a:r>
          </a:p>
          <a:p>
            <a:r>
              <a:rPr lang="th-TH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โอลี่จะเลือกกลยุทธ์ที่ 2 มีความน่าจะเป็น  </a:t>
            </a:r>
            <a:r>
              <a:rPr lang="th-TH" sz="23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  0.11</a:t>
            </a:r>
          </a:p>
          <a:p>
            <a:r>
              <a:rPr lang="th-TH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	 35+10</a:t>
            </a:r>
          </a:p>
        </p:txBody>
      </p:sp>
    </p:spTree>
    <p:extLst>
      <p:ext uri="{BB962C8B-B14F-4D97-AF65-F5344CB8AC3E}">
        <p14:creationId xmlns:p14="http://schemas.microsoft.com/office/powerpoint/2010/main" val="911268551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23528" y="3868700"/>
            <a:ext cx="83567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ค่าของเกม เท่ากับ </a:t>
            </a:r>
            <a:r>
              <a:rPr lang="th-TH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10x35</a:t>
            </a:r>
            <a:r>
              <a:rPr lang="th-TH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th-TH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15x10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11.11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45		      45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4694"/>
              </p:ext>
            </p:extLst>
          </p:nvPr>
        </p:nvGraphicFramePr>
        <p:xfrm>
          <a:off x="539552" y="980728"/>
          <a:ext cx="6216352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4088"/>
                <a:gridCol w="1554088"/>
                <a:gridCol w="1554088"/>
                <a:gridCol w="1554088"/>
              </a:tblGrid>
              <a:tr h="142344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กลยุทธ์โอเลน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กลยุทธ์โอลี่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ผลต่าง</a:t>
                      </a:r>
                    </a:p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ผลต่าง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วงรี 3"/>
          <p:cNvSpPr/>
          <p:nvPr/>
        </p:nvSpPr>
        <p:spPr>
          <a:xfrm>
            <a:off x="2555776" y="1871700"/>
            <a:ext cx="660412" cy="504056"/>
          </a:xfrm>
          <a:prstGeom prst="ellipse">
            <a:avLst/>
          </a:prstGeom>
          <a:solidFill>
            <a:schemeClr val="accent1">
              <a:alpha val="7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่วนโค้ง 4"/>
          <p:cNvSpPr/>
          <p:nvPr/>
        </p:nvSpPr>
        <p:spPr>
          <a:xfrm rot="20507714">
            <a:off x="673869" y="1836790"/>
            <a:ext cx="5084640" cy="1434391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ตัวเชื่อมต่อตรง 6"/>
          <p:cNvCxnSpPr/>
          <p:nvPr/>
        </p:nvCxnSpPr>
        <p:spPr>
          <a:xfrm flipV="1">
            <a:off x="5384952" y="1694265"/>
            <a:ext cx="195160" cy="130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flipH="1" flipV="1">
            <a:off x="5580112" y="1457908"/>
            <a:ext cx="20864" cy="2429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วงรี 10"/>
          <p:cNvSpPr/>
          <p:nvPr/>
        </p:nvSpPr>
        <p:spPr>
          <a:xfrm>
            <a:off x="2555776" y="2367046"/>
            <a:ext cx="660412" cy="504056"/>
          </a:xfrm>
          <a:prstGeom prst="ellipse">
            <a:avLst/>
          </a:prstGeom>
          <a:solidFill>
            <a:schemeClr val="accent1">
              <a:alpha val="7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่วนโค้ง 11"/>
          <p:cNvSpPr/>
          <p:nvPr/>
        </p:nvSpPr>
        <p:spPr>
          <a:xfrm rot="20507714">
            <a:off x="852385" y="2549532"/>
            <a:ext cx="5084640" cy="1434391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3" name="ตัวเชื่อมต่อตรง 12"/>
          <p:cNvCxnSpPr/>
          <p:nvPr/>
        </p:nvCxnSpPr>
        <p:spPr>
          <a:xfrm flipV="1">
            <a:off x="5563468" y="2407007"/>
            <a:ext cx="195160" cy="130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 flipH="1" flipV="1">
            <a:off x="5758628" y="2170650"/>
            <a:ext cx="20864" cy="2429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กล่องข้อความ 14"/>
          <p:cNvSpPr txBox="1"/>
          <p:nvPr/>
        </p:nvSpPr>
        <p:spPr>
          <a:xfrm>
            <a:off x="323528" y="4984515"/>
            <a:ext cx="842493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 คอน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แทกเลนส์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ยี่ห้อโอเลน จะเป็นฝ่ายได้กำไรอยู่ที่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11.11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ล้านบาท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18079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848267"/>
              </p:ext>
            </p:extLst>
          </p:nvPr>
        </p:nvGraphicFramePr>
        <p:xfrm>
          <a:off x="467544" y="2132856"/>
          <a:ext cx="6172244" cy="33363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3061"/>
                <a:gridCol w="1543061"/>
                <a:gridCol w="1522390"/>
                <a:gridCol w="1563732"/>
              </a:tblGrid>
              <a:tr h="521304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กลยุทธ์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กลยุทธ์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B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</a:t>
                      </a:r>
                      <a:endParaRPr lang="th-TH" sz="24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Maximin</a:t>
                      </a:r>
                      <a:endParaRPr lang="th-TH" sz="24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34087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โฆษณา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ใบปลิว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521304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โฆษณา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-400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21304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ใบปลิว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-300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383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endParaRPr lang="th-TH" sz="24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Minimax</a:t>
                      </a:r>
                      <a:endParaRPr lang="th-TH" sz="24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219154" y="208471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Ex5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จงหาผลการแข่งขันระหว่างทีมการตลาด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ในการหาลูกค้าจากกลยุทธ์ ดังตารางต่อไปนี้ จงหาความน่าจะเป็นในการใช้กลยุทธ์และค่าของเกม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(หน่วย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คน)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192755" y="6165304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สรุป.........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41168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283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428596" y="428604"/>
            <a:ext cx="242887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แบบฝึกหัดที่ 1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กล่องข้อความ 1"/>
          <p:cNvSpPr txBox="1"/>
          <p:nvPr/>
        </p:nvSpPr>
        <p:spPr>
          <a:xfrm>
            <a:off x="217320" y="100010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จงหากลยุทธ์การแข่งขันที่ดีที่สุด เพื่อทำกำไรระหว่างบริษัทใบหม่อนกับใบไม้ (หน่วย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บาท) 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44131"/>
              </p:ext>
            </p:extLst>
          </p:nvPr>
        </p:nvGraphicFramePr>
        <p:xfrm>
          <a:off x="285720" y="2071678"/>
          <a:ext cx="8568950" cy="24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3790"/>
                <a:gridCol w="1713790"/>
                <a:gridCol w="1713790"/>
                <a:gridCol w="1713790"/>
                <a:gridCol w="1713790"/>
              </a:tblGrid>
              <a:tr h="142344"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ใบหม่อน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ใบไม้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4786322"/>
            <a:ext cx="8384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จงหา   1. ค่าแมกซิ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แมกซ์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และค่าแมกซิ</a:t>
            </a:r>
            <a:r>
              <a:rPr lang="th-TH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มิน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เท่ากับเท่าใด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2. ค่าของเกมเท่ากับเท่าใด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3. กลยุทธ์ที่ผู้เล่นใช้เป็นกลยุทธ์ประเภทใด (เดี่ยวหรือผสม)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4. ผู้เล่นทั้งสองฝ่ายเลือกใช้กลยุทธ์ใด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79181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284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242887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แบบฝึกหัดที่ 2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199055"/>
              </p:ext>
            </p:extLst>
          </p:nvPr>
        </p:nvGraphicFramePr>
        <p:xfrm>
          <a:off x="1043608" y="1916832"/>
          <a:ext cx="6855160" cy="24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3790"/>
                <a:gridCol w="1713790"/>
                <a:gridCol w="1713790"/>
                <a:gridCol w="1713790"/>
              </a:tblGrid>
              <a:tr h="142344"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ร้าน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KF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ร้าน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KC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กล่องข้อความ 1"/>
          <p:cNvSpPr txBox="1"/>
          <p:nvPr/>
        </p:nvSpPr>
        <p:spPr>
          <a:xfrm>
            <a:off x="251520" y="79477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จงหากลยุทธ์การแข่งขันที่ดีที่สุด เพื่อทำกำไรระหว่างหมูทอดร้าน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KF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KC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(หน่วย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 บาท) 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707" y="4553659"/>
            <a:ext cx="9111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จงหา  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กลยุทธ์ที่ผู้เล่นใช้เป็นกลยุทธ์ประเภทใด (แท้หรือผสม)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ผู้เล่นทั้งสองฝ่ายเลือกใช้กลยุทธ์ใด โดยมีค่าความน่าจะเป็น</a:t>
            </a:r>
          </a:p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เท่าใด</a:t>
            </a:r>
          </a:p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ผู้เล่นใดเป็นฝ่ายได้หรือฝ่ายเสีย จำนวนเท่าไหร่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63550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285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242887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แบบฝึกหัดที่ 3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554289"/>
              </p:ext>
            </p:extLst>
          </p:nvPr>
        </p:nvGraphicFramePr>
        <p:xfrm>
          <a:off x="1081288" y="1737975"/>
          <a:ext cx="6855160" cy="31565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3790"/>
                <a:gridCol w="1713790"/>
                <a:gridCol w="1713790"/>
                <a:gridCol w="1713790"/>
              </a:tblGrid>
              <a:tr h="565707"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กลยุทธ์ร้าน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KF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กลยุทธ์ร้าน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KC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96684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49668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th-TH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th-TH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th-TH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9668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-12</a:t>
                      </a:r>
                      <a:endParaRPr lang="th-TH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th-TH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th-TH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96684">
                <a:tc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th-TH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th-TH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th-TH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9668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th-TH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-20</a:t>
                      </a:r>
                      <a:endParaRPr lang="th-TH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th-TH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กล่องข้อความ 1"/>
          <p:cNvSpPr txBox="1"/>
          <p:nvPr/>
        </p:nvSpPr>
        <p:spPr>
          <a:xfrm>
            <a:off x="188388" y="78386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จงหากลยุทธ์การแข่งขันที่ดีที่สุด ของยาหม่องตราเสือและตราช้าง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(หน่วย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0,0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 บาท) 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14" y="4894482"/>
            <a:ext cx="9111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จงหา  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กลยุทธ์ที่ผู้เล่นใช้เป็นกลยุทธ์ประเภทใด (แท้หรือผสม)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ผู้เล่นทั้งสองฝ่ายเลือกใช้กลยุทธ์ใด โดยมีค่าความน่าจะเป็น</a:t>
            </a:r>
          </a:p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เท่าใด</a:t>
            </a:r>
          </a:p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ผู้เล่นใดเป็นฝ่ายได้หรือฝ่ายเสีย จำนวนเท่าไหร่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21119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286</a:t>
            </a:fld>
            <a:endParaRPr lang="th-TH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143116"/>
            <a:ext cx="2232248" cy="219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030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ตารางค่าเสียโอกาส 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Opportunity Loss Table: OL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เป็นค่าเสียหายที่เกิดจากการตัดสินใจผิด นั่นคือไม่ได้เลือกเหตุการณ์ที่ดีที่สุด สำหรับเหตุการณ์ที่เกิดขึ้นจริง โดยสามารถคำนวณจาก</a:t>
            </a:r>
          </a:p>
          <a:p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ตารางผลตอบแทน/กำไร</a:t>
            </a:r>
            <a:endParaRPr lang="th-TH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6316" y="3334219"/>
            <a:ext cx="8688172" cy="1152128"/>
          </a:xfrm>
          <a:prstGeom prst="rect">
            <a:avLst/>
          </a:prstGeom>
          <a:solidFill>
            <a:srgbClr val="FFA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 =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กำไรที่ควรจะได้รับเมื่อตัดสินใจถูก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กำไรที่ได้รับจริง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6317" y="5370413"/>
            <a:ext cx="861616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 =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ค่าใช้จ่ายที่เกิดขึ้นจริง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ค่าใช้จ่ายที่ควรจะเป็นเมื่อ                 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ตัดสินใจถูก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46432" y="4614458"/>
            <a:ext cx="5279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หรือตารางต้นทุน/ค่าใช้จ่ายก็ได้</a:t>
            </a: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57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980728"/>
            <a:ext cx="8352927" cy="46474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บทนำ</a:t>
            </a:r>
          </a:p>
          <a:p>
            <a:endPara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ในสภาพเศรษฐกิจที่มีการเจริญเติบโตอย่างรวดเร็ว องค์กรธุรกิจมีการขยายตัวทั้งรูปแบบการดำเนินธุรกิจและขนาดองค์กร ปัญหาที่เกิดขึ้นก็มีความซับซ้อนมากขึ้น ปริมาณข้อมูลก็มากขึ้นตามไปด้วย ดังนั้นการตัดสินใจจึงจำเป็นต้องอาศัยความถี่ถ้วน รอบคอบ จะอาศัยเพียงประสบการณ์เพียงอย่างเดียวไม่ได้ จำเป็นต้องมีการวิเคราะห์อย่างมีหลักเกณฑ์เพื่อเพิ่มประสิทธิภาพการตัดสินใจ</a:t>
            </a:r>
            <a:endParaRPr lang="th-TH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http://1.bp.blogspot.com/-VifSKD1c-GU/UgdbahOu-ZI/AAAAAAAAAFI/9a2YiDIDUqk/s1600/6image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14291"/>
            <a:ext cx="1959606" cy="1617636"/>
          </a:xfrm>
          <a:prstGeom prst="rect">
            <a:avLst/>
          </a:prstGeom>
          <a:noFill/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97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02685"/>
            <a:ext cx="78935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ตัวอย่างที่ 1 ตารางแสดงผลกำไร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บริษัทวิมานกรุ๊ป </a:t>
            </a:r>
            <a:endParaRPr lang="th-TH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855635"/>
              </p:ext>
            </p:extLst>
          </p:nvPr>
        </p:nvGraphicFramePr>
        <p:xfrm>
          <a:off x="935596" y="1820238"/>
          <a:ext cx="727280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/>
                <a:gridCol w="1818202"/>
                <a:gridCol w="1818202"/>
                <a:gridCol w="18182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ภาวะเศรษฐกิจ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ตกต่ำ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คงที่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ดีขึ้น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ปทุมวัน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บางรัก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จตุจักร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สีลม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515719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จงใช้ข้อมูลดังกล่าวสร้างตารางค่าเสียโอกาส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0034" y="1214422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(หน่วย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ล้าน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บาท)</a:t>
            </a: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35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45540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จากตัวอย่างที่ </a:t>
            </a:r>
            <a:r>
              <a:rPr lang="en-U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เลือกสร้างคอนโดมิเนียม</a:t>
            </a:r>
          </a:p>
          <a:p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ตารางค่าเสียโอกาสของบริษัทวิมานกรุ๊ป 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639920"/>
              </p:ext>
            </p:extLst>
          </p:nvPr>
        </p:nvGraphicFramePr>
        <p:xfrm>
          <a:off x="395536" y="2348880"/>
          <a:ext cx="8568952" cy="3554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816"/>
                <a:gridCol w="2169632"/>
                <a:gridCol w="2394266"/>
                <a:gridCol w="2142238"/>
              </a:tblGrid>
              <a:tr h="56053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เหตุการณ์ภาวะเศรษฐกิจ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91598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ตกต่ำ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คงที่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ดีขึ้น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500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ปทุมวัน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=40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=125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-50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=140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บางรัก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=30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=110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90 -90=0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จตุจักร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-10=0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-50=45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-80=10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45207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สีลม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=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95-95=0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90 -70=20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31</a:t>
            </a:fld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95536" y="6014105"/>
            <a:ext cx="2702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(หน่วย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ล้านบาท)</a:t>
            </a:r>
          </a:p>
        </p:txBody>
      </p:sp>
    </p:spTree>
    <p:extLst>
      <p:ext uri="{BB962C8B-B14F-4D97-AF65-F5344CB8AC3E}">
        <p14:creationId xmlns:p14="http://schemas.microsoft.com/office/powerpoint/2010/main" val="8278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8286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ตารางแสดงค่าใช้จ่าย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จากตัวอย่างที่ 3 ให้นักศึกษาสร้างตาราง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ค่าเสียโอกาส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บริษัทมา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วิน</a:t>
            </a:r>
            <a:endParaRPr lang="th-TH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(หน่วย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บาท)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551173"/>
              </p:ext>
            </p:extLst>
          </p:nvPr>
        </p:nvGraphicFramePr>
        <p:xfrm>
          <a:off x="395536" y="2060848"/>
          <a:ext cx="842493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 </a:t>
                      </a:r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</a:t>
                      </a:r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เปอร์เซ็นต์ชิ้นส่วนที่ชำรุด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5%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10%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15%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ตรวจทุกชิ้น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6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600" b="1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600" b="1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ประกอบโดยไม่ตรวจ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32</a:t>
            </a:fld>
            <a:endParaRPr lang="th-TH"/>
          </a:p>
        </p:txBody>
      </p:sp>
      <p:sp>
        <p:nvSpPr>
          <p:cNvPr id="7" name="สี่เหลี่ยมผืนผ้า 5"/>
          <p:cNvSpPr/>
          <p:nvPr/>
        </p:nvSpPr>
        <p:spPr>
          <a:xfrm>
            <a:off x="323528" y="4941168"/>
            <a:ext cx="861616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 =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ค่าใช้จ่ายที่เกิดขึ้นจริง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ค่าใช้จ่ายที่ควรจะเป็นเมื่อ                  </a:t>
            </a:r>
            <a:r>
              <a:rPr lang="th-TH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ตัดสินใจถูก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43608" y="404664"/>
            <a:ext cx="720080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การตัดสินใจภายใต้สภาวะความไม่แน่นอน</a:t>
            </a:r>
            <a:endParaRPr lang="th-TH" sz="3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28736"/>
            <a:ext cx="8640960" cy="5124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ผู้ตัดสินใจไม่อาจทราบเหตุการณ์ที่จะเกิดขึ้นภายหลังการตัดสินใจ หรือไม่อาจประเมินค่าความน่าจะเป็นในเหตุการณ์เหล่านั้น ผู้ตัดสินใจสามารถเลือกทางเลือกที่เหมาะสมโดยใช้เกณฑ์ต่อไปนี้</a:t>
            </a:r>
          </a:p>
          <a:p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เกณฑ์แมกซิ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แมกซ์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Maximax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514350" indent="-514350">
              <a:buAutoNum type="arabicPeriod"/>
            </a:pPr>
            <a:endParaRPr lang="th-TH" sz="1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เกณฑ์แมกซิ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มิน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Maximin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514350" indent="-514350">
              <a:buAutoNum type="arabicPeriod"/>
            </a:pPr>
            <a:endParaRPr lang="th-TH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เกณฑ์มินิ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แมกซ์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รี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เกรต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Minimax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regret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514350" indent="-514350">
              <a:buAutoNum type="arabicPeriod"/>
            </a:pPr>
            <a:endParaRPr lang="th-TH" sz="1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เกณฑ์ลา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ปลาซ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Laplace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514350" indent="-514350">
              <a:buAutoNum type="arabicPeriod"/>
            </a:pPr>
            <a:endParaRPr lang="th-TH" sz="1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เกณฑ์ของ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เฮอร์วิกซ์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Hurwicz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04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3401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ตารางแสดงผลกำไร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5572140"/>
            <a:ext cx="78163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ผู้บริหารจะตัดสินใจเลือกทางเลือกตามเกณฑ์ที่กำหนดไว้ ดังนี้</a:t>
            </a:r>
            <a:endParaRPr lang="th-TH" sz="2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72198" y="214290"/>
            <a:ext cx="2738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(หน่วย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:แสนบาท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34</a:t>
            </a:fld>
            <a:endParaRPr lang="th-TH"/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31839"/>
              </p:ext>
            </p:extLst>
          </p:nvPr>
        </p:nvGraphicFramePr>
        <p:xfrm>
          <a:off x="1285852" y="2646060"/>
          <a:ext cx="640084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11"/>
                <a:gridCol w="1600211"/>
                <a:gridCol w="1600211"/>
                <a:gridCol w="1600211"/>
              </a:tblGrid>
              <a:tr h="427072"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ภาวะเศรษฐกิจ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ตกต่ำ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คงที่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ดีขึ้น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สตึก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นางรอง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เมือง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พุทไธ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สี่เหลี่ยมผืนผ้า 9"/>
          <p:cNvSpPr/>
          <p:nvPr/>
        </p:nvSpPr>
        <p:spPr>
          <a:xfrm>
            <a:off x="571472" y="928670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กรรมการบริษัท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AAA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ต้องการสร้างฟิตเนต 1 แห่งในบุรีรัมย์ โดยผู้จัดการฝ่ายวางแผนได้เสนอผลตอบแทนจากการสร้างฟิตเนตจำนวน 4 แห่ง ซึ่งผลตอบแทนเป็นไปตามภาวะเศรษฐกิจ ดังนี้</a:t>
            </a:r>
            <a:endParaRPr lang="th-TH" sz="2600" dirty="0"/>
          </a:p>
        </p:txBody>
      </p:sp>
    </p:spTree>
    <p:extLst>
      <p:ext uri="{BB962C8B-B14F-4D97-AF65-F5344CB8AC3E}">
        <p14:creationId xmlns:p14="http://schemas.microsoft.com/office/powerpoint/2010/main" val="34235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692696"/>
            <a:ext cx="84296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เกณฑ์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แมกซิ</a:t>
            </a:r>
            <a:r>
              <a:rPr lang="th-TH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แมกซ์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Maximax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เป็นเกณฑ์การตัดสินที่ผู้ตัดสินใจเป็นผู้ที่มองโลก ในด้านดีเชื่อว่าเมื่อเลือกทางเลือกใดแล้วเหตุการณ์ที่ดีที่สุดจะเกิดขึ้น นั่นคือ ได้รับผลตอบแทนสูงสุด ดังนั้น เกณฑ์แมกซิ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แมกซ์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จึงเป็นเกณฑ์ที่ใช้กับตารางผลตอบแทน หรือตารางกำไร</a:t>
            </a:r>
          </a:p>
          <a:p>
            <a:pPr marL="514350" indent="-514350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มีขั้นตอนการตัดสินใจดังนี้</a:t>
            </a:r>
          </a:p>
          <a:p>
            <a:r>
              <a:rPr lang="th-TH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ขั้นตอนที่ 1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เลือกค่าที่สูงที่สุดหรือดีที่สุดของแต่ละทางเลือก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Max)</a:t>
            </a:r>
          </a:p>
          <a:p>
            <a:r>
              <a:rPr lang="th-TH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ขั้นตอนที่ 2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เลือกค่าที่สูงสุดหรือดีที่สุดจากขั้นตอนที่ 1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Max)</a:t>
            </a:r>
            <a:endParaRPr lang="en-US" u="sng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72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36</a:t>
            </a:fld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43266"/>
              </p:ext>
            </p:extLst>
          </p:nvPr>
        </p:nvGraphicFramePr>
        <p:xfrm>
          <a:off x="571472" y="1571612"/>
          <a:ext cx="800105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11"/>
                <a:gridCol w="1600211"/>
                <a:gridCol w="1600211"/>
                <a:gridCol w="1600211"/>
                <a:gridCol w="1600211"/>
              </a:tblGrid>
              <a:tr h="427072"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Maximax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ตกต่ำ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คงที่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ดีขึ้น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สตึก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นางรอง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เมือง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พุทไธ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571472" y="928670"/>
            <a:ext cx="2372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Maximax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286388"/>
            <a:ext cx="80010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 การตัดสินใจภายใต้หลักการ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Maximax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กรรมการบริษัท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AAA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จะเลือกลงทุนสร้างฟิตเนตที่....</a:t>
            </a:r>
            <a:r>
              <a:rPr lang="th-TH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พุทไธ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สง..........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34739"/>
            <a:ext cx="85725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เกณฑ์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แมกซิ</a:t>
            </a:r>
            <a:r>
              <a:rPr lang="th-TH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มิน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Maximin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เป็นเกณฑ์ที่ใช้สำหรับผู้ตัดสินใจที่ค่อนข้างระมัดระวัง โดยผู้ตัดสินใจจะมีแนวคิดว่าทางเลือกที่มีอยู่อาจให้ผลลัพธ์ที่ต่ำที่สุดก็ได้ เช่น ตัดสินใจผลิตสินค้าออกขาย แล้วจะขายได้น้อย หรือกำไรน้อย หรืออาจจะขาดทุน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ขั้นตอนที่ 1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เลือกค่าที่ต่ำที่สุดหรือร้ายที่สุดของแต่ละทางเลือก 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Min)</a:t>
            </a: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ขั้นตอนที่ 2</a:t>
            </a:r>
            <a:r>
              <a:rPr lang="en-US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6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เลือกค่าที่สูงที่สุดหรือดีที่สุดจากขั้นตอนที่ 1 (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Max)</a:t>
            </a:r>
            <a:endParaRPr lang="th-TH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37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71802" y="18573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154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38</a:t>
            </a:fld>
            <a:endParaRPr lang="th-TH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110227"/>
              </p:ext>
            </p:extLst>
          </p:nvPr>
        </p:nvGraphicFramePr>
        <p:xfrm>
          <a:off x="724225" y="1571612"/>
          <a:ext cx="777686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/>
                <a:gridCol w="1555373"/>
                <a:gridCol w="1555373"/>
                <a:gridCol w="1555373"/>
                <a:gridCol w="1555373"/>
              </a:tblGrid>
              <a:tr h="427072"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Maximin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ตกต่ำ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คงที่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ดีขึ้น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สตึก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นางรอง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เมือง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พุทไธ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642910" y="857232"/>
            <a:ext cx="2279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Maximin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286388"/>
            <a:ext cx="80010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 การตัดสินใจภายใต้หลักการ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Maximin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กรรมการบริษัท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AAA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จะเลือกลงทุนสร้างฟิตเนตที่......เมือง............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14282" y="428604"/>
            <a:ext cx="8786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เกณฑ์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มินิ</a:t>
            </a:r>
            <a:r>
              <a:rPr lang="th-TH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แมกซ์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รี</a:t>
            </a:r>
            <a:r>
              <a:rPr lang="th-TH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เกรต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Minimax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regret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ใช้แนวคิดเกี่ยวกับค่าเสียโอกาส เปรียบเทียบค่าเสียโอกาสสูงสุดของแต่ละทางเลือกและเลือกทางเลือกที่มีค่าเสียโอกาสต่ำที่สุด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มีขั้นตอนการตัดสินใจดังนี้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ขั้นตอนที่ 1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สร้างตารางค่าเสียโอกาส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Opportunity Loss)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ขั้นตอนที่ 2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เลือกค่าเสียโอกาสที่สูงที่สุดในแต่ละทางเลือกจากขั้นตอนที่ 1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Max)</a:t>
            </a:r>
          </a:p>
          <a:p>
            <a:r>
              <a:rPr lang="th-TH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ขั้นตอนที่ 3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เลือกค่าเสียโอกาสที่ต่ำที่สุดจากขั้นตอนที่ 2 เป็นจุดตัดสินใจ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892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55576" y="404664"/>
            <a:ext cx="7632848" cy="914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ความเป็นมาของการวิเคราะห์เชิงปริมาณ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571612"/>
            <a:ext cx="8358246" cy="45550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การวิเคราะห์เชิงปริมาณ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Quantitative Analysis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เป็นวิธีทางวิทยาศาสตร์ที่ช่วยในการตัดสินใจเกี่ยวกับปัญหาทางธุรกิจ วิวัฒนาการมาจากการวิจัยดำเนินงานหรือวิจัยปฏิบัติการ ดังนี้</a:t>
            </a:r>
          </a:p>
          <a:p>
            <a:endParaRPr lang="th-TH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ศตวรรษที่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 Frederick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W.Taylor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ประยุกต์วิธีทางวิทยาศาสตร์เข้ากับอุตสาหกรรม ศึกษาการทำงานของคนงานในโรงงานและกำหนดเวลามาตรฐานของงาน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Henry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L.Gantt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ได้พัฒนาแผนภูมิ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แกนต์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Gantt chart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)ในการจัดตารางการทำงานของเครื่องจักรในกระบวนการผลิต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81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40</a:t>
            </a:fld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490375"/>
              </p:ext>
            </p:extLst>
          </p:nvPr>
        </p:nvGraphicFramePr>
        <p:xfrm>
          <a:off x="214282" y="2071678"/>
          <a:ext cx="8743337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726"/>
                <a:gridCol w="2213786"/>
                <a:gridCol w="2442991"/>
                <a:gridCol w="218583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เหตุการณ์ภาวะเศรษฐกิจ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ตกต่ำ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คงที่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ดีขึ้น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สตึก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10-</a:t>
                      </a:r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=40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95-</a:t>
                      </a:r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=125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90-</a:t>
                      </a:r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-50</a:t>
                      </a:r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=40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นางรอง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10-</a:t>
                      </a:r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</a:t>
                      </a:r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=30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95-</a:t>
                      </a:r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=110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90-90=0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เมือง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10-10=0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95-50=45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90-80=10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พุทไธ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10-</a:t>
                      </a:r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=</a:t>
                      </a:r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95-95=0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90-70=20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1285860"/>
            <a:ext cx="845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ตารางการคำนวณค่าเสียโอกาส</a:t>
            </a:r>
            <a:endParaRPr lang="th-TH" u="sng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7158" y="571480"/>
            <a:ext cx="3392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Minimax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regret</a:t>
            </a:r>
            <a:endParaRPr lang="th-TH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41</a:t>
            </a:fld>
            <a:endParaRPr lang="th-TH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006508"/>
              </p:ext>
            </p:extLst>
          </p:nvPr>
        </p:nvGraphicFramePr>
        <p:xfrm>
          <a:off x="714348" y="1928802"/>
          <a:ext cx="7776865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/>
                <a:gridCol w="1555373"/>
                <a:gridCol w="1555373"/>
                <a:gridCol w="1555373"/>
                <a:gridCol w="1555373"/>
              </a:tblGrid>
              <a:tr h="427072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ค่าเสียโอกาสสูงสุด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ตกต่ำ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คงที่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ดีขึ้น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สตึก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</a:t>
                      </a:r>
                      <a:endParaRPr lang="en-US" sz="2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นางรอง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</a:t>
                      </a:r>
                      <a:endParaRPr lang="en-US" sz="2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เมือง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  <a:endParaRPr lang="en-US" sz="2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พุทไธ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สง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en-US" sz="2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5"/>
          <p:cNvSpPr txBox="1"/>
          <p:nvPr/>
        </p:nvSpPr>
        <p:spPr>
          <a:xfrm>
            <a:off x="357158" y="1071546"/>
            <a:ext cx="845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ตารางค่าเสียโอกาสของการเลือกสร้างคอนโดมิเนียม</a:t>
            </a:r>
            <a:endParaRPr lang="th-TH" b="1" u="sng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28596" y="428604"/>
            <a:ext cx="7185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Minimax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regret 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5500702"/>
            <a:ext cx="80010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 การตัดสินใจภายใต้หลักการ </a:t>
            </a:r>
            <a:r>
              <a:rPr lang="en-US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Minimax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regret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กรรมการบริษัท 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AAA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จะเลือกลงทุนสร้างฟิตเนตที่..........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42</a:t>
            </a:fld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357158" y="500042"/>
            <a:ext cx="8501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เกณฑ์ลา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ปลาซ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Laplace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เมื่อไม่ทราบความน่าจะเป็นของเหตุการณ์ต่างๆ จึงควรกำหนดให้เหตุการณ์ต่างๆมีความน่าจะเป็นเท่าๆกัน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มีขั้นตอนการตัดสินใจดังนี้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ขั้นตอนที่ 1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หาค่าเฉลี่ยของแต่ละทางเลือก</a:t>
            </a:r>
          </a:p>
          <a:p>
            <a:r>
              <a:rPr lang="th-TH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ขั้นตอนที่ 2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เลือกทางเลือกที่ให้ค่าเฉลี่ยสูงที่สุดจากขั้นตอนที่1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43</a:t>
            </a:fld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76851"/>
              </p:ext>
            </p:extLst>
          </p:nvPr>
        </p:nvGraphicFramePr>
        <p:xfrm>
          <a:off x="357160" y="3003250"/>
          <a:ext cx="85011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224"/>
                <a:gridCol w="1443046"/>
                <a:gridCol w="1500198"/>
                <a:gridCol w="1785950"/>
                <a:gridCol w="207170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ผลตอบแทน</a:t>
                      </a:r>
                    </a:p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(ลบ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ตกต่ำ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คงที่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ดีขึ้น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สตึก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-3.3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นางรอง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18.33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เมือง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46.67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พุทไธ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428596" y="164305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เช่น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ข้อนี้มี 3 เหตุการณ์ มีโอกาสเกิดขึ้นเท่าๆกันคือ 1/3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=0.33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28596" y="620688"/>
            <a:ext cx="7185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4. เกณฑ์ลา</a:t>
            </a:r>
            <a:r>
              <a:rPr lang="th-TH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ปลาซ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Laplace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14348" y="4286256"/>
            <a:ext cx="777686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 กำไรเฉลี่ยถ่วงน้ำหนัก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(กำไรสูงสุด)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+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1-</a:t>
            </a:r>
            <a:r>
              <a:rPr lang="el-GR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)(กำไรต่ำสุด)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44</a:t>
            </a:fld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71480"/>
            <a:ext cx="885698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เกณฑ์ของ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เฮอร์วิกซ์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Hurwicz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เป็นการนำหลักของแมกซิ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แมกซ์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และแมกซิ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มินมา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พิจารณาร่วมกันโดยผู้ตัดสินใจจะกำหนดค่าสัมประสิทธิ์ที่เรียกว่า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แอลฟา (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มีค่าตั้งแต่ 0 ถึง 1 </a:t>
            </a:r>
          </a:p>
          <a:p>
            <a:endParaRPr lang="th-TH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=1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ผู้ตัดสินใจมองโลกในแง่ดี ใช้เกณฑ์แมกซิ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แมกซ์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อย่างเดียว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ผู้ตัดสินใจเป็นผู้ระมัดระวัง ใช้เกณฑ์แมกซิ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มิน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อย่างเดียว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57158" y="428604"/>
            <a:ext cx="83215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5. เกณฑ์ของ</a:t>
            </a:r>
            <a:r>
              <a:rPr lang="th-TH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เฮอร์</a:t>
            </a:r>
            <a:r>
              <a:rPr lang="th-TH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วิกซ์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(ต่อ)</a:t>
            </a:r>
          </a:p>
          <a:p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ในการตัดสินใจเลือกสร้างคอนโดมิเนียม </a:t>
            </a:r>
          </a:p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ให้ค่า </a:t>
            </a: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0.7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46941"/>
              </p:ext>
            </p:extLst>
          </p:nvPr>
        </p:nvGraphicFramePr>
        <p:xfrm>
          <a:off x="216751" y="2428868"/>
          <a:ext cx="871296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707"/>
                <a:gridCol w="1104605"/>
                <a:gridCol w="1296144"/>
                <a:gridCol w="4608511"/>
              </a:tblGrid>
              <a:tr h="480053"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ผลตอบแทน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80053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สูงสุด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ต่ำสุด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เฉลี่ยถ่วงน้ำหนัก </a:t>
                      </a:r>
                      <a:r>
                        <a:rPr lang="el-GR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α = 0.7 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สตึก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)(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+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600" b="0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600" b="0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</a:t>
                      </a:r>
                      <a:r>
                        <a:rPr lang="th-TH" sz="2600" b="0" baseline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3)</a:t>
                      </a:r>
                      <a:r>
                        <a:rPr lang="th-TH" sz="2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-30</a:t>
                      </a:r>
                      <a:r>
                        <a:rPr lang="th-TH" sz="2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=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นางรอง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(0.7)(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0) + </a:t>
                      </a:r>
                      <a:r>
                        <a:rPr lang="th-TH" sz="2600" b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(0.3)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(-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=</a:t>
                      </a: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เมือง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(0.7)(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0) + </a:t>
                      </a:r>
                      <a:r>
                        <a:rPr lang="th-TH" sz="2600" b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(0.3)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0) =</a:t>
                      </a:r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พุทไธ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-15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(0.7)(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+ </a:t>
                      </a:r>
                      <a:r>
                        <a:rPr lang="th-TH" sz="2600" b="0" dirty="0" smtClean="0">
                          <a:solidFill>
                            <a:srgbClr val="C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(0.3)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(-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=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lang="th-TH" sz="26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23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46</a:t>
            </a:fld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0034" y="928670"/>
            <a:ext cx="828680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ตัวอย่างที่ 5 </a:t>
            </a:r>
          </a:p>
          <a:p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ร้านขายหนังสือแห่งหนึ่งรับนิตยสารชื่อ “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B-boy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 เป็นนิตยสารรายสัปดาห์มาขาย ซึ่งในอดีตที่ผ่านมาเจ้าของร้านแห่งนี้ เคยขายนิตยสารได้มีสัปดาห์ละ 10 เล่ม, 13 เล่ม และ 15 เล่ม โดยมีราคาต้นทุนที่ซื้อมาเล่มละ 35 บาท และขายในราคาเล่มละ 50 บาท ถ้าเจ้าของร้านมีนโยบายขายไม่หมดยอมขาดทุน และหากไม่พอขายจะไม่สามารถสั่งนิตยสาร มาขายได้อีก เพื่อให้เพียงพอกับความต้องการซื้อของลูกค้าจึงอยากทราบว่า ทางร้านควรตัดสินใจสั่งซื้อนิตยสารมาขายสัปดาห์ละกี่เล่ม ถ้ากำหนดให้สัมประสิทธิ์การมองโลกในแง่ดี หรือ </a:t>
            </a:r>
            <a:r>
              <a:rPr lang="el-GR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α = 0.6 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จงตัดสินใจกรณีไม่ทราบความน่าจะเป็นด้วยวิธีการต่างๆ ดังนี้</a:t>
            </a:r>
          </a:p>
          <a:p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1)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Maximin</a:t>
            </a:r>
            <a:r>
              <a:rPr lang="en-US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2) </a:t>
            </a:r>
            <a:r>
              <a:rPr lang="en-US" sz="25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Maximax</a:t>
            </a:r>
            <a:endParaRPr lang="en-US" sz="2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3) Minimax Regret 4) Laplace</a:t>
            </a:r>
            <a:r>
              <a:rPr lang="th-TH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5)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Hurwicz</a:t>
            </a:r>
            <a:endParaRPr lang="th-TH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47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57290" y="2357430"/>
            <a:ext cx="6072230" cy="16927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วิเคราะห์เหตุการณ์ มี 3 เหตุการณ์ คือ</a:t>
            </a: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ขายนิตยสารได้สัปดาห์ละ 10 เล่ม </a:t>
            </a: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ขายนิตยสารได้สัปดาห์ละ 13 เล่ม </a:t>
            </a: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ขายนิตยสารได้สัปดาห์ละ 15 เล่ม 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28728" y="428604"/>
            <a:ext cx="6000792" cy="16927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วิเคราะห์ทางเลือก มี 3 ทางเลือก คือ</a:t>
            </a: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สั่งซื้อนิตยสารมาขายสัปดาห์ละ 10 เล่ม </a:t>
            </a: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สั่งซื้อนิตยสารมาขายสัปดาห์ละ 13 เล่ม </a:t>
            </a: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สั่งซื้อนิตยสารมาขายสัปดาห์ละ 15 เล่ม</a:t>
            </a: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85786" y="4286256"/>
            <a:ext cx="7358114" cy="1338828"/>
          </a:xfrm>
          <a:prstGeom prst="rect">
            <a:avLst/>
          </a:prstGeom>
          <a:solidFill>
            <a:srgbClr val="F577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จากโจทย์ปัญหา ไม่มีการกำหนดกำไรมาให้จึงต้องคำนวณหากำไรเองโดย</a:t>
            </a:r>
          </a:p>
          <a:p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กำไร = รายได้รวม – รายจ่ายรวม</a:t>
            </a:r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th-TH" sz="2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48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4214818"/>
            <a:ext cx="85725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จากข้อมูลทางเลือก เหตุการณ์ และเงื่อนไขจากโจทย์ปัญหาสามารถแสดงวิธีการคำนวณ กำไรจากแต่ละทางเลือกภายใต้เหตุการณ์ต่างๆ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28596" y="785794"/>
            <a:ext cx="8358246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รายได้รวม = จำนวนนิตยสารที่ขายได้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ราคาขายต่อเล่ม</a:t>
            </a:r>
          </a:p>
          <a:p>
            <a:r>
              <a:rPr lang="th-TH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(จำนวนที่ขายได้ให้พิจารณาจาก จำนวนที่ซื้อมาด้วยว่าพอขายหรือไม่)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2844" y="2500306"/>
            <a:ext cx="885828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รายจ่ายรวม = จำนวนนิตยสารที่สั่งซื้อ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ราคาต้นทุนต่อเล่ม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โดยที่ ราคาขายเล่มละ 50 บาท และราคาต้นทุนเล่มละ 35 บาท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49</a:t>
            </a:fld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85720" y="1428736"/>
          <a:ext cx="8572560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576227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68185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ขายได้ 10เล่ม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ขายได้ 13เล่ม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ขายได้ 15เล่ม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80426">
                <a:tc>
                  <a:txBody>
                    <a:bodyPr/>
                    <a:lstStyle/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ซื้อนิตยสารมาขาย</a:t>
                      </a:r>
                    </a:p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เล่ม/สัปดาห์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(10x50) – (10x35)</a:t>
                      </a:r>
                    </a:p>
                    <a:p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= (500 – 350)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=……</a:t>
                      </a:r>
                      <a:endParaRPr lang="th-TH" sz="1800" kern="1200" baseline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16440">
                <a:tc>
                  <a:txBody>
                    <a:bodyPr/>
                    <a:lstStyle/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ซื้อนิตยสารมาขาย</a:t>
                      </a:r>
                    </a:p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 เล่ม/สัปดาห์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16440">
                <a:tc>
                  <a:txBody>
                    <a:bodyPr/>
                    <a:lstStyle/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ซื้อนิตยสารมาขาย</a:t>
                      </a:r>
                    </a:p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 เล่ม/สัปดาห์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500034" y="714356"/>
            <a:ext cx="7286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แสดงการคำนวณกำไรจากการขายนิตยสารต่อสัปดาห์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3528" y="214290"/>
            <a:ext cx="8496944" cy="9144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ความเป็นมาของการวิเคราะห์เชิงปริมาณ (ต่อ)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285861"/>
            <a:ext cx="8496944" cy="5109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George Babcock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สร้างแนวคิดเกี่ยวกับปริมาณการผลิตที่ประหยัดขึ้นในปี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1912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ต่อมา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F.W. Harris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นำแนวคิดนี้ไปทดลองและพัฒนา แพร่หลายในด้านการบริหารการผลิต</a:t>
            </a:r>
          </a:p>
          <a:p>
            <a:pPr marL="457200" indent="-457200">
              <a:buFontTx/>
              <a:buChar char="-"/>
            </a:pPr>
            <a:endParaRPr lang="th-TH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ในสงครามโลกครั้งที่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Thomas Edison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ศึกษาเส้นทางการเดินเรือที่ปลอดภัย ทำให้ลดความเสียหายด้านการขนส่งได้จำนวนมาก</a:t>
            </a:r>
          </a:p>
          <a:p>
            <a:pPr marL="457200" indent="-457200">
              <a:buFontTx/>
              <a:buChar char="-"/>
            </a:pPr>
            <a:endParaRPr lang="th-TH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Tx/>
              <a:buChar char="-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A.K.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Erlang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คิดค้นทฤษฎีแถวคอยเพื่อแก้ปัญหาการให้บริการโทรศัพท์ให้รวดเร็วยิ่งขึ้น เมื่อสิ้นสุดสงครามโลกครั้งที่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มีการตั้งกลุ่มวิจัยการดำเนินงานขึ้นในองค์กรอุตสาหกรรม และนำไปใช้ในธุรกิจอื่นๆ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53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50</a:t>
            </a:fld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14282" y="428604"/>
          <a:ext cx="8644001" cy="6123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285884"/>
                <a:gridCol w="1428761"/>
                <a:gridCol w="1214446"/>
                <a:gridCol w="1143008"/>
                <a:gridCol w="1214447"/>
                <a:gridCol w="1071571"/>
              </a:tblGrid>
              <a:tr h="576227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maximax</a:t>
                      </a:r>
                      <a:endParaRPr lang="th-TH" sz="1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maximin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Laplace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8185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ขายได้ 10เล่ม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ขายได้ 13เล่ม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ขายได้ 15เล่ม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80426">
                <a:tc>
                  <a:txBody>
                    <a:bodyPr/>
                    <a:lstStyle/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ซื้อนิตยสารมาขาย</a:t>
                      </a:r>
                    </a:p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เล่ม/สัปดาห์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kern="1200" baseline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16440">
                <a:tc>
                  <a:txBody>
                    <a:bodyPr/>
                    <a:lstStyle/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ซื้อนิตยสารมาขาย</a:t>
                      </a:r>
                    </a:p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 เล่ม/สัปดาห์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16440">
                <a:tc>
                  <a:txBody>
                    <a:bodyPr/>
                    <a:lstStyle/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ซื้อนิตยสารมาขาย</a:t>
                      </a:r>
                    </a:p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 เล่ม/สัปดาห์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51</a:t>
            </a:fld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642910" y="1357298"/>
          <a:ext cx="8072496" cy="459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571637"/>
                <a:gridCol w="1428761"/>
                <a:gridCol w="1643075"/>
                <a:gridCol w="1500197"/>
              </a:tblGrid>
              <a:tr h="576227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Minimax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regret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8185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ขายได้ 10เล่ม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ขายได้ 13เล่ม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ขายได้ 15เล่ม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80426">
                <a:tc>
                  <a:txBody>
                    <a:bodyPr/>
                    <a:lstStyle/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ซื้อนิตยสารมาขาย</a:t>
                      </a:r>
                    </a:p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เล่ม/สัปดาห์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kern="1200" baseline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16440">
                <a:tc>
                  <a:txBody>
                    <a:bodyPr/>
                    <a:lstStyle/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ซื้อนิตยสารมาขาย</a:t>
                      </a:r>
                    </a:p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 เล่ม/สัปดาห์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16440">
                <a:tc>
                  <a:txBody>
                    <a:bodyPr/>
                    <a:lstStyle/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ซื้อนิตยสารมาขาย</a:t>
                      </a:r>
                    </a:p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 เล่ม/สัปดาห์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86" y="642918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ตารางค่าเสียโอกาส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52</a:t>
            </a:fld>
            <a:endParaRPr lang="th-TH"/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642910" y="1000108"/>
          <a:ext cx="8072497" cy="4712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285884"/>
                <a:gridCol w="1285884"/>
                <a:gridCol w="2357455"/>
                <a:gridCol w="1214448"/>
              </a:tblGrid>
              <a:tr h="576227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Hurwicz</a:t>
                      </a:r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8185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ค่าสูงสุด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ค่าต่ำสุด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เฉลี่ยถ่วงน้ำหนัก </a:t>
                      </a:r>
                      <a:r>
                        <a:rPr lang="el-GR" sz="24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α =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80426">
                <a:tc>
                  <a:txBody>
                    <a:bodyPr/>
                    <a:lstStyle/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ซื้อนิตยสารมาขาย</a:t>
                      </a:r>
                    </a:p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 เล่ม/สัปดาห์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800" kern="1200" baseline="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16440">
                <a:tc>
                  <a:txBody>
                    <a:bodyPr/>
                    <a:lstStyle/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ซื้อนิตยสารมาขาย</a:t>
                      </a:r>
                    </a:p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 เล่ม/สัปดาห์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16440">
                <a:tc>
                  <a:txBody>
                    <a:bodyPr/>
                    <a:lstStyle/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ซื้อนิตยสารมาขาย</a:t>
                      </a:r>
                    </a:p>
                    <a:p>
                      <a:r>
                        <a:rPr lang="th-TH" sz="20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 เล่ม/สัปดาห์</a:t>
                      </a:r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9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11560" y="476672"/>
            <a:ext cx="3246060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แบบฝึกหัด 1.1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8496944" cy="440120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ผู้จัดการห้างสรรพสินค้าพิจารณาทำสัญญา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นำเข้ากี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วีเพื่อจำหน่าย 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โดยกี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วีที่นำเข้าจะถูกบรรจุเป็นกล่องเล็กๆ สามารถจำหน่ายได้ทันที โดยมีต้นทุนกล่องละ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และห้างสรรพสินค้าตั้งราคาขายกล่องละ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290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กี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วีจะถูกส่งมาทุกสัปดาห์ ผู้จัดการกำลังพิจารณาว่าจะสั่งซื้อสัปดาห์ละ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40, 60, 80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กล่องจึงจะดีที่สุด โดยคาดว่าความต้องการของลูกค้าอยู่ที่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40,50,60,70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กล่อง คำนวณผลตอบแทน (กำไรต่อสัปดาห์) ของทางเลือกต่างๆ โดยนำหลักเกณฑ์แมกซิ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แมกซ์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แมกซิ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มิน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มินิ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แมกซ์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รีเกรท และลาปาส มาช่วยในการตัดสินใจ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26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54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14282" y="1357298"/>
            <a:ext cx="8715404" cy="44012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บริษัท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 Work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จะจัดการการแสดงศิลปะ โดยกำลังตัดสินใจว่า จัดเป็นโครงการขนาดใหญ่ขนาด 5,000 ที่นั่ง กลาง 3,000 ที่นั่ง หรือขนาดเล็ก 1,500 ที่นั่ง ซึ่งอาจมีเหตุการณ์เกิดขึ้นดังต่อไปนี้ คือ ขายตั๋วได้ 90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ขายตั๋วได้ 70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และขายตั๋วได้ 50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ซึ่งบัตรเข้าชมมีราคา 500 บ. โดยต้นทุนในการจัดงานต่อตั๋ว 1 ใบสำหรับโครงการขนาดเล็ก ใบละ 320 บ. ขนาดกลางใบละ 380 บ. และขนาดใหญ่ใบละ 270 บ. ให้คำนวณผลตอบแทน (กำไร) ของทางเลือกต่างๆ โดยนำหลักเกณฑ์แมกซิ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แมกซ์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แมกซิ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มิน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และมินิ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แมกซ์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รีเกรท และลาปาส มาช่วยในการตัดสินใจ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7158" y="357166"/>
            <a:ext cx="3246060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แบบฝึกหัด 1.2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9552" y="260648"/>
            <a:ext cx="8136904" cy="10801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การตัดสินใจภายใต้ความไม่แน่นอนเมื่อมีข้อมูลเกี่ยวกับความน่าจะเป็นของเหตุการณ์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87647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ความน่าจะเป็นที่ได้จากประสบการณ์ของผู้ตัดสินใจ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ความน่าจะเป็นที่คำนวณจากข้อมูลจริงในอดีต</a:t>
            </a:r>
          </a:p>
          <a:p>
            <a:endParaRPr lang="th-TH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ร้านขายหนังสือการ์ตูนมีการเก็บข้อมูลจำนวนหนังสือที่ขายต่อเนื่องเป็นเวลา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สัปดาห์ ข้อมูลดังตารางแสดงความถี่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60913"/>
              </p:ext>
            </p:extLst>
          </p:nvPr>
        </p:nvGraphicFramePr>
        <p:xfrm>
          <a:off x="251520" y="4005064"/>
          <a:ext cx="8712968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2448272"/>
                <a:gridCol w="2952328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th-TH" sz="25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จำนวนที่ขาย</a:t>
                      </a:r>
                      <a:r>
                        <a:rPr lang="en-US" sz="25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en-US" sz="25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5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สัปดาห์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จำนวนสัปดาห์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ความน่าจะเป็น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60/100</a:t>
                      </a:r>
                      <a:r>
                        <a:rPr lang="en-US" sz="25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= 0.6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30/100</a:t>
                      </a:r>
                      <a:r>
                        <a:rPr lang="en-US" sz="25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=0.3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10/100</a:t>
                      </a:r>
                      <a:r>
                        <a:rPr lang="en-US" sz="25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=0.1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5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1.0</a:t>
                      </a:r>
                      <a:endParaRPr lang="th-TH" sz="25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96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50648" y="297536"/>
            <a:ext cx="8496944" cy="881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การตัดสินใจโดยใช้เกณฑ์ค่าที่คาดไว้ 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Expected value</a:t>
            </a:r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80" y="1378298"/>
            <a:ext cx="85867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ค่าที่คาดไว้อาจจะเป็นกำไร ต้นทุนหรือค่าเสียโอกาสที่คาดไว้ โดยผู้วิเคราะห์จะต้องหาค่าที่คาดไว้ของทุกทางเลือก ตัวอย่างเช่น ร้านหนังสือมีข้อมูลในอดีตทำให้คำนวณโอกาสที่แต่ละเหตุการณ์จะเกิดขึ้น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ดังตารางแสดงเกณฑ์ค่าที่คาดไว้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72647"/>
              </p:ext>
            </p:extLst>
          </p:nvPr>
        </p:nvGraphicFramePr>
        <p:xfrm>
          <a:off x="71406" y="3824064"/>
          <a:ext cx="9001155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183"/>
                <a:gridCol w="1449338"/>
                <a:gridCol w="1525619"/>
                <a:gridCol w="1449338"/>
                <a:gridCol w="289867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จำนวนเล่มที่ขายได้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กำไรที่คาดว่าจะได้รับ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P=0.6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P=0.3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P=0.1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สั่งซื้อ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เล่ม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(0.6)+110(0.3)+100(0.1)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สั่งซื้อ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เล่ม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90(0.6)+140(0.3)+130(0.1)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สั่งซื้อ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เล่ม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160</a:t>
                      </a:r>
                      <a:endParaRPr lang="th-TH" sz="2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60(0.6)+110(0.3)+160(0.1)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51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57</a:t>
            </a:fld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11560" y="285728"/>
            <a:ext cx="2592288" cy="723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แบบฝึกหัด</a:t>
            </a:r>
            <a:endParaRPr lang="th-TH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มหาวิทยาลัยแห่งหนึ่งพิจารณาการสร้างห้องประชุมโดยตัดสินใจระหว่าง ห้องประชุมขนาดเล็ก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กลาง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ใหญ่ คิดค่าธรรมเนียมตามขนาดห้อง มีกำไรดังนี้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54222"/>
              </p:ext>
            </p:extLst>
          </p:nvPr>
        </p:nvGraphicFramePr>
        <p:xfrm>
          <a:off x="285718" y="2643182"/>
          <a:ext cx="8501124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281"/>
                <a:gridCol w="2125281"/>
                <a:gridCol w="2125281"/>
                <a:gridCol w="212528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ขนาดห้องประชุม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ความต้องการใช้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น้อย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ปานกลาง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ขนาดเล็ก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,000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400,000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600,000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ขนาดกลาง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-200,000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550,000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750,000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ขนาดใหญ่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-350,000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450,000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980,000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2149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ถ้าใช้เกณฑ์ค่าคาดหมาย (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Expected value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ควรเลือกสร้างห้องประชุมใด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กำหนดให้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น้อย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0.2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ปานกลาง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0.30, P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มาก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0.50</a:t>
            </a:r>
            <a:endParaRPr lang="th-TH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39552" y="404664"/>
            <a:ext cx="8136904" cy="648072"/>
          </a:xfrm>
          <a:prstGeom prst="roundRect">
            <a:avLst/>
          </a:prstGeom>
          <a:solidFill>
            <a:srgbClr val="3AE64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แผนภูมิการตัดสินใจ (</a:t>
            </a:r>
            <a:r>
              <a:rPr lang="en-US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Decision Tree</a:t>
            </a: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2968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เป็นแผนภูมิที่แสดงถึงปัญหาและขั้นตอนการตัดสินใจอย่างชัดเจนสามารถแสดงภาพรวมของปัญหาที่ต้องตัดสินใจและลำดับก่อนหลังรวมทั้งผลการตัดสินใจที่ชัดเจน โดยใช้สัญลักษณ์ดังนี้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สี่เหลี่ยมแสดงถึงจุดที่มีการตัดสินใจเลือกทางเลือก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วงกลมแสดงถึงเหตุการณ์ต่างๆ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เส้นตรง เรียกว่า แขนง แสดงทางเลือกหรือเหตุการณ์ที่จะเกิดขึ้น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28596" y="3571876"/>
            <a:ext cx="352499" cy="385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/>
          <p:cNvSpPr/>
          <p:nvPr/>
        </p:nvSpPr>
        <p:spPr>
          <a:xfrm>
            <a:off x="395536" y="4357694"/>
            <a:ext cx="536290" cy="5040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/>
          <p:cNvCxnSpPr/>
          <p:nvPr/>
        </p:nvCxnSpPr>
        <p:spPr>
          <a:xfrm>
            <a:off x="395536" y="5429264"/>
            <a:ext cx="56852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27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755576" y="332656"/>
            <a:ext cx="547260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หลักเกณฑ์การเขียนแผนภูมิ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412776"/>
            <a:ext cx="8856984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เริ่มต้นจากซ้ายไปขวา เริ่มโดยเครื่องหมาย        ซึ่งเป็นจุดตัดสินใจและมีแขนงทางเลือกออกจากสี่เหลี่ยม ส่วนเส้นตรงที่ออกจากวงกลม หมายถึง เหตุการณ์ที่อาจจะเกิดขึ้น โดยแสดงตัวเลขผลกำไร ขาดทุนหรือค่าเสียโอกาสที่ปลายเส้นนั้นๆ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ปลายแขนงแต่ละทางเลือกจะต้องมีเหตุการณ์อย่างน้อย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ปลายแขนงสุดท้ายจะต้องมีตัวเลขแสดงกำไร ค่าใช้จ่ายหรือค่าเสียโอกาส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การเขียนแผนภูมิจะต้องเขียนตามลำดับที่เกิดขึ้นจริง จากซ้ายไปขวา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การคำนวณจะคำนวณจากขวามือไปซ้ายมือ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84784"/>
            <a:ext cx="401637" cy="4397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08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57224" y="260648"/>
            <a:ext cx="7429552" cy="73946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ขั้นตอนการวิเคราะห์เชิงปริมาณทางธุรกิจ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3264169870"/>
              </p:ext>
            </p:extLst>
          </p:nvPr>
        </p:nvGraphicFramePr>
        <p:xfrm>
          <a:off x="899592" y="1214422"/>
          <a:ext cx="770485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00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60</a:t>
            </a:fld>
            <a:endParaRPr lang="th-T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071810"/>
            <a:ext cx="4016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ตัวเชื่อมต่อตรง 6"/>
          <p:cNvCxnSpPr>
            <a:stCxn id="5" idx="3"/>
            <a:endCxn id="12" idx="1"/>
          </p:cNvCxnSpPr>
          <p:nvPr/>
        </p:nvCxnSpPr>
        <p:spPr>
          <a:xfrm flipV="1">
            <a:off x="1616051" y="2280434"/>
            <a:ext cx="884247" cy="10112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สี่เหลี่ยมผืนผ้า 7"/>
          <p:cNvSpPr/>
          <p:nvPr/>
        </p:nvSpPr>
        <p:spPr>
          <a:xfrm>
            <a:off x="1714480" y="3286124"/>
            <a:ext cx="45719" cy="45719"/>
          </a:xfrm>
          <a:prstGeom prst="rect">
            <a:avLst/>
          </a:prstGeom>
          <a:blipFill rotWithShape="1">
            <a:blip r:embed="rId3" cstate="print"/>
            <a:stretch>
              <a:fillRect l="-1422" t="-3356" r="-569" b="-7718"/>
            </a:stretch>
          </a:blipFill>
        </p:spPr>
        <p:txBody>
          <a:bodyPr rtlCol="0" anchor="ctr"/>
          <a:lstStyle/>
          <a:p>
            <a:pPr algn="ctr"/>
            <a:endParaRPr lang="th-TH" b="1" dirty="0">
              <a:noFill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643042" y="3214686"/>
            <a:ext cx="914400" cy="914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857628"/>
            <a:ext cx="592137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000240"/>
            <a:ext cx="592137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ตัวเชื่อมต่อตรง 17"/>
          <p:cNvCxnSpPr>
            <a:stCxn id="11" idx="3"/>
          </p:cNvCxnSpPr>
          <p:nvPr/>
        </p:nvCxnSpPr>
        <p:spPr>
          <a:xfrm>
            <a:off x="3163873" y="4137822"/>
            <a:ext cx="3265515" cy="55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>
            <a:stCxn id="12" idx="3"/>
          </p:cNvCxnSpPr>
          <p:nvPr/>
        </p:nvCxnSpPr>
        <p:spPr>
          <a:xfrm>
            <a:off x="3092435" y="2280434"/>
            <a:ext cx="3336953" cy="55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>
            <a:stCxn id="12" idx="3"/>
          </p:cNvCxnSpPr>
          <p:nvPr/>
        </p:nvCxnSpPr>
        <p:spPr>
          <a:xfrm flipV="1">
            <a:off x="3092435" y="1785926"/>
            <a:ext cx="265119" cy="4945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/>
          <p:cNvCxnSpPr>
            <a:stCxn id="12" idx="3"/>
          </p:cNvCxnSpPr>
          <p:nvPr/>
        </p:nvCxnSpPr>
        <p:spPr>
          <a:xfrm>
            <a:off x="3092435" y="2280434"/>
            <a:ext cx="265119" cy="5056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>
            <a:off x="3357554" y="1785926"/>
            <a:ext cx="307183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ตรง 31"/>
          <p:cNvCxnSpPr/>
          <p:nvPr/>
        </p:nvCxnSpPr>
        <p:spPr>
          <a:xfrm>
            <a:off x="3357554" y="2786058"/>
            <a:ext cx="307183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>
            <a:stCxn id="11" idx="3"/>
          </p:cNvCxnSpPr>
          <p:nvPr/>
        </p:nvCxnSpPr>
        <p:spPr>
          <a:xfrm flipV="1">
            <a:off x="3163873" y="3714752"/>
            <a:ext cx="265119" cy="4230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3428992" y="3714752"/>
            <a:ext cx="300039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>
            <a:stCxn id="11" idx="3"/>
          </p:cNvCxnSpPr>
          <p:nvPr/>
        </p:nvCxnSpPr>
        <p:spPr>
          <a:xfrm>
            <a:off x="3163873" y="4137822"/>
            <a:ext cx="336557" cy="4341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/>
          <p:nvPr/>
        </p:nvCxnSpPr>
        <p:spPr>
          <a:xfrm>
            <a:off x="3500430" y="4572008"/>
            <a:ext cx="292895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857620" y="1285860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เหตุการณ์ที่ 1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57620" y="1785926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เหตุการณ์ที่ 2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57620" y="2285992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เหตุการณ์ที่ 3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86182" y="3143248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เหตุการณ์ที่ 1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86182" y="3643314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เหตุการณ์ที่ 2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57620" y="4143380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เหตุการณ์ที่ 3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00826" y="1428736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00826" y="192880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00826" y="2428868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00826" y="3357562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500826" y="3857628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500826" y="4357694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endParaRPr lang="th-TH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14348" y="2071678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ทางเลือกที่ 1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57224" y="3857628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ทางเลือกที่ 2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57224" y="5500702"/>
            <a:ext cx="7552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ตัวอย่างแผนภูมิการตัดสินใจ (</a:t>
            </a:r>
            <a:r>
              <a:rPr lang="en-U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Decision Tree</a:t>
            </a: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61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4282" y="1000108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นายมี ต้องการเปิดร้านขนมในบุรีรัมย์ โดยเลือกว่าจะเปิดเป็นร้านขนมไทยหรือ</a:t>
            </a:r>
            <a:r>
              <a:rPr lang="th-TH" sz="2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ร้านเบเกอ</a:t>
            </a: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รี่หรือไม่เปิดร้าน ในสภาพเหตุการณ์ คือ ภาวะเศรษฐกิจดี หรือภาวะเศรษฐกิจไม่ดี ผลตอบแทนที่คาดว่าจะได้เป็น ดังตาราง จงสร้างแขนงตัดสินใจ</a:t>
            </a:r>
            <a:endParaRPr lang="th-TH" sz="2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Table 3"/>
          <p:cNvGraphicFramePr>
            <a:graphicFrameLocks noGrp="1"/>
          </p:cNvGraphicFramePr>
          <p:nvPr/>
        </p:nvGraphicFramePr>
        <p:xfrm>
          <a:off x="928662" y="3243279"/>
          <a:ext cx="7561262" cy="2757489"/>
        </p:xfrm>
        <a:graphic>
          <a:graphicData uri="http://schemas.openxmlformats.org/drawingml/2006/table">
            <a:tbl>
              <a:tblPr/>
              <a:tblGrid>
                <a:gridCol w="2520950"/>
                <a:gridCol w="2519362"/>
                <a:gridCol w="2520950"/>
              </a:tblGrid>
              <a:tr h="1190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ผลตอบแทนเมื่อมีการตัดสินใจ (บาท)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30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ภาวะเศรษฐกิจดี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ภาวะเศรษฐกิจไม่ดี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เปิดร้านขนมไทย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200,000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-180,000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เปิด</a:t>
                      </a:r>
                      <a:r>
                        <a:rPr kumimoji="0" lang="th-TH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ร้านเบเกอ</a:t>
                      </a: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รี่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100,000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-20,000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ไม่เปิดร้านใดเลย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395536" y="347876"/>
            <a:ext cx="2747704" cy="5807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ตัวอย่างที่ 1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62</a:t>
            </a:fld>
            <a:endParaRPr lang="th-T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429000"/>
            <a:ext cx="4016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ตัวเชื่อมต่อตรง 5"/>
          <p:cNvCxnSpPr>
            <a:stCxn id="5" idx="3"/>
            <a:endCxn id="9" idx="1"/>
          </p:cNvCxnSpPr>
          <p:nvPr/>
        </p:nvCxnSpPr>
        <p:spPr>
          <a:xfrm flipV="1">
            <a:off x="1473175" y="1778780"/>
            <a:ext cx="1027123" cy="18700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>
            <a:stCxn id="5" idx="3"/>
            <a:endCxn id="8" idx="1"/>
          </p:cNvCxnSpPr>
          <p:nvPr/>
        </p:nvCxnSpPr>
        <p:spPr>
          <a:xfrm flipV="1">
            <a:off x="1473175" y="3636168"/>
            <a:ext cx="1098561" cy="12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355974"/>
            <a:ext cx="592137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498586"/>
            <a:ext cx="592137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ตัวเชื่อมต่อตรง 11"/>
          <p:cNvCxnSpPr>
            <a:stCxn id="9" idx="3"/>
          </p:cNvCxnSpPr>
          <p:nvPr/>
        </p:nvCxnSpPr>
        <p:spPr>
          <a:xfrm flipV="1">
            <a:off x="3092435" y="1284272"/>
            <a:ext cx="265119" cy="4945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>
            <a:stCxn id="9" idx="3"/>
          </p:cNvCxnSpPr>
          <p:nvPr/>
        </p:nvCxnSpPr>
        <p:spPr>
          <a:xfrm>
            <a:off x="3092435" y="1778780"/>
            <a:ext cx="265119" cy="5056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3357554" y="1284272"/>
            <a:ext cx="307183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3357554" y="2284404"/>
            <a:ext cx="307183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>
            <a:stCxn id="8" idx="3"/>
          </p:cNvCxnSpPr>
          <p:nvPr/>
        </p:nvCxnSpPr>
        <p:spPr>
          <a:xfrm flipV="1">
            <a:off x="3163873" y="3213098"/>
            <a:ext cx="265119" cy="4230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3428992" y="3213098"/>
            <a:ext cx="300039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>
            <a:stCxn id="8" idx="3"/>
          </p:cNvCxnSpPr>
          <p:nvPr/>
        </p:nvCxnSpPr>
        <p:spPr>
          <a:xfrm>
            <a:off x="3163873" y="3636168"/>
            <a:ext cx="336557" cy="4341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3500430" y="4070354"/>
            <a:ext cx="292895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>
            <a:stCxn id="5" idx="3"/>
            <a:endCxn id="26" idx="1"/>
          </p:cNvCxnSpPr>
          <p:nvPr/>
        </p:nvCxnSpPr>
        <p:spPr>
          <a:xfrm>
            <a:off x="1473175" y="3648869"/>
            <a:ext cx="1054114" cy="1481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89" y="4850617"/>
            <a:ext cx="592137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สี่เหลี่ยมผืนผ้า 27"/>
          <p:cNvSpPr/>
          <p:nvPr/>
        </p:nvSpPr>
        <p:spPr>
          <a:xfrm>
            <a:off x="2000232" y="5429264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ไม่เปิดร้าน</a:t>
            </a:r>
            <a:endParaRPr lang="en-US" sz="24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1785918" y="928670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ขนมไทย</a:t>
            </a:r>
            <a:endParaRPr lang="th-TH" sz="2400" b="1" dirty="0">
              <a:solidFill>
                <a:srgbClr val="7030A0"/>
              </a:solidFill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214546" y="2714620"/>
            <a:ext cx="117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เบเกอ</a:t>
            </a:r>
            <a:r>
              <a:rPr lang="th-TH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รี่</a:t>
            </a:r>
            <a:endParaRPr lang="th-TH" sz="2400" b="1" dirty="0">
              <a:solidFill>
                <a:srgbClr val="7030A0"/>
              </a:solidFill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4000496" y="714356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เศรษฐกิจดี</a:t>
            </a:r>
            <a:endParaRPr lang="th-TH" sz="2400" dirty="0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4071934" y="2643182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เศรษฐกิจดี</a:t>
            </a:r>
            <a:endParaRPr lang="th-TH" sz="2400" dirty="0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4000496" y="1785926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เศรษฐกิจไม่ดี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4071934" y="3571876"/>
            <a:ext cx="1811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เศรษฐกิจไม่ดี 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6500826" y="928670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200,000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6500826" y="2928934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100,000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6500826" y="2000240"/>
            <a:ext cx="1596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-180,000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6572264" y="3857628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-20,000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15140" y="4929198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6" name="ตัวเชื่อมต่อตรง 35"/>
          <p:cNvCxnSpPr/>
          <p:nvPr/>
        </p:nvCxnSpPr>
        <p:spPr>
          <a:xfrm flipV="1">
            <a:off x="3143240" y="4714884"/>
            <a:ext cx="265119" cy="4230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/>
          <p:nvPr/>
        </p:nvCxnSpPr>
        <p:spPr>
          <a:xfrm>
            <a:off x="3408359" y="4714884"/>
            <a:ext cx="300039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>
            <a:off x="3143240" y="5137954"/>
            <a:ext cx="336557" cy="4341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/>
          <p:nvPr/>
        </p:nvCxnSpPr>
        <p:spPr>
          <a:xfrm>
            <a:off x="3479797" y="5572140"/>
            <a:ext cx="292895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สี่เหลี่ยมผืนผ้า 44"/>
          <p:cNvSpPr/>
          <p:nvPr/>
        </p:nvSpPr>
        <p:spPr>
          <a:xfrm>
            <a:off x="4224334" y="4314774"/>
            <a:ext cx="1648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เศรษฐกิจดี </a:t>
            </a:r>
            <a:endParaRPr lang="th-TH" sz="2400" dirty="0"/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4224334" y="5243468"/>
            <a:ext cx="1811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เศรษฐกิจไม่ดี 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1322880"/>
            <a:ext cx="1442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20,000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3213098"/>
            <a:ext cx="14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80,000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1439" y="3173906"/>
            <a:ext cx="14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80,000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11402" y="4876344"/>
            <a:ext cx="140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63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51822" y="428604"/>
            <a:ext cx="889217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ทางเลือก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th-TH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เปิดร้านขนมไทย 200,000+(-180,000)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20,000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pPr marL="514350" indent="-514350">
              <a:buAutoNum type="arabicPeriod"/>
            </a:pP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เปิด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ร้านเบเกอ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รี่ 100,000+(-20,000)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80,000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ไม่เปิดร้าน 0+0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สรุปว่าควรเปิด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ร้านเบเกอ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รี่ในจังหวัดบุรีรัมย์ จะทำให้ได้รับผลตอบแทนที่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80,000 </a:t>
            </a:r>
            <a:r>
              <a:rPr lang="th-TH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  <a:endParaRPr lang="th-TH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64</a:t>
            </a:fld>
            <a:endParaRPr lang="th-TH"/>
          </a:p>
        </p:txBody>
      </p:sp>
      <p:graphicFrame>
        <p:nvGraphicFramePr>
          <p:cNvPr id="5" name="Table 3"/>
          <p:cNvGraphicFramePr>
            <a:graphicFrameLocks noGrp="1"/>
          </p:cNvGraphicFramePr>
          <p:nvPr/>
        </p:nvGraphicFramePr>
        <p:xfrm>
          <a:off x="714348" y="2000240"/>
          <a:ext cx="7561262" cy="2757489"/>
        </p:xfrm>
        <a:graphic>
          <a:graphicData uri="http://schemas.openxmlformats.org/drawingml/2006/table">
            <a:tbl>
              <a:tblPr/>
              <a:tblGrid>
                <a:gridCol w="2520950"/>
                <a:gridCol w="2519362"/>
                <a:gridCol w="2520950"/>
              </a:tblGrid>
              <a:tr h="1190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ผลตอบแทนเมื่อมีการตัดสินใจ (บาท)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30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ภาวะเศรษฐกิจดี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ภาวะเศรษฐกิจไม่ดี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เปิดร้านขนมไทย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200,000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-180,000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เปิด</a:t>
                      </a:r>
                      <a:r>
                        <a:rPr kumimoji="0" lang="th-TH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ร้านเบเกอ</a:t>
                      </a: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รี่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100,000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-20,000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ไม่เปิดร้านใดเลย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5" y="571480"/>
            <a:ext cx="8429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จากตัวอย่างที่ 1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นายมี </a:t>
            </a:r>
          </a:p>
          <a:p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กรณีมีความน่าจะเป็นเข้ามาเกี่ยวข้อง กำหนดให้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P=0.5</a:t>
            </a:r>
            <a:endParaRPr lang="th-TH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65</a:t>
            </a:fld>
            <a:endParaRPr lang="th-TH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429000"/>
            <a:ext cx="4016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ตัวเชื่อมต่อตรง 5"/>
          <p:cNvCxnSpPr>
            <a:stCxn id="5" idx="3"/>
            <a:endCxn id="9" idx="1"/>
          </p:cNvCxnSpPr>
          <p:nvPr/>
        </p:nvCxnSpPr>
        <p:spPr>
          <a:xfrm flipV="1">
            <a:off x="1473175" y="1778780"/>
            <a:ext cx="1027123" cy="18700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>
            <a:stCxn id="5" idx="3"/>
            <a:endCxn id="8" idx="1"/>
          </p:cNvCxnSpPr>
          <p:nvPr/>
        </p:nvCxnSpPr>
        <p:spPr>
          <a:xfrm flipV="1">
            <a:off x="1473175" y="3636168"/>
            <a:ext cx="1098561" cy="12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355974"/>
            <a:ext cx="592137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498586"/>
            <a:ext cx="592137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ตัวเชื่อมต่อตรง 9"/>
          <p:cNvCxnSpPr>
            <a:stCxn id="9" idx="3"/>
          </p:cNvCxnSpPr>
          <p:nvPr/>
        </p:nvCxnSpPr>
        <p:spPr>
          <a:xfrm flipV="1">
            <a:off x="3092435" y="1284272"/>
            <a:ext cx="265119" cy="4945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>
            <a:stCxn id="9" idx="3"/>
          </p:cNvCxnSpPr>
          <p:nvPr/>
        </p:nvCxnSpPr>
        <p:spPr>
          <a:xfrm>
            <a:off x="3092435" y="1778780"/>
            <a:ext cx="265119" cy="5056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3357554" y="1284272"/>
            <a:ext cx="307183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3357554" y="2284404"/>
            <a:ext cx="307183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>
            <a:stCxn id="8" idx="3"/>
          </p:cNvCxnSpPr>
          <p:nvPr/>
        </p:nvCxnSpPr>
        <p:spPr>
          <a:xfrm flipV="1">
            <a:off x="3163873" y="3213098"/>
            <a:ext cx="265119" cy="4230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3428992" y="3213098"/>
            <a:ext cx="300039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>
            <a:stCxn id="8" idx="3"/>
          </p:cNvCxnSpPr>
          <p:nvPr/>
        </p:nvCxnSpPr>
        <p:spPr>
          <a:xfrm>
            <a:off x="3163873" y="3636168"/>
            <a:ext cx="336557" cy="4341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3500430" y="4070354"/>
            <a:ext cx="292895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>
            <a:stCxn id="5" idx="3"/>
            <a:endCxn id="19" idx="1"/>
          </p:cNvCxnSpPr>
          <p:nvPr/>
        </p:nvCxnSpPr>
        <p:spPr>
          <a:xfrm>
            <a:off x="1473175" y="3648869"/>
            <a:ext cx="1054114" cy="1481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89" y="4850617"/>
            <a:ext cx="592137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2000232" y="5429264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ไม่เปิดร้าน</a:t>
            </a:r>
            <a:endParaRPr lang="en-US" sz="24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785918" y="928670"/>
            <a:ext cx="1406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ขนมไทย</a:t>
            </a:r>
            <a:endParaRPr lang="th-TH" sz="2400" b="1" dirty="0">
              <a:solidFill>
                <a:srgbClr val="7030A0"/>
              </a:solidFill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214546" y="2714620"/>
            <a:ext cx="117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เบเกอ</a:t>
            </a:r>
            <a:r>
              <a:rPr lang="th-TH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รี่</a:t>
            </a:r>
            <a:endParaRPr lang="th-TH" sz="2400" b="1" dirty="0">
              <a:solidFill>
                <a:srgbClr val="7030A0"/>
              </a:solidFill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4000496" y="714356"/>
            <a:ext cx="2077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เศรษฐกิจดี 0.5</a:t>
            </a:r>
            <a:endParaRPr lang="th-TH" sz="2400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4071934" y="2643182"/>
            <a:ext cx="2077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เศรษฐกิจดี 0.5</a:t>
            </a:r>
            <a:endParaRPr lang="th-TH" sz="2400" dirty="0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4000496" y="1785926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เศรษฐกิจไม่ดี 0.5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4071934" y="3571876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เศรษฐกิจไม่ดี 0.5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500826" y="928670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200,000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8" name="ตัวเชื่อมต่อตรง 27"/>
          <p:cNvCxnSpPr/>
          <p:nvPr/>
        </p:nvCxnSpPr>
        <p:spPr>
          <a:xfrm flipV="1">
            <a:off x="3143240" y="4714884"/>
            <a:ext cx="265119" cy="4230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>
            <a:off x="3408359" y="4714884"/>
            <a:ext cx="300039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>
            <a:off x="3143240" y="5137954"/>
            <a:ext cx="336557" cy="4341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/>
          <p:cNvCxnSpPr/>
          <p:nvPr/>
        </p:nvCxnSpPr>
        <p:spPr>
          <a:xfrm>
            <a:off x="3479797" y="5572140"/>
            <a:ext cx="292895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สี่เหลี่ยมผืนผ้า 31"/>
          <p:cNvSpPr/>
          <p:nvPr/>
        </p:nvSpPr>
        <p:spPr>
          <a:xfrm>
            <a:off x="4224334" y="4314774"/>
            <a:ext cx="2077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เศรษฐกิจดี 0.5</a:t>
            </a:r>
            <a:endParaRPr lang="th-TH" sz="2400" dirty="0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4224334" y="5243468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เศรษฐกิจไม่ดี 0.5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6500826" y="2928934"/>
            <a:ext cx="14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100,000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6500826" y="2000240"/>
            <a:ext cx="1596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-180,000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6572264" y="3857628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-20,000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6578" y="4572008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86578" y="5286388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14546" y="1322880"/>
            <a:ext cx="1442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0,000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43325" y="3082425"/>
            <a:ext cx="1442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0,000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3310" y="3193587"/>
            <a:ext cx="1442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0,000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56567" y="4920241"/>
            <a:ext cx="1442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66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51822" y="620688"/>
            <a:ext cx="889217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ทางเลือก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th-TH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เปิดร้านขนมไทย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200,000(0.5)+(-180,000)(0.5)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10,000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pPr marL="514350" indent="-514350">
              <a:buAutoNum type="arabicPeriod"/>
            </a:pP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เปิด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ร้านเบเกอ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รี่ 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100,000(0.5)+(-20,000)(0.5)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40,000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ไม่เปิดร้าน   0(0.5)+0(0.5)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สรุปว่า...................................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5536" y="347876"/>
            <a:ext cx="3244350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ตัวอย่างที่ 2</a:t>
            </a:r>
            <a:endParaRPr lang="th-TH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68760"/>
            <a:ext cx="8786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ร้านขายหนังสือมีสุขมี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ทางเลือกในการนำนิตยสารเซ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เลป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มาวางขายจำนวน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6,7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8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เล่มต่อสัปดาห์ โดยลูกค้าอาจจะมีความต้องการซื้อ จำนวน 6,7 หรือ 8 เล่ม โดยมีข้อมูลในอดีตซึ่งแสดงกำไรดังตาราง สามารถสร้างแผนภูมิได้ดังนี้ จงสร้างแขนงตัดสินใจ</a:t>
            </a:r>
          </a:p>
        </p:txBody>
      </p:sp>
      <p:sp>
        <p:nvSpPr>
          <p:cNvPr id="14" name="ตัวยึดหมายเลขภาพนิ่ง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67</a:t>
            </a:fld>
            <a:endParaRPr lang="th-TH"/>
          </a:p>
        </p:txBody>
      </p:sp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489070"/>
              </p:ext>
            </p:extLst>
          </p:nvPr>
        </p:nvGraphicFramePr>
        <p:xfrm>
          <a:off x="714348" y="3571876"/>
          <a:ext cx="757242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420"/>
                <a:gridCol w="1798451"/>
                <a:gridCol w="1893106"/>
                <a:gridCol w="1798451"/>
              </a:tblGrid>
              <a:tr h="467678"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จำนวนเล่มที่ขายได้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67678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P=0.6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P=0.3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P=0.1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7678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สั่งซื้อ 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 </a:t>
                      </a:r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เล่ม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7678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สั่งซื้อ</a:t>
                      </a:r>
                      <a:r>
                        <a:rPr lang="th-TH" sz="2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</a:t>
                      </a:r>
                      <a:r>
                        <a:rPr lang="th-TH" sz="2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เล่ม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7678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สั่งซื้อ</a:t>
                      </a:r>
                      <a:r>
                        <a:rPr lang="th-TH" sz="2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</a:t>
                      </a:r>
                      <a:r>
                        <a:rPr lang="th-TH" sz="2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เล่ม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3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68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83568" y="332656"/>
            <a:ext cx="7919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แขน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งการตัดสินใจ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ทางเลือกในการนำ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นิตยสารวางขาย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69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65650" y="188640"/>
            <a:ext cx="3070246" cy="6044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ตัวอย่างที่ 3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06" y="908720"/>
            <a:ext cx="89297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สมใจต้องการเปิดร้านขายน้ำแข็งใสบริเวณห้างทวีกิจ โดยกำลังตัดสินใจว่า ควรเปิดร้านบริเวณใด จึงจะได้รับกำไรสูงสุด ถ้าสมใจทราบว่ากำไรก่อนหักค่าเช่าในบริเวณต่างๆ เป็นดังนี้</a:t>
            </a:r>
          </a:p>
          <a:p>
            <a:endParaRPr lang="th-TH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104847"/>
              </p:ext>
            </p:extLst>
          </p:nvPr>
        </p:nvGraphicFramePr>
        <p:xfrm>
          <a:off x="357158" y="2285992"/>
          <a:ext cx="8319872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684"/>
                <a:gridCol w="2121158"/>
                <a:gridCol w="2214579"/>
                <a:gridCol w="1890451"/>
              </a:tblGrid>
              <a:tr h="485778"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จำนวนที่ขายได้ (ถ้วย/วัน)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</a:tr>
              <a:tr h="485778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</a:tr>
              <a:tr h="485778">
                <a:tc>
                  <a:txBody>
                    <a:bodyPr/>
                    <a:lstStyle/>
                    <a:p>
                      <a:pPr algn="l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1.ด้านหน้า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2,250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3,000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5778">
                <a:tc>
                  <a:txBody>
                    <a:bodyPr/>
                    <a:lstStyle/>
                    <a:p>
                      <a:pPr algn="l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2.ด้านซ้าย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2,000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85778">
                <a:tc>
                  <a:txBody>
                    <a:bodyPr/>
                    <a:lstStyle/>
                    <a:p>
                      <a:pPr algn="l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3.ด้านหลัง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1,100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1,650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2,200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20" y="4929198"/>
            <a:ext cx="87154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และถ้าทราบว่าโอกาสที่จะขายได้เท่ากับ 100,150 และ 200 ถ้วย/วันคิดเป็น 0.3,0.6 และ 0.1 ตามลำดับ โดยค่าเช่าในแต่ละบริเวณมีราคาต่อวัน ดังนี้ คือ 200,100 และ 80 จงสร้างแผนภูมิต้นไม้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14348" y="260648"/>
            <a:ext cx="7715304" cy="73946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ขั้นตอนการวิเคราะห์เชิงปริมาณทางธุรกิจ(ต่อ)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76593"/>
            <a:ext cx="8424936" cy="481670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การวิเคราะห์และกำหนดปัญหา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โดยการ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สังเกตการณ์ จดบันทึกเหตุการณ์ที่เกิดขึ้นจริง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พยายามระบุปัญหาและขอบเขตของปัญหาให้ชัดเจน</a:t>
            </a:r>
          </a:p>
          <a:p>
            <a:pPr marL="514350" indent="-514350">
              <a:buAutoNum type="arabicPeriod"/>
            </a:pPr>
            <a:endParaRPr lang="th-TH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สร้างตัวแบบ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ด้วยการพิจารณาเลือกใช้ตัวแบบ ทางคณิตศาสตร์ โดยเขียนให้อยู่ในรูปความสัมพันธ์ทางคณิตศาสตร์ เช่นสมการ หรืออสมการ</a:t>
            </a:r>
          </a:p>
          <a:p>
            <a:endParaRPr lang="th-TH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การรวบรวมข้อมูล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ที่เกี่ยวข้องและสอดคล้องกับปัญหา</a:t>
            </a:r>
          </a:p>
          <a:p>
            <a:endParaRPr lang="th-TH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การคำนวณหาผลลัพธ์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คำนวณด้วยวิธีการทางคณิตศาสตร์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70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8596" y="214290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แขน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งการตัดสินใจ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ทางเลือก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ในการเปิดร้านขายน้ำแข็งใส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340415"/>
              </p:ext>
            </p:extLst>
          </p:nvPr>
        </p:nvGraphicFramePr>
        <p:xfrm>
          <a:off x="357158" y="836712"/>
          <a:ext cx="8319872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684"/>
                <a:gridCol w="2121158"/>
                <a:gridCol w="2214579"/>
                <a:gridCol w="1890451"/>
              </a:tblGrid>
              <a:tr h="1036915"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600" b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จำนวนที่ขายได้ (ถ้วย/วัน)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</a:tr>
              <a:tr h="1036915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l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1.ด้านหน้า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1,500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-200=1300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2,250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-200=2050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3,000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-200=2800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l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2.ด้านซ้าย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1,000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-100=900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1,500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-100=1400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2,000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-100=1900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l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3.ด้านหลัง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1,100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-80=1020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1,650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-80=1570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2,200</a:t>
                      </a: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-80=2120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5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71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7505" y="300134"/>
            <a:ext cx="2671421" cy="557098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แบบฝึกหัด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5679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000108"/>
            <a:ext cx="874963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 ตะวัน จำกัด 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กำลังตัดสินใจขยายกำลังการผลิต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</a:p>
          <a:p>
            <a:pPr marL="514350" indent="-514350"/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กำหนดทางเลือกในการสร้างโรงงาน </a:t>
            </a:r>
            <a:r>
              <a:rPr lang="th-TH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ทางเลือก แสดงข้อมูล</a:t>
            </a:r>
          </a:p>
          <a:p>
            <a:pPr marL="514350" indent="-514350"/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ผลตอบแทนกำไร</a:t>
            </a:r>
            <a:r>
              <a:rPr lang="th-TH" sz="26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ก่อนจ่ายดอกเบี้ยของการตัดสินใจสร้างโรงงาน</a:t>
            </a:r>
          </a:p>
          <a:p>
            <a:pPr marL="514350" indent="-514350"/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ในตารางต่อไปนี้ หากบริษัท ตะวันตัดสินใจสร้างโรงงานขนาด</a:t>
            </a:r>
          </a:p>
          <a:p>
            <a:pPr marL="514350" indent="-514350"/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กลางจะต้องจ่ายดอกเบี้ย 200,000 บ. และโรงงานขนาดใหญ่จ่าย</a:t>
            </a:r>
          </a:p>
          <a:p>
            <a:pPr marL="514350" indent="-514350"/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ดอกเบี้ย 500,000 บ. จงสร้างแขนงการตัดสินใจ</a:t>
            </a:r>
          </a:p>
          <a:p>
            <a:pPr marL="514350" indent="-514350"/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				*หน่วยเป็นล้านบาท</a:t>
            </a:r>
            <a:endParaRPr lang="th-TH" sz="2700" dirty="0"/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07394"/>
              </p:ext>
            </p:extLst>
          </p:nvPr>
        </p:nvGraphicFramePr>
        <p:xfrm>
          <a:off x="285720" y="3929066"/>
          <a:ext cx="849694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1714512"/>
                <a:gridCol w="2214578"/>
                <a:gridCol w="1496024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ทางเลือกบริษัท 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เหตุการณ์สภาวะตลาด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ดี(0.6)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ปานกลาง(0.3)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ไม่ดี(0.1)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โรงงานขนาดใหญ่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โรงงานขนาดกลาง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โรงงานขนาดเล็ก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26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72</a:t>
            </a:fld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44172" y="1071546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ผู้จัดการ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บริษัทคอม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มิก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จำหน่าย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โน็ตบุ๊ค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กำลังตัดสินใจว่าควรจะขยายกิจการหรือไม่ โดยขยายกิจการในกรุงเทพ เพิ่มสาขาในต่างจังหวัด ซึ่งผลการตัดสินใจขึ้นอยู่กับสภาพเศรษฐกิจในอนาคต โดยโอกาสที่จะขายได้น้อยเป็น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0.5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ขายได้ปานกลางเป็น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0.3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และขายได้มากเป็น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0.2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ดังตาราง จงสร้างแขนงการตัดสินใจ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05565"/>
              </p:ext>
            </p:extLst>
          </p:nvPr>
        </p:nvGraphicFramePr>
        <p:xfrm>
          <a:off x="251520" y="4071942"/>
          <a:ext cx="856895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1368152"/>
                <a:gridCol w="1584176"/>
                <a:gridCol w="136815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ทางเลือก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เหตุการณ์ </a:t>
                      </a:r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</a:t>
                      </a:r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ภาวะเศรษฐกิจ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น้อย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ปานกลาง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มาก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ไม่ขยาย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1,010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-500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-2,000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ขยายในกรุงเทพ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1,100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2,010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2,200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เพิ่มสาขาในต่างจังหวัด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1,200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2,200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3,010</a:t>
                      </a:r>
                      <a:endParaRPr lang="th-TH" sz="25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257505" y="300134"/>
            <a:ext cx="3244350" cy="648072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แบบฝึกหัด</a:t>
            </a:r>
            <a:endParaRPr lang="th-TH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73</a:t>
            </a:fld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335" y="2328576"/>
            <a:ext cx="2231329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74</a:t>
            </a:fld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115616" y="1850048"/>
            <a:ext cx="6984776" cy="1938992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h-TH" sz="4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บทที่ </a:t>
            </a:r>
            <a:r>
              <a:rPr lang="en-US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th-TH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โปรแกรมเชิงเส้นตรง</a:t>
            </a:r>
          </a:p>
          <a:p>
            <a:pPr algn="ctr"/>
            <a:endParaRPr lang="th-TH" sz="4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http://www.panpho.com/private_folder/Book/3708be49c37d0378821fa747e448dd2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643446"/>
            <a:ext cx="1728828" cy="1776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82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75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8568952" cy="449353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endParaRPr lang="th-TH" sz="3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โปรแกรมเชิงเส้นตรง (</a:t>
            </a: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Linear programming</a:t>
            </a:r>
            <a:r>
              <a:rPr lang="th-TH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endParaRPr lang="th-TH" sz="3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เป็นเทคนิคหรือเครื่องมือซึ่งนิยมใช้ในการแก้ไขปัญหาต่างๆ เช่น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ปัญหาด้านบริหาร วิศวกรรม ทหาร การแพทย์ เป็นเทคนิคที่เกี่ยวข้องกับการหาค่าสูงสุดและค่าต่ำสุดเช่น กำไรสูงสุด ต้นทุนต่ำสุด เป็นต้น โดยตัวแปรที่เกี่ยวข้องกับปัญหานั้นจะต้องมีความสัมพันธ์กัน ในรูปเชิงเส้นตรง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 linear function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76</a:t>
            </a:fld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1428728" y="642918"/>
            <a:ext cx="6784230" cy="553998"/>
          </a:xfrm>
          <a:prstGeom prst="rect">
            <a:avLst/>
          </a:prstGeom>
          <a:solidFill>
            <a:srgbClr val="CC99FF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th-TH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วัตถุประสงค์ของ โปรแกรมเชิงเส้นตรง </a:t>
            </a:r>
            <a:endParaRPr lang="th-TH" sz="3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ไดอะแกรม 7"/>
          <p:cNvGraphicFramePr/>
          <p:nvPr/>
        </p:nvGraphicFramePr>
        <p:xfrm>
          <a:off x="428596" y="1643050"/>
          <a:ext cx="81439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77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1" y="188640"/>
            <a:ext cx="8712967" cy="5970865"/>
          </a:xfrm>
          <a:prstGeom prst="rect">
            <a:avLst/>
          </a:prstGeom>
          <a:solidFill>
            <a:srgbClr val="CCFF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th-TH" sz="900" b="1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ลักษณะของปัญหาที่ใช้โปรแกรมเชิงเส้นตรงจะต้องมีองค์ประกอบดังนี้</a:t>
            </a:r>
          </a:p>
          <a:p>
            <a:endParaRPr lang="th-TH" sz="1000" b="1" u="sng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กำหนดตัวแปรของปัญหา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โดยใช้สัญลักษณ์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,X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,…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กรณีที่มีตัวแปรตัดสินใจ</a:t>
            </a:r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</a:t>
            </a:r>
          </a:p>
          <a:p>
            <a:endParaRPr lang="th-TH" sz="9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สมการเป้าหมายหรือฟังก์ชันเป้าหมาย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สมการเป้าหมายตัวแปรตัดสินใจจะต้องมีความสัมพันธ์กันในรูปเชิงเส้น</a:t>
            </a:r>
          </a:p>
          <a:p>
            <a:endParaRPr lang="th-TH" sz="9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สมการหรืออสมการแสดงเงื่อนไขหรือข้อจำกัด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เป็นสมการหรืออสมการที่แสดงอัตราการใช้ทรัพยากรที่องค์กรมีอยู่ในช่วงระยะเวลาหนึ่ง</a:t>
            </a:r>
          </a:p>
          <a:p>
            <a:endParaRPr lang="th-TH" sz="9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ตัวแปรทุกตัวมีค่ามากกว่าหรือเท่ากับศูนย์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นั่นคือ 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≥0, X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≥0,….X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≥0</a:t>
            </a:r>
            <a:endPara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78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428596" y="214290"/>
            <a:ext cx="249619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ตัวอย่างเพิ่มเติม</a:t>
            </a:r>
            <a:endParaRPr lang="th-TH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285720" y="1000108"/>
            <a:ext cx="8442356" cy="533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27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บริษัท</a:t>
            </a:r>
            <a:r>
              <a:rPr lang="th-TH" sz="27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เฟอร์นิเจอร์แห่ง</a:t>
            </a:r>
            <a:r>
              <a:rPr lang="th-TH" sz="27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หนึ่ง ผลิต</a:t>
            </a:r>
            <a:r>
              <a:rPr lang="th-TH" sz="27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โต๊ะ </a:t>
            </a:r>
            <a:r>
              <a:rPr lang="th-TH" sz="27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เก้าอี้ ซึ่งมี 2 ขั้นตอน คือ</a:t>
            </a:r>
          </a:p>
          <a:p>
            <a:pPr>
              <a:lnSpc>
                <a:spcPct val="110000"/>
              </a:lnSpc>
            </a:pPr>
            <a:endParaRPr lang="th-TH" sz="9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	 1. แผนกประกอบ  </a:t>
            </a:r>
            <a:r>
              <a:rPr lang="th-TH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มีเวลาทำงานไม่เกิน  60 </a:t>
            </a: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ช.ม. </a:t>
            </a:r>
          </a:p>
          <a:p>
            <a:pPr>
              <a:lnSpc>
                <a:spcPct val="110000"/>
              </a:lnSpc>
            </a:pP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 2. แผนกตกแต่ง    มี</a:t>
            </a:r>
            <a:r>
              <a:rPr lang="th-TH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เวลาทำงานไม่เกิน  48 </a:t>
            </a: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ช.ม. </a:t>
            </a:r>
          </a:p>
          <a:p>
            <a:pPr>
              <a:lnSpc>
                <a:spcPct val="110000"/>
              </a:lnSpc>
            </a:pPr>
            <a:endParaRPr lang="th-TH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th-TH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โต๊ะ </a:t>
            </a:r>
            <a:r>
              <a:rPr lang="th-TH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1 ตัว  ใช้เวลาประกอบ  4 ช.ม. </a:t>
            </a: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ตกแต่ง  3 </a:t>
            </a:r>
            <a:r>
              <a:rPr lang="th-TH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ช.ม.</a:t>
            </a:r>
          </a:p>
          <a:p>
            <a:pPr>
              <a:lnSpc>
                <a:spcPct val="110000"/>
              </a:lnSpc>
            </a:pPr>
            <a:r>
              <a:rPr lang="th-TH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      เก้าอี้  1 ตัว  ใช้เวลาประกอบ  2 ช.ม.  ตกแต่ง  </a:t>
            </a: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th-TH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ช.</a:t>
            </a: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ม.</a:t>
            </a:r>
          </a:p>
          <a:p>
            <a:pPr>
              <a:lnSpc>
                <a:spcPct val="110000"/>
              </a:lnSpc>
            </a:pPr>
            <a:endParaRPr lang="th-TH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th-TH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7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กำไร  </a:t>
            </a:r>
            <a:r>
              <a:rPr lang="th-TH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	จากโต๊ะ  </a:t>
            </a: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1  </a:t>
            </a:r>
            <a:r>
              <a:rPr lang="th-TH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  8  บาท</a:t>
            </a:r>
          </a:p>
          <a:p>
            <a:pPr>
              <a:lnSpc>
                <a:spcPct val="110000"/>
              </a:lnSpc>
            </a:pPr>
            <a:r>
              <a:rPr lang="th-TH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เก้าอี้       </a:t>
            </a:r>
            <a:r>
              <a:rPr lang="th-TH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1  ตัว  6  </a:t>
            </a: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บาท</a:t>
            </a:r>
          </a:p>
          <a:p>
            <a:pPr>
              <a:lnSpc>
                <a:spcPct val="110000"/>
              </a:lnSpc>
            </a:pPr>
            <a:endParaRPr lang="th-TH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ต้องผลิต</a:t>
            </a:r>
            <a:r>
              <a:rPr lang="th-TH" sz="2700" dirty="0">
                <a:latin typeface="Tahoma" pitchFamily="34" charset="0"/>
                <a:ea typeface="Tahoma" pitchFamily="34" charset="0"/>
                <a:cs typeface="Tahoma" pitchFamily="34" charset="0"/>
              </a:rPr>
              <a:t>โต๊ะและเก้าอี้กี่ตัวในสัปดาห์  จึงจะได้กำไร</a:t>
            </a:r>
            <a:r>
              <a:rPr lang="th-TH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สูงสุด</a:t>
            </a:r>
            <a:endParaRPr lang="th-TH" sz="2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endParaRPr lang="th-TH" sz="2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79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71472" y="500042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วิธีทำ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214422"/>
            <a:ext cx="6929486" cy="19697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กำหนดตัวแปร</a:t>
            </a:r>
          </a:p>
          <a:p>
            <a:pPr marL="514350" indent="-514350"/>
            <a:endParaRPr lang="th-TH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จำนวนโต๊ะที่จะทำการผลิตในสัปดาห์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จำนวนเก้าอี้ที่จะทำการผลิตในสัปดาห์</a:t>
            </a:r>
          </a:p>
          <a:p>
            <a:pPr marL="514350" indent="-514350"/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714752"/>
            <a:ext cx="6929486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สมการเป้าหมาย</a:t>
            </a:r>
          </a:p>
          <a:p>
            <a:endParaRPr lang="th-TH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MaxZ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8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X1+6X2</a:t>
            </a:r>
            <a:endParaRPr lang="th-TH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14348" y="332086"/>
            <a:ext cx="7715304" cy="739460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ขั้นตอนการวิเคราะห์เชิงปริมาณทางธุรกิจ(ต่อ)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71612"/>
            <a:ext cx="8358247" cy="341632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ทดสอบผลลัพธ์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เพื่อเป็นการตรวจสอบว่ารูปแบบที่สร้างขึ้นและข้อมูลที่ได้รับจากขั้นที่ 2-3 ถูกต้องหรือไม่ และตรวจสอบผลลัพธ์ขั้นตอนที่ 4 ด้วย</a:t>
            </a:r>
          </a:p>
          <a:p>
            <a:endParaRPr lang="th-TH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6. การวิเคราะห์ผลลัพธ์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เป็นการวิเคราะห์ผลลัพธ์ในข้อที่ 4 เพื่อประยุกต์ใช้ในกรณีที่ตัวแปรมีการเปลี่ยนแปลง</a:t>
            </a:r>
          </a:p>
          <a:p>
            <a:endParaRPr lang="th-TH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 การนำผลลัพธ์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ไปประยุกต์ใช้กับงานด้านต่างๆซึ่งจะช่วยให้การตัดสินใจเป็นไปอย่างมีประสิทธิภาพ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5119985"/>
            <a:ext cx="1913436" cy="173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80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8" y="571480"/>
            <a:ext cx="2678938" cy="523220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สร้างข้อจำกัด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7158" y="1214422"/>
            <a:ext cx="8572560" cy="313932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1. แผนประกอบ  มีเวลาทำงานไม่เกิน  60 ช.ม. </a:t>
            </a:r>
          </a:p>
          <a:p>
            <a:pPr>
              <a:lnSpc>
                <a:spcPct val="110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2. แผนตกแต่ง    มีเวลาทำงานไม่เกิน  48 ช.ม. </a:t>
            </a:r>
          </a:p>
          <a:p>
            <a:pPr>
              <a:lnSpc>
                <a:spcPct val="110000"/>
              </a:lnSpc>
            </a:pP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โต๊ะ 1 ตัว  ใช้เวลาประกอบ  4 ช.ม. ตกแต่ง  3 ช.ม.</a:t>
            </a:r>
          </a:p>
          <a:p>
            <a:pPr>
              <a:lnSpc>
                <a:spcPct val="110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เก้าอี้  1 ตัว  ใช้เวลาประกอบ  2 ช.ม.  ตกแต่ง  5 ช.ม.</a:t>
            </a:r>
          </a:p>
          <a:p>
            <a:pPr>
              <a:lnSpc>
                <a:spcPct val="110000"/>
              </a:lnSpc>
            </a:pP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+2X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≤ 60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3X</a:t>
            </a:r>
            <a:r>
              <a:rPr lang="en-US" sz="200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+5X</a:t>
            </a:r>
            <a:r>
              <a:rPr lang="en-US" sz="200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≤ 48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4714884"/>
            <a:ext cx="8429684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กำหนดให้ตัวแปรต่างๆไม่ติดลบ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 0, 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 0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81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51520" y="590212"/>
            <a:ext cx="8712968" cy="440120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ตัวอย่างที่ 1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บริษัทกีฬาพัฒนาผลิตลูกฟุตบอลและลูก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บาส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โดยในการผลิตฟุตบอลและลูก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บาส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ใช้วัตถุดิบ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ชนิดคือหนังและยาง ผลิตฟุตบอลได้กำไรลูกละ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บาท ลูก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บาส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กำไรลูกละ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บาท ผลิตเท่าไหร่สามารถขายได้ทั้งหมด สัปดาห์หน้าบริษัทมีวัตถุดิบคือ หนัง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ฟุต และยาง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500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กก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โดยในการ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ผลิตฟุตบอล 1 ลูกใช้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ยาง 2 กิโลกรัม และหนัง 5 ตารางฟุต ส่วนการ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ผลิตลูก</a:t>
            </a:r>
            <a:r>
              <a:rPr lang="th-TH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บาสเก็ต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บอล 1 ลูก ใช้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ยาง 3 กก. ใช้หนัง 4 ตารางฟุต บริษัทควรผลิตลูกฟุตบอลและลูก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บาส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อย่างละกี่ลูกต่อสัปดาห์ เพื่อให้ได้กำไรรวมสูงสุด </a:t>
            </a:r>
          </a:p>
        </p:txBody>
      </p:sp>
    </p:spTree>
    <p:extLst>
      <p:ext uri="{BB962C8B-B14F-4D97-AF65-F5344CB8AC3E}">
        <p14:creationId xmlns:p14="http://schemas.microsoft.com/office/powerpoint/2010/main" val="11661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82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42844" y="214290"/>
            <a:ext cx="8823804" cy="5262979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จำนวนลูกฟุตบอลที่ควรผลิตในสัปดาห์หน้า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จำนวนลูก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บาสเก็ต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บอลที่ควรผลิตในสัปดาห์หน้า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Z =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กำไรรวมต่อสัปดาห์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1.กำหนดตัวแปรของปัญหา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คือ จำนวนลูกฟุตบอล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และจำนวนลูก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บาสเก็ต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บอล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ที่ควรผลิตในสัปดาห์หน้า </a:t>
            </a: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สร้างสมการเป้าหมาย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ผลิตลูกฟุตบอล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ลูกจะได้กำไรลูกละ 16 บ. ดังนั้น กำไรจากการขายฟุตบอล 16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ผลิตลูก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บาสเก็ต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บอล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ลูก จะได้กำไรลูกละ 12 บ. 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กำไรจากการขายลูก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บาสเก็ต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บอล เท่ากับ 12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th-TH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00298" y="5643578"/>
            <a:ext cx="3879588" cy="523220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th-TH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กำไรรวม </a:t>
            </a:r>
            <a:r>
              <a: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Z= </a:t>
            </a:r>
            <a:r>
              <a:rPr lang="th-TH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r>
              <a: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+12X</a:t>
            </a:r>
            <a:r>
              <a:rPr lang="en-US" sz="2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83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79512" y="620688"/>
            <a:ext cx="8784976" cy="524759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เงื่อนไขหรือข้อจำกัด</a:t>
            </a:r>
            <a:endParaRPr lang="th-TH" sz="1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เงื่อนไขที่ 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ปริมาณยางที่มีสัปดาห์หน้า 500 กก. 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ลูกบอล 1 ลูกใช้ยาง 2 กก. </a:t>
            </a: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ลูก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บาส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 ลูกใช้ยาง 3 กก.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เงื่อนไขการใช้ยางในการผลิต 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+3X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≤ 500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th-TH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เงื่อนไขที่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ปริมาณหนังที่มีในสัปดาห์หน้า 800 ตารางฟุต 	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ลูกบอล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ลูกใช้หนัง 5 ตารางฟุต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ลูก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บาส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ลูกใช้หนัง 4 ตารางฟุต</a:t>
            </a:r>
          </a:p>
          <a:p>
            <a:endParaRPr lang="th-TH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เงื่อนไขการใช้หนังในการผลิต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5X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+4X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≤ 800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84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720566"/>
            <a:ext cx="8352928" cy="4154984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4. เงื่อนไขเกี่ยวกับตัว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แปร</a:t>
            </a:r>
          </a:p>
          <a:p>
            <a:endParaRPr lang="th-TH" sz="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  X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≥ 0, X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≥ 0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เนื่องจากหากไม่มีการผลิตจะมีค่าเป็นศูนย์ ถ้าผลิตจะมีค่าเป็นบวก</a:t>
            </a:r>
          </a:p>
          <a:p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ปัญหา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เขียนในรูปโปรแกรมเชิงเส้นตรงได้ดังนี้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 		 	Z= 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+12X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endParaRPr lang="en-US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i="1" dirty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	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+3X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≤ 500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		 5X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+4X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≤ 800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		  X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≥ 0, X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≥ 0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85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51520" y="161766"/>
            <a:ext cx="8678198" cy="61247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ตัวอย่างที่ 2</a:t>
            </a:r>
          </a:p>
          <a:p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กัลยาได้รับมรดกจำนวน 500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,000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บ.เธอต้องการกระจายการลงทุนเพื่อลดความเสี่ยง โดยผลตอบแทนฝากประจำอัตราดอกเบี้ย 4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ซื้อพันธบัตรรัฐบาล 5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ซื้อหุ้นสื่อสาร 7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และหุ้นพลังงาน 4.5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เพื่อกระจายความเสี่ยงกัลยาจึงกำหนดการลงทุนดังนี้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- ฝากประจำไม่เกิน 230,000 บ.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- ซื้อพันธบัตรรัฐบาลไม่เกิน 150,000 บ.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- ลงทุนในพันธบัตรรัฐบาลไม่เกินเงินที่นำมาฝากประจำ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- ลงทุนในหุ้นสื่อสารไม่เกิน 120,000 บ.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- ลงทุนในหุ้นพลังงานไม่เกิน 220,000 บ.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- จำนวนเงินที่ซื้อพันธบัตรรัฐบาลและหุ้นสื่อสารไม่เกิน 70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ของเงินที่นำไปฝากประจำและหุ้นด้านพลังงาน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กัลยาควรจัดสรรการลงทุนอย่างไร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86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85720" y="714356"/>
            <a:ext cx="8715435" cy="38472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วิธีทำ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กำหนดเป้าหมาย คือการได้รับผลตอบแทนสูงสุด และตัวแปรการตัดสินใจ </a:t>
            </a: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จำนวนเงินฝากประจำ (บาท)</a:t>
            </a: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จำนวนเงินที่จะซื้อพันธบัตรรัฐบาล (บาท)</a:t>
            </a: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จำนวนเงินที่จะซื้อหุ้นสื่อสาร (บาท)</a:t>
            </a: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จำนวนเงินที่จะซื้อหุ้นพลังงาน (บาท)</a:t>
            </a: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Z = 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ผลตอบแทนรวม (บาท)</a:t>
            </a:r>
          </a:p>
          <a:p>
            <a:endParaRPr lang="th-TH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n-US" sz="8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87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2876" y="1857364"/>
            <a:ext cx="8929718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3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สมการเป้าหมาย</a:t>
            </a:r>
          </a:p>
          <a:p>
            <a:endParaRPr lang="th-TH" sz="30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3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30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Maximize </a:t>
            </a:r>
            <a:r>
              <a:rPr lang="en-US" sz="3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Z= 0.04X1+0.05 X2+0.07X3 +0.045X4</a:t>
            </a:r>
            <a:endParaRPr lang="th-TH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88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4282" y="500042"/>
            <a:ext cx="8786874" cy="5539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เงื่อนไขที่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ซื้อพันธบัตรรัฐบาลไม่เกิน 150,000 บ.</a:t>
            </a:r>
          </a:p>
          <a:p>
            <a:endParaRPr lang="th-TH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เงื่อนไขที่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ซื้อหุ้นสื่อสารไม่เกิน 120,000 บ.</a:t>
            </a:r>
          </a:p>
          <a:p>
            <a:endParaRPr lang="th-TH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เงื่อนไขที่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ลงทุนในหุ้นพลังงานไม่เกิน 220,000 บ.</a:t>
            </a:r>
          </a:p>
          <a:p>
            <a:endParaRPr lang="th-TH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เงื่อนไขที่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ลงทุนในพันธบัตรรัฐบาลไม่เกินเงินฝากประจำ</a:t>
            </a:r>
          </a:p>
          <a:p>
            <a:endParaRPr lang="th-TH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เงื่อนไขที่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เงินที่ซื้อพันธบัตรรัฐบาลและหุ้นสื่อสารไม่เกิน 70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ของเงินที่นำไปฝากประจำและหุ้นด้านพลังงาน</a:t>
            </a:r>
          </a:p>
          <a:p>
            <a:endParaRPr lang="th-TH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เงื่อนไขเกี่ยวกับตัวแปร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,X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≥ 0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4282" y="621881"/>
            <a:ext cx="84296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เงื่อนไขที่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 :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การลงทุนทั้ง 4 ด้านต้องไม่เกินงบ</a:t>
            </a:r>
          </a:p>
          <a:p>
            <a:endParaRPr lang="th-TH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เงื่อนไขที่ 2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ฝากประจำไม่เกิน 230,000 บ.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89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85720" y="285728"/>
            <a:ext cx="8643998" cy="5262979"/>
          </a:xfrm>
          <a:prstGeom prst="rect">
            <a:avLst/>
          </a:prstGeom>
          <a:solidFill>
            <a:srgbClr val="FFAFFF"/>
          </a:solidFill>
        </p:spPr>
        <p:txBody>
          <a:bodyPr wrap="square" rtlCol="0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ตัวอย่างที่ 3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ในการผลิตดินปีนใช้วัตถุดิบ 3 อย่างคือ 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ซัลเฟอร์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ถ่าน และเกลือชนิดพิเศษ โดยดินปืนจะมีถ่านอย่างน้อย 20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แต่ต้องไม่เกิน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ปริมาณเกลือชนิดพิเศษต้องไม่มากกว่า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45%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ของปริมาณถ่านที่ใช้ได้ เพื่อป้องกันการระเบิด ผลรวมของ 45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ของปริมาณ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ซัลเฟอร์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65%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ของปริมาณถ่านและ 25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ของเกลือชนิดพิเศษที่ใช้ ต้องไม่มากกว่า 30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ของดินปืนที่ผลิตได้ ในบรรดาวัตถุดิบทั้งหมด 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ซัลเฟอร์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มีราคาแพงที่สุด ควรใช้วัตถุชนิดใดปริมาณเท่าใด เพื่อให้ใช้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ซัลเฟอร์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น้อยที่สุด และเป็นไปตามสัดส่วนที่กำหนด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00034" y="260648"/>
            <a:ext cx="8072494" cy="739460"/>
          </a:xfrm>
          <a:prstGeom prst="rect">
            <a:avLst/>
          </a:prstGeom>
          <a:solidFill>
            <a:srgbClr val="FB796B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ปัญหาทางธุรกิจที่นำการวิเคราะห์เชิงปริมาณไปใช้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726956992"/>
              </p:ext>
            </p:extLst>
          </p:nvPr>
        </p:nvGraphicFramePr>
        <p:xfrm>
          <a:off x="142844" y="1142984"/>
          <a:ext cx="8858312" cy="552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90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0034" y="1228398"/>
            <a:ext cx="8072494" cy="2677656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วิธีทำ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ปัญหานี้เป็นปัญหาการหาค่าต่ำสุด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Minimize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กำหนดให้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ปริมาณ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ซัลเฟอร์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(กก.)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  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ปริมาณถ่าน(กก.)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  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ปริมาณเกลือชนิดพิเศษ(กก.)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Minimize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 = X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91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14283" y="285728"/>
            <a:ext cx="8715436" cy="6124754"/>
          </a:xfrm>
          <a:prstGeom prst="rect">
            <a:avLst/>
          </a:prstGeom>
          <a:solidFill>
            <a:srgbClr val="FFAFFF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เงื่อนไขที่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1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ในดินปืนต้องมีถ่านอย่างน้อย 20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แต่ไม่เกิน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25%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เงื่อนไขที่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2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เกลือชนิดพิเศษต้องไม่มากกว่า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45%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ของปริมาณถ่านที่ใช้ได้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เงื่อนไขที่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3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ของปริมาณ</a:t>
            </a:r>
            <a:r>
              <a:rPr lang="th-TH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ซัลเฟอร์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65%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ของปริมาณถ่านและ 25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ของเกลือชนิดพิเศษที่ใช้ ต้องไม่มากกว่า 30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ของดินปืนที่ผลิตได้ 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เงื่อนไขที่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4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ดินปืน 1 กก.ที่ผลิตได้ ประกอบด้วยวัตถุ 3 ชนิด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เงื่อนไขเกี่ยวกับตัวแปร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X1,X2,X3, ≥ 0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92</a:t>
            </a:fld>
            <a:endParaRPr lang="th-TH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2844" y="171649"/>
            <a:ext cx="885831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th-TH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โจทย์พิเศษ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บริษัทแห่ง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หนึ่ง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ผลิตเสื้อ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3 ชนิดออกจำหน่ายโดยจะ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ผลิตเสื้อไหมพรมอย่าง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น้อยที่สุด 6,000 ชิ้น 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เสื้อกันหนาวอย่าง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มาก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ที่สุด </a:t>
            </a: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24,000 ชิ้น 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และกางเกงยีนไม่เกิน 35,000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ชิ้น ซึ่งบริษัทมีเครื่องจักร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ที่ใช้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ในการผลิตสินค้าอยู่ 2 ประเภท  คือ 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เครื่องจักร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และเครื่องจักร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สามารถผลิตได้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ดังนี้</a:t>
            </a:r>
          </a:p>
          <a:p>
            <a:pPr>
              <a:lnSpc>
                <a:spcPct val="110000"/>
              </a:lnSpc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รายการ</a:t>
            </a:r>
            <a:r>
              <a:rPr lang="th-TH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สินค้า	</a:t>
            </a: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เครื่องจักร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</a:t>
            </a:r>
            <a:r>
              <a:rPr lang="th-TH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</a:t>
            </a: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เครื่องจักร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</a:t>
            </a:r>
            <a:endParaRPr lang="th-TH" sz="2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เสื้อไหมพรม(</a:t>
            </a:r>
            <a:r>
              <a:rPr lang="th-TH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ชิ้น/เดือน)		75			100</a:t>
            </a:r>
          </a:p>
          <a:p>
            <a:pPr>
              <a:lnSpc>
                <a:spcPct val="110000"/>
              </a:lnSpc>
            </a:pP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เสื้อกันหนาว(</a:t>
            </a:r>
            <a:r>
              <a:rPr lang="th-TH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ชิ้น/เดือน)		</a:t>
            </a: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</a:t>
            </a:r>
            <a:r>
              <a:rPr lang="th-TH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150</a:t>
            </a:r>
          </a:p>
          <a:p>
            <a:pPr>
              <a:lnSpc>
                <a:spcPct val="110000"/>
              </a:lnSpc>
            </a:pP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กางเกงยีน(</a:t>
            </a:r>
            <a:r>
              <a:rPr lang="th-TH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ชิ้น/เดือน)		</a:t>
            </a:r>
            <a:r>
              <a:rPr lang="th-TH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260</a:t>
            </a:r>
            <a:r>
              <a:rPr lang="th-TH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250</a:t>
            </a:r>
          </a:p>
          <a:p>
            <a:pPr>
              <a:lnSpc>
                <a:spcPct val="110000"/>
              </a:lnSpc>
            </a:pP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สามารถประมาณการ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ผลิตสินค้าโดยใช้เครื่องจักร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ได้กำไรเฉลี่ยเครื่องละ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97,500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บาท  เครื่องจักร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จะได้กำไรเฉลี่ยเครื่องละ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120,000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บาท  บริษัทควรใช้เครื่องจักรแต่ละประเภทกี่เครื่องจึงจะทำให้บริษัทได้กำไรมากที่สุด</a:t>
            </a:r>
          </a:p>
          <a:p>
            <a:pPr>
              <a:lnSpc>
                <a:spcPct val="110000"/>
              </a:lnSpc>
            </a:pP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93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57158" y="428604"/>
            <a:ext cx="8286808" cy="56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กำหนดตัวแปร</a:t>
            </a:r>
          </a:p>
          <a:p>
            <a:pPr marL="514350" indent="-514350"/>
            <a:endParaRPr lang="th-TH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จำนวนเครื่องจักร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  <a:p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จำนวนเครื่องจักร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  <a:p>
            <a:endParaRPr lang="th-TH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สมการเป้าหมาย</a:t>
            </a:r>
          </a:p>
          <a:p>
            <a:endParaRPr lang="th-TH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MaxZ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97,500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+ 120,000X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  <a:p>
            <a:endParaRPr lang="en-US" sz="10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ข้อจำกัด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75X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+100X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 6,000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200X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+1,500X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≤ 24,000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260X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+250X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 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≤ 35,000 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เงื่อนไข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 0, X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≥ 0</a:t>
            </a: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94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475656" y="476673"/>
            <a:ext cx="6596806" cy="58477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วิธีแก้ปัญหากำหนดการเชิงเส้นตรง</a:t>
            </a:r>
            <a:endParaRPr lang="th-TH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644201266"/>
              </p:ext>
            </p:extLst>
          </p:nvPr>
        </p:nvGraphicFramePr>
        <p:xfrm>
          <a:off x="395536" y="1412776"/>
          <a:ext cx="84249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5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95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453166"/>
            <a:ext cx="8643998" cy="5047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การแก้ปัญหาโดยวิธีกราฟ (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Graphical Method)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เป็นวิธีการแก้ปัญหากรณีปัญหามีตัวแปร 2 ตัว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X1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X2)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ซึ่งเป็นวิธีการที่ง่ายและนิยมใช้เหมาะกับปัญหากำหนดการเชิงเส้นขนาดเล็ก มีจำนวนเงื่อนไขบังคับไม่มากจนเกินไป โดยมีขั้นตอนในการแก้ปัญหา 5 ขั้นตอน ดังนี้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1) เปลี่ยนเครื่องหมายอสมการ ได้แก่ เครื่องหมายน้อยกว่าหรือเท่ากับ (≤) และเครื่องหมายมากกว่าหรือเท่ากับ (≥) ในสมการเงื่อนไขบังหรือข้อจำกัดให้เป็นเครื่องหมายสมการหรือเครื่องหมายเท่ากับ (=)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96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7158" y="428604"/>
            <a:ext cx="8429684" cy="61247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2) หาจุดตัดแกนนอนและแกนตั้งกราฟ และสร้างเส้นตรงแสดงเงื่อนไขบังคับ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กำหนดให้ตัวแปร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เป็นตัวแปรในแกนนอน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เป็นตัวแปรในแกนตั้ง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หาจุดตัดแกนนอนและแกนตั้งจากสมการเงื่อนไขบังคับทีละสมการ ดังนี้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ต้องการ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หาจุดตัดแกนตั้ง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ให้กำหนดค่าให้ตัวแปรที่ 1 หรือ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มีค่าเป็น 0 แล้ว แก้สมการเพื่อหาค่าตัวแปรอีกตัวหนึ่งหรือ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ซึ่งจะเป็นค่าจุดตัดแกนตั้ง แล้วทำจุดหรือเครื่องหมายแสดงค่าไว้บนแกนตั้ง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ต้องการ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หาค่าจุดตัดแกนนอน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ให้กำหนดให้ตัวแปรที่ 2 หรือ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มีค่าเป็น 0 แล้ว แก้สมการเพื่อหาค่าตัวแปรอีกตัวหนึ่งหรือ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ซึ่งจะเป็นค่าจุดตัดแกนนอน แล้วทำจุดหรือเครื่องหมายแสดงค่าไว้บนแกนนอน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97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5720" y="571480"/>
            <a:ext cx="8643998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จากนั้นลากเส้นตรงเชื่อมจุดที่แสดงค่าจุดตัดแกนตั้งและจุดตัดแกนนอนที่ทำเครื่องหมายไว้ เพื่อสร้างเป็นเส้นกราฟให้ครบทุกเส้นที่เป็นเงื่อนไขบังคับ</a:t>
            </a:r>
          </a:p>
          <a:p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3) ระบุพื้นที่ผลลัพธ์ที่เป็นไปได้ ระบุบริเวณผลลัพธ์ที่เป็นไปได้ของแต่ละสมการเงื่อนไขบังคับทุกสมการ โดยพิจารณาพื้นที่ที่เกิดจากการทับซ้อนหรือร่วมกันของเงื่อนไขบังคับทุกข้อ เช่น หากมีเงื่อนไขบังคับ 3 สมการ พื้นที่ที่เป็นไปได้ต้องเกิดจากพื้นที่ที่ทับซ้อนหรือร่วมกันของเงื่อนไขทั้ง 3 สมการ ซึ่งการระบุพื้นที่ที่เป็นไปได้ของสมการเงื่อนไขบังคับจะพิจารณาจากเครื่องหมายในสมการว่าเป็นอย่างไร ดังนี้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98</a:t>
            </a:fld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857232"/>
            <a:ext cx="8501122" cy="45858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หากเงื่อนไขบังคับเป็นเครื่องหมายน้อยกว่าหรือเท่ากับ (≤) หมายความว่า ค่าที่เป็นคำตอบของสมการเงื่อนไขบังคับนั้นมีค่าน้อยกว่าหรือเท่ากับค่าบนเส้นกราฟที่สร้างขึ้น ให้ระบุพื้นที่ที่เป็นคำตอบของสมการเงื่อนไขบังคับนี้ด้านในหรือ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พื้นที่ใต้เส้นกราฟ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นั้นเป็นต้นไป</a:t>
            </a:r>
          </a:p>
          <a:p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หากเงื่อนไขบังคับเป็นเครื่องหมายมากกว่าหรือเท่ากับ (≥) หมายความว่า ค่าที่เป็นคำตอบของสมการเงื่อนไขบังคับนั้นมีค่ามากกว่าหรือเท่ากับค่าบนเส้นกราฟที่สร้างขึ้น ให้ระบุพื้นที่ที่เป็นคำตอบของสมการเงื่อนไขบังคับนี้</a:t>
            </a:r>
            <a:r>
              <a:rPr lang="th-TH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ด้านนอกหรือด้านขวามือของเส้นกราฟ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นั้นเป็นต้นไป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9C64-9A6C-4AF1-86F4-DD5140A11EF3}" type="slidenum">
              <a:rPr lang="th-TH" smtClean="0"/>
              <a:pPr/>
              <a:t>99</a:t>
            </a:fld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571480"/>
            <a:ext cx="8572560" cy="49859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4) หาผลลัพธ์ตามสมการเป้าหมาย ซึ่งมี 2 วิธี คือ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4.1) สร้างเส้นตรงแสดงสมการเป้าหมาย โดยวิธีการลากเส้นฟังก์ชั่นวัตถุประสงค์หรือสมการเป้าหมาย สัมผัสกับจุดที่เป็นไปได้ตามวัตถุประสงค์ เช่น หากวัตถุประสงค์ต้องการค่าสูงสุด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(Max Z)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ให้เลือกจุดที่เส้นตรงที่แสดงสมการเป้าหมายสัมผัสหลังสุดหรือให้ค่าสูงสุด แต่ถ้าวัตถุประสงค์ต้องการค่าต่ำสุด (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 Z)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ให้เลือกจุดที่เส้นตรงสมการเป้าหมายสัมผัสก่อนหรือให้ค่าต่ำสุด</a:t>
            </a:r>
          </a:p>
          <a:p>
            <a:endParaRPr lang="th-TH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4.2) วิธีทดสอบจุดยอดของบริเวณที่ผลลัพธ์อาจเป็นไปได้ทุกจุดบนกราฟ โดยพิจารณาจุดที่อาจจะเป็นไปได้ตามวัตถุประสงค์ หรือตามเป้าหมายของตัวแบบ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สลิปสตรีม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 l="-1422" t="-3356" r="-569" b="-7718"/>
          </a:stretch>
        </a:blipFill>
      </a:spPr>
      <a:bodyPr/>
      <a:lstStyle>
        <a:defPPr>
          <a:defRPr b="1" dirty="0">
            <a:noFill/>
            <a:latin typeface="Tahoma" pitchFamily="34" charset="0"/>
            <a:ea typeface="Tahoma" pitchFamily="34" charset="0"/>
            <a:cs typeface="Tahoma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19772</TotalTime>
  <Words>14907</Words>
  <Application>Microsoft Office PowerPoint</Application>
  <PresentationFormat>นำเสนอทางหน้าจอ (4:3)</PresentationFormat>
  <Paragraphs>4236</Paragraphs>
  <Slides>286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286</vt:i4>
      </vt:variant>
    </vt:vector>
  </HeadingPairs>
  <TitlesOfParts>
    <vt:vector size="298" baseType="lpstr">
      <vt:lpstr>4805_KwangMD_Melt</vt:lpstr>
      <vt:lpstr>Angsana New</vt:lpstr>
      <vt:lpstr>Arial</vt:lpstr>
      <vt:lpstr>Calibri</vt:lpstr>
      <vt:lpstr>Cambria Math</vt:lpstr>
      <vt:lpstr>Cordia New</vt:lpstr>
      <vt:lpstr>Georgia</vt:lpstr>
      <vt:lpstr>IrisUPC</vt:lpstr>
      <vt:lpstr>Tahoma</vt:lpstr>
      <vt:lpstr>Trebuchet MS</vt:lpstr>
      <vt:lpstr>Wingdings</vt:lpstr>
      <vt:lpstr>สลิปสตรีม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Corporate Edition</dc:creator>
  <cp:lastModifiedBy>user</cp:lastModifiedBy>
  <cp:revision>943</cp:revision>
  <dcterms:created xsi:type="dcterms:W3CDTF">2015-08-06T14:47:22Z</dcterms:created>
  <dcterms:modified xsi:type="dcterms:W3CDTF">2019-09-11T04:40:30Z</dcterms:modified>
</cp:coreProperties>
</file>