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</p:sldMasterIdLst>
  <p:notesMasterIdLst>
    <p:notesMasterId r:id="rId48"/>
  </p:notesMasterIdLst>
  <p:handoutMasterIdLst>
    <p:handoutMasterId r:id="rId49"/>
  </p:handoutMasterIdLst>
  <p:sldIdLst>
    <p:sldId id="256" r:id="rId2"/>
    <p:sldId id="260" r:id="rId3"/>
    <p:sldId id="261" r:id="rId4"/>
    <p:sldId id="262" r:id="rId5"/>
    <p:sldId id="264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85" r:id="rId19"/>
    <p:sldId id="276" r:id="rId20"/>
    <p:sldId id="277" r:id="rId21"/>
    <p:sldId id="278" r:id="rId22"/>
    <p:sldId id="284" r:id="rId23"/>
    <p:sldId id="280" r:id="rId24"/>
    <p:sldId id="281" r:id="rId25"/>
    <p:sldId id="282" r:id="rId26"/>
    <p:sldId id="283" r:id="rId27"/>
    <p:sldId id="291" r:id="rId28"/>
    <p:sldId id="296" r:id="rId29"/>
    <p:sldId id="297" r:id="rId30"/>
    <p:sldId id="287" r:id="rId31"/>
    <p:sldId id="288" r:id="rId32"/>
    <p:sldId id="289" r:id="rId33"/>
    <p:sldId id="299" r:id="rId34"/>
    <p:sldId id="290" r:id="rId35"/>
    <p:sldId id="292" r:id="rId36"/>
    <p:sldId id="300" r:id="rId37"/>
    <p:sldId id="305" r:id="rId38"/>
    <p:sldId id="293" r:id="rId39"/>
    <p:sldId id="301" r:id="rId40"/>
    <p:sldId id="294" r:id="rId41"/>
    <p:sldId id="302" r:id="rId42"/>
    <p:sldId id="303" r:id="rId43"/>
    <p:sldId id="295" r:id="rId44"/>
    <p:sldId id="304" r:id="rId45"/>
    <p:sldId id="306" r:id="rId46"/>
    <p:sldId id="307" r:id="rId47"/>
  </p:sldIdLst>
  <p:sldSz cx="9144000" cy="6858000" type="screen4x3"/>
  <p:notesSz cx="9144000" cy="6858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FreesiaUPC" pitchFamily="34" charset="-34"/>
        <a:ea typeface="+mn-ea"/>
        <a:cs typeface="FreesiaUPC" pitchFamily="34" charset="-34"/>
      </a:defRPr>
    </a:lvl1pPr>
    <a:lvl2pPr marL="45720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FreesiaUPC" pitchFamily="34" charset="-34"/>
        <a:ea typeface="+mn-ea"/>
        <a:cs typeface="FreesiaUPC" pitchFamily="34" charset="-34"/>
      </a:defRPr>
    </a:lvl2pPr>
    <a:lvl3pPr marL="91440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FreesiaUPC" pitchFamily="34" charset="-34"/>
        <a:ea typeface="+mn-ea"/>
        <a:cs typeface="FreesiaUPC" pitchFamily="34" charset="-34"/>
      </a:defRPr>
    </a:lvl3pPr>
    <a:lvl4pPr marL="137160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FreesiaUPC" pitchFamily="34" charset="-34"/>
        <a:ea typeface="+mn-ea"/>
        <a:cs typeface="FreesiaUPC" pitchFamily="34" charset="-34"/>
      </a:defRPr>
    </a:lvl4pPr>
    <a:lvl5pPr marL="182880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FreesiaUPC" pitchFamily="34" charset="-34"/>
        <a:ea typeface="+mn-ea"/>
        <a:cs typeface="FreesiaUPC" pitchFamily="34" charset="-34"/>
      </a:defRPr>
    </a:lvl5pPr>
    <a:lvl6pPr marL="2286000" algn="l" defTabSz="914400" rtl="0" eaLnBrk="1" latinLnBrk="0" hangingPunct="1">
      <a:defRPr sz="3400" kern="1200">
        <a:solidFill>
          <a:schemeClr val="tx1"/>
        </a:solidFill>
        <a:latin typeface="FreesiaUPC" pitchFamily="34" charset="-34"/>
        <a:ea typeface="+mn-ea"/>
        <a:cs typeface="FreesiaUPC" pitchFamily="34" charset="-34"/>
      </a:defRPr>
    </a:lvl6pPr>
    <a:lvl7pPr marL="2743200" algn="l" defTabSz="914400" rtl="0" eaLnBrk="1" latinLnBrk="0" hangingPunct="1">
      <a:defRPr sz="3400" kern="1200">
        <a:solidFill>
          <a:schemeClr val="tx1"/>
        </a:solidFill>
        <a:latin typeface="FreesiaUPC" pitchFamily="34" charset="-34"/>
        <a:ea typeface="+mn-ea"/>
        <a:cs typeface="FreesiaUPC" pitchFamily="34" charset="-34"/>
      </a:defRPr>
    </a:lvl7pPr>
    <a:lvl8pPr marL="3200400" algn="l" defTabSz="914400" rtl="0" eaLnBrk="1" latinLnBrk="0" hangingPunct="1">
      <a:defRPr sz="3400" kern="1200">
        <a:solidFill>
          <a:schemeClr val="tx1"/>
        </a:solidFill>
        <a:latin typeface="FreesiaUPC" pitchFamily="34" charset="-34"/>
        <a:ea typeface="+mn-ea"/>
        <a:cs typeface="FreesiaUPC" pitchFamily="34" charset="-34"/>
      </a:defRPr>
    </a:lvl8pPr>
    <a:lvl9pPr marL="3657600" algn="l" defTabSz="914400" rtl="0" eaLnBrk="1" latinLnBrk="0" hangingPunct="1">
      <a:defRPr sz="3400" kern="1200">
        <a:solidFill>
          <a:schemeClr val="tx1"/>
        </a:solidFill>
        <a:latin typeface="FreesiaUPC" pitchFamily="34" charset="-34"/>
        <a:ea typeface="+mn-ea"/>
        <a:cs typeface="FreesiaUPC" pitchFamily="34" charset="-34"/>
      </a:defRPr>
    </a:lvl9pPr>
  </p:defaultTextStyle>
  <p:modifyVerifier cryptProviderType="rsaFull" cryptAlgorithmClass="hash" cryptAlgorithmType="typeAny" cryptAlgorithmSid="4" spinCount="50000" saltData="KeXHAvhwK5VRLS+F3KLo5w==" hashData="+8Hincl9f2adhYac4BjoPZ6ga38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CC"/>
    <a:srgbClr val="FFFF66"/>
    <a:srgbClr val="2300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7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69F7E-9B12-4127-9D4C-0F4D09B156DD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4E3FF-342A-41B0-A40B-11994B9A81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8811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9D6463E3-5033-417B-B67C-ACD9BBBC31C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9003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ามเหลี่ยมมุมฉาก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grpSp>
        <p:nvGrpSpPr>
          <p:cNvPr id="2" name="กลุ่ม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รูปแบบอิสระ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รูปแบบอิสระ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รูปแบบอิสระ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ตัวเชื่อมต่อตรง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th-TH" smtClean="0"/>
              <a:t>0001601</a:t>
            </a:r>
            <a:endParaRPr lang="en-US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Aj.Somporn Kraoamkaeo</a:t>
            </a:r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299AEA8-348A-490D-8720-3DA2C9A56D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th-TH" smtClean="0"/>
              <a:t>0001601</a:t>
            </a:r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Aj.Somporn Kraoamkaeo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99AEA8-348A-490D-8720-3DA2C9A56D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th-TH" smtClean="0"/>
              <a:t>0001601</a:t>
            </a:r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Aj.Somporn Kraoamkaeo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99AEA8-348A-490D-8720-3DA2C9A56D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30580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 smtClean="0"/>
              <a:t>0001601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Aj.Somporn Kraoamkaeo</a:t>
            </a:r>
            <a:endParaRPr lang="th-TH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1873B-7C63-4F50-8A3C-4D634692D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th-TH" smtClean="0"/>
              <a:t>0001601</a:t>
            </a:r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Aj.Somporn Kraoamkaeo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99AEA8-348A-490D-8720-3DA2C9A56D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th-TH" smtClean="0"/>
              <a:t>0001601</a:t>
            </a:r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Aj.Somporn Kraoamkaeo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99AEA8-348A-490D-8720-3DA2C9A56D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เครื่องหมายบั้ง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เครื่องหมายบั้ง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th-TH" smtClean="0"/>
              <a:t>0001601</a:t>
            </a:r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Aj.Somporn Kraoamkaeo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99AEA8-348A-490D-8720-3DA2C9A56D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th-TH" smtClean="0"/>
              <a:t>0001601</a:t>
            </a:r>
            <a:endParaRPr lang="en-US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Aj.Somporn Kraoamkaeo</a:t>
            </a:r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99AEA8-348A-490D-8720-3DA2C9A56D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th-TH" smtClean="0"/>
              <a:t>0001601</a:t>
            </a:r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Aj.Somporn Kraoamkaeo</a:t>
            </a: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99AEA8-348A-490D-8720-3DA2C9A56D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th-TH" smtClean="0"/>
              <a:t>0001601</a:t>
            </a:r>
            <a:endParaRPr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Aj.Somporn Kraoamkaeo</a:t>
            </a: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99AEA8-348A-490D-8720-3DA2C9A56D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r>
              <a:rPr lang="th-TH" smtClean="0"/>
              <a:t>0001601</a:t>
            </a:r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Aj.Somporn Kraoamkaeo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99AEA8-348A-490D-8720-3DA2C9A56D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th-TH" smtClean="0"/>
              <a:t>0001601</a:t>
            </a:r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Aj.Somporn Kraoamkaeo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299AEA8-348A-490D-8720-3DA2C9A56D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สามเหลี่ยมมุมฉาก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เครื่องหมายบั้ง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เครื่องหมายบั้ง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รูปแบบอิสระ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สามเหลี่ยมมุมฉาก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th-TH" smtClean="0"/>
              <a:t>0001601</a:t>
            </a:r>
            <a:endParaRPr lang="en-US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Aj.Somporn Kraoamkaeo</a:t>
            </a:r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299AEA8-348A-490D-8720-3DA2C9A56D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ransition>
    <p:checker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atchakitcha.soc.go.th/DATA/PDF/2535/A/034/1.PDF" TargetMode="External"/><Relationship Id="rId3" Type="http://schemas.openxmlformats.org/officeDocument/2006/relationships/hyperlink" Target="http://www.ratchakitcha.soc.go.th/DATA/PDF/2560/A/010/24.PDF" TargetMode="External"/><Relationship Id="rId7" Type="http://schemas.openxmlformats.org/officeDocument/2006/relationships/hyperlink" Target="http://www.ratchakitcha.soc.go.th/DATA/PDF/2522/A/035/1.PDF" TargetMode="External"/><Relationship Id="rId2" Type="http://schemas.openxmlformats.org/officeDocument/2006/relationships/hyperlink" Target="http://www.ratchakitcha.soc.go.th/DATA/PDF/2550/A/027/4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atchakitcha.soc.go.th/DATA/PDF/2558/A/006/14.PDF" TargetMode="External"/><Relationship Id="rId11" Type="http://schemas.openxmlformats.org/officeDocument/2006/relationships/hyperlink" Target="http://www.ratchakitcha.soc.go.th/DATA/PDF/2551/A/042/116.PDF" TargetMode="External"/><Relationship Id="rId5" Type="http://schemas.openxmlformats.org/officeDocument/2006/relationships/hyperlink" Target="http://www.ratchakitcha.soc.go.th/DATA/PDF/2558/A/006/7.PDF" TargetMode="External"/><Relationship Id="rId10" Type="http://schemas.openxmlformats.org/officeDocument/2006/relationships/hyperlink" Target="http://www.ratchakitcha.soc.go.th/DATA/PDF/2558/A/006/1.PDF" TargetMode="External"/><Relationship Id="rId4" Type="http://schemas.openxmlformats.org/officeDocument/2006/relationships/hyperlink" Target="http://www.ratchakitcha.soc.go.th/DATA/PDF/2537/A/059/1.PDF" TargetMode="External"/><Relationship Id="rId9" Type="http://schemas.openxmlformats.org/officeDocument/2006/relationships/hyperlink" Target="http://www.ratchakitcha.soc.go.th/DATA/PDF/00054000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"/>
          <p:cNvSpPr>
            <a:spLocks noChangeArrowheads="1"/>
          </p:cNvSpPr>
          <p:nvPr/>
        </p:nvSpPr>
        <p:spPr bwMode="gray">
          <a:xfrm>
            <a:off x="214282" y="5715016"/>
            <a:ext cx="5780087" cy="938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</a:pPr>
            <a:r>
              <a:rPr lang="th-TH" sz="2800" dirty="0" smtClean="0">
                <a:solidFill>
                  <a:srgbClr val="FFFF66"/>
                </a:solidFill>
                <a:latin typeface="Angsana New" pitchFamily="18" charset="-34"/>
              </a:rPr>
              <a:t>สาขาวิชา</a:t>
            </a:r>
            <a:r>
              <a:rPr lang="th-TH" sz="2800" dirty="0">
                <a:solidFill>
                  <a:srgbClr val="FFFF66"/>
                </a:solidFill>
                <a:latin typeface="Angsana New" pitchFamily="18" charset="-34"/>
              </a:rPr>
              <a:t>วิทยาการคอมพิวเตอร์</a:t>
            </a:r>
            <a:br>
              <a:rPr lang="th-TH" sz="2800" dirty="0">
                <a:solidFill>
                  <a:srgbClr val="FFFF66"/>
                </a:solidFill>
                <a:latin typeface="Angsana New" pitchFamily="18" charset="-34"/>
              </a:rPr>
            </a:br>
            <a:r>
              <a:rPr lang="th-TH" sz="2800" dirty="0">
                <a:solidFill>
                  <a:srgbClr val="FFFF66"/>
                </a:solidFill>
                <a:latin typeface="Angsana New" pitchFamily="18" charset="-34"/>
              </a:rPr>
              <a:t>คณะวิทยาศาสตร์ มหาวิทยาลัยราช</a:t>
            </a:r>
            <a:r>
              <a:rPr lang="th-TH" sz="2800" dirty="0" err="1">
                <a:solidFill>
                  <a:srgbClr val="FFFF66"/>
                </a:solidFill>
                <a:latin typeface="Angsana New" pitchFamily="18" charset="-34"/>
              </a:rPr>
              <a:t>ภัฏ</a:t>
            </a:r>
            <a:r>
              <a:rPr lang="th-TH" sz="2800" dirty="0">
                <a:solidFill>
                  <a:srgbClr val="FFFF66"/>
                </a:solidFill>
                <a:latin typeface="Angsana New" pitchFamily="18" charset="-34"/>
              </a:rPr>
              <a:t>บุรีรัมย์ </a:t>
            </a:r>
          </a:p>
        </p:txBody>
      </p:sp>
      <p:sp>
        <p:nvSpPr>
          <p:cNvPr id="4101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3347864" y="2674938"/>
            <a:ext cx="5414962" cy="1219200"/>
          </a:xfrm>
          <a:noFill/>
        </p:spPr>
        <p:txBody>
          <a:bodyPr/>
          <a:lstStyle/>
          <a:p>
            <a:pPr eaLnBrk="1" hangingPunct="1"/>
            <a:r>
              <a:rPr lang="th-TH" sz="4400" dirty="0" smtClean="0">
                <a:solidFill>
                  <a:srgbClr val="0000CC"/>
                </a:solidFill>
                <a:latin typeface="FreesiaUPC" pitchFamily="34" charset="-34"/>
                <a:cs typeface="Angsana New" pitchFamily="18" charset="-34"/>
              </a:rPr>
              <a:t>จริยธรรมและความปลอดภัย 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211960" y="1268413"/>
            <a:ext cx="4671472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7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  <a:cs typeface="EucrosiaUPC" pitchFamily="18" charset="-34"/>
              </a:rPr>
              <a:t>Chapter </a:t>
            </a:r>
            <a:r>
              <a:rPr lang="en-US" sz="117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  <a:cs typeface="EucrosiaUPC" pitchFamily="18" charset="-34"/>
              </a:rPr>
              <a:t>6</a:t>
            </a:r>
            <a:endParaRPr lang="th-TH" sz="117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pic>
        <p:nvPicPr>
          <p:cNvPr id="8" name="Picture 11" descr="LogoB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1371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A65D51-5779-4C1C-8863-8ECF35FBA9A8}" type="slidenum">
              <a:rPr lang="en-US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10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467544" y="1195858"/>
            <a:ext cx="8280920" cy="489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230086"/>
              </a:buClr>
              <a:buSzPct val="115000"/>
              <a:buFont typeface="Wingdings" pitchFamily="2" charset="2"/>
              <a:buNone/>
            </a:pPr>
            <a:r>
              <a:rPr lang="th-TH" sz="3200" b="1" dirty="0">
                <a:latin typeface="Browallia New" pitchFamily="34" charset="-34"/>
                <a:cs typeface="Browallia New" pitchFamily="34" charset="-34"/>
              </a:rPr>
              <a:t>        ในประเทศไทยมีการร่างกฎหมายเกี่ยวกับเทคโนโลยีสารสนเทศ 6 ฉบับ คือ</a:t>
            </a:r>
          </a:p>
          <a:p>
            <a:pPr marL="914400" lvl="1" indent="-457200">
              <a:spcBef>
                <a:spcPct val="20000"/>
              </a:spcBef>
              <a:buClr>
                <a:srgbClr val="230086"/>
              </a:buClr>
              <a:buFont typeface="Wingdings" panose="05000000000000000000" pitchFamily="2" charset="2"/>
              <a:buChar char="§"/>
            </a:pPr>
            <a:r>
              <a:rPr lang="th-TH" sz="2800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กฎหมายเกี่ยวกับธุรกรรมทางอิเล็กทรอนิกส์ 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(</a:t>
            </a:r>
            <a:r>
              <a:rPr lang="en-US" sz="2800" dirty="0">
                <a:latin typeface="Browallia New" pitchFamily="34" charset="-34"/>
                <a:cs typeface="Browallia New" pitchFamily="34" charset="-34"/>
              </a:rPr>
              <a:t>Electronic Transaction Law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) เพื่อรองรับสถานะทางกฎหมายของข้อมูลอิเล็กทรอนิกส์ให้เสมอด้วยกระดาษ</a:t>
            </a:r>
          </a:p>
          <a:p>
            <a:pPr marL="914400" lvl="1" indent="-457200">
              <a:spcBef>
                <a:spcPct val="20000"/>
              </a:spcBef>
              <a:buClr>
                <a:srgbClr val="230086"/>
              </a:buClr>
              <a:buFont typeface="Wingdings" panose="05000000000000000000" pitchFamily="2" charset="2"/>
              <a:buChar char="§"/>
            </a:pPr>
            <a:r>
              <a:rPr lang="th-TH" sz="2800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กฎหมาย</a:t>
            </a:r>
            <a:r>
              <a:rPr lang="th-TH" sz="2800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เกี่ยวกับลายมือชื่ออิเล็กทรอนิกส์ 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(</a:t>
            </a:r>
            <a:r>
              <a:rPr lang="en-US" sz="2800" dirty="0">
                <a:latin typeface="Browallia New" pitchFamily="34" charset="-34"/>
                <a:cs typeface="Browallia New" pitchFamily="34" charset="-34"/>
              </a:rPr>
              <a:t>Electronic Signatures Law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) เพื่อรองรับการใช้ลายมือชื่ออิเล็กทรอนิกส์ด้วยกระบวนการใดๆทางเทคโนโลยีให้เสมอด้วยการลงลายมือชื่อธรรมดาอันเป็นผลทำให้เกิดความเชื่อมั่นมากขึ้นในการทำธุรกรรมทางอิเล็กทรอนิกส์</a:t>
            </a:r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179388" y="208632"/>
            <a:ext cx="8713787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th-TH" sz="4000" b="1" dirty="0">
                <a:latin typeface="Browallia New" pitchFamily="34" charset="-34"/>
                <a:cs typeface="Browallia New" pitchFamily="34" charset="-34"/>
              </a:rPr>
              <a:t>กฎหมายเทคโนโลยีสารสนเทศ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83568" y="908720"/>
            <a:ext cx="7776864" cy="72008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7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E0967-7252-4D7C-B4AA-E120668EB9D1}" type="slidenum">
              <a:rPr lang="en-US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11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323528" y="1196752"/>
            <a:ext cx="8424936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14400" lvl="1" indent="-457200">
              <a:spcBef>
                <a:spcPct val="20000"/>
              </a:spcBef>
              <a:buClr>
                <a:srgbClr val="230086"/>
              </a:buClr>
              <a:buFont typeface="Wingdings" panose="05000000000000000000" pitchFamily="2" charset="2"/>
              <a:buChar char="§"/>
            </a:pPr>
            <a:r>
              <a:rPr lang="th-TH" sz="2800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กฎหมายเกี่ยวกับการพัฒนาโครงสร้างพื้นฐานให้ทั่วถึงและเท่าเทียมกัน 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(</a:t>
            </a:r>
            <a:r>
              <a:rPr lang="en-US" sz="2800" dirty="0">
                <a:latin typeface="Browallia New" pitchFamily="34" charset="-34"/>
                <a:cs typeface="Browallia New" pitchFamily="34" charset="-34"/>
              </a:rPr>
              <a:t>National information infrastructure Law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) เพื่อก่อให้เกิดการส่งเสริม สนับสนุนและพัฒนาโครงสร้างพื้นฐานสารสนเทศ ได้แก่ โครงข่ายโทรคมนาคม เทคโนโลยีสารสนเทศ</a:t>
            </a:r>
          </a:p>
          <a:p>
            <a:pPr marL="914400" lvl="1" indent="-457200">
              <a:spcBef>
                <a:spcPct val="20000"/>
              </a:spcBef>
              <a:buClr>
                <a:srgbClr val="230086"/>
              </a:buClr>
              <a:buFont typeface="Wingdings" panose="05000000000000000000" pitchFamily="2" charset="2"/>
              <a:buChar char="§"/>
            </a:pPr>
            <a:r>
              <a:rPr lang="th-TH" sz="2800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กฎหมาย</a:t>
            </a:r>
            <a:r>
              <a:rPr lang="th-TH" sz="2800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เกี่ยวกับการคุ้มครองข้อมูลส่วนบุคคล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800" dirty="0">
                <a:latin typeface="Browallia New" pitchFamily="34" charset="-34"/>
                <a:cs typeface="Browallia New" pitchFamily="34" charset="-34"/>
              </a:rPr>
              <a:t>(Data Protection Law)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เพื่อ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ก่อให้เกิดการรับรองสิทธิและให้ความคุ้มครองข้อมูลส่วนบุคคล </a:t>
            </a: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179388" y="208632"/>
            <a:ext cx="8713787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th-TH" sz="4000" b="1" dirty="0">
                <a:latin typeface="Browallia New" pitchFamily="34" charset="-34"/>
                <a:cs typeface="Browallia New" pitchFamily="34" charset="-34"/>
              </a:rPr>
              <a:t>กฎหมายเทคโนโลยีสารสนเทศ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83568" y="908720"/>
            <a:ext cx="7776864" cy="72008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7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C3916F-AAF1-427C-8F38-59C83509B803}" type="slidenum">
              <a:rPr lang="en-US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12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323527" y="1196752"/>
            <a:ext cx="8569647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14400" lvl="1" indent="-457200">
              <a:spcBef>
                <a:spcPct val="20000"/>
              </a:spcBef>
              <a:buClr>
                <a:srgbClr val="230086"/>
              </a:buClr>
              <a:buFont typeface="Wingdings" panose="05000000000000000000" pitchFamily="2" charset="2"/>
              <a:buChar char="§"/>
            </a:pPr>
            <a:r>
              <a:rPr lang="th-TH" sz="2800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กฎหมายเกี่ยวกับอาชญากรรมทางคอมพิวเตอร์ </a:t>
            </a:r>
            <a:r>
              <a:rPr lang="en-US" sz="2800" dirty="0">
                <a:latin typeface="Browallia New" pitchFamily="34" charset="-34"/>
                <a:cs typeface="Browallia New" pitchFamily="34" charset="-34"/>
              </a:rPr>
              <a:t>(Computer Crime Law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)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800" dirty="0">
                <a:latin typeface="Browallia New" pitchFamily="34" charset="-34"/>
                <a:cs typeface="Browallia New" pitchFamily="34" charset="-34"/>
              </a:rPr>
              <a:t> 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เพื่อกำหนดมาตรการทางอาญาในการลงโทษผู้กระทำผิดต่อระบบการทำงานของคอมพิวเตอร์ ระบบข้อมูลและระบบเครือข่าย </a:t>
            </a:r>
          </a:p>
          <a:p>
            <a:pPr marL="914400" lvl="1" indent="-457200">
              <a:spcBef>
                <a:spcPct val="20000"/>
              </a:spcBef>
              <a:buClr>
                <a:srgbClr val="230086"/>
              </a:buClr>
              <a:buFont typeface="Wingdings" panose="05000000000000000000" pitchFamily="2" charset="2"/>
              <a:buChar char="§"/>
            </a:pPr>
            <a:r>
              <a:rPr lang="th-TH" sz="2800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กฎหมาย</a:t>
            </a:r>
            <a:r>
              <a:rPr lang="th-TH" sz="2800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เกี่ยวกับการโอนเงินทางอิเล็กทรอนิกส์</a:t>
            </a:r>
            <a:r>
              <a:rPr lang="en-US" sz="2800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800" dirty="0">
                <a:latin typeface="Browallia New" pitchFamily="34" charset="-34"/>
                <a:cs typeface="Browallia New" pitchFamily="34" charset="-34"/>
              </a:rPr>
              <a:t>(Electronic Funds Transfer Law)  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เพื่อกำหนดกลไกสำคัญทางกฎหมายในการรองรับระบบการโอนเงินทางอิเล็กทรอนิกส์ </a:t>
            </a: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179388" y="208632"/>
            <a:ext cx="8713787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th-TH" sz="4000" b="1" dirty="0">
                <a:latin typeface="Browallia New" pitchFamily="34" charset="-34"/>
                <a:cs typeface="Browallia New" pitchFamily="34" charset="-34"/>
              </a:rPr>
              <a:t>กฎหมายเทคโนโลยีสารสนเทศ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83568" y="908720"/>
            <a:ext cx="7776864" cy="72008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7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959B3-87C7-48F4-BA7B-05DEEC2A82D3}" type="slidenum">
              <a:rPr lang="en-US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13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323528" y="1123850"/>
            <a:ext cx="8424936" cy="489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14400" lvl="1" indent="-457200">
              <a:spcBef>
                <a:spcPct val="20000"/>
              </a:spcBef>
              <a:buClr>
                <a:srgbClr val="230086"/>
              </a:buClr>
              <a:buFont typeface="Wingdings" panose="05000000000000000000" pitchFamily="2" charset="2"/>
              <a:buChar char="§"/>
            </a:pP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3200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อาชญากรรมคอมพิวเตอร์ </a:t>
            </a:r>
            <a:r>
              <a:rPr lang="th-TH" sz="3200" dirty="0">
                <a:solidFill>
                  <a:schemeClr val="folHlink"/>
                </a:solidFill>
                <a:latin typeface="Browallia New" pitchFamily="34" charset="-34"/>
                <a:cs typeface="Browallia New" pitchFamily="34" charset="-34"/>
              </a:rPr>
              <a:t>(</a:t>
            </a:r>
            <a:r>
              <a:rPr lang="th-TH" sz="3200" dirty="0" err="1">
                <a:solidFill>
                  <a:schemeClr val="folHlink"/>
                </a:solidFill>
                <a:latin typeface="Browallia New" pitchFamily="34" charset="-34"/>
                <a:cs typeface="Browallia New" pitchFamily="34" charset="-34"/>
              </a:rPr>
              <a:t>Computer</a:t>
            </a:r>
            <a:r>
              <a:rPr lang="th-TH" sz="3200" dirty="0">
                <a:solidFill>
                  <a:schemeClr val="folHlink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3200" dirty="0">
                <a:solidFill>
                  <a:schemeClr val="folHlink"/>
                </a:solidFill>
                <a:latin typeface="Browallia New" pitchFamily="34" charset="-34"/>
                <a:cs typeface="Browallia New" pitchFamily="34" charset="-34"/>
              </a:rPr>
              <a:t>C</a:t>
            </a:r>
            <a:r>
              <a:rPr lang="th-TH" sz="3200" dirty="0" err="1">
                <a:solidFill>
                  <a:schemeClr val="folHlink"/>
                </a:solidFill>
                <a:latin typeface="Browallia New" pitchFamily="34" charset="-34"/>
                <a:cs typeface="Browallia New" pitchFamily="34" charset="-34"/>
              </a:rPr>
              <a:t>rime</a:t>
            </a:r>
            <a:r>
              <a:rPr lang="th-TH" sz="3200" dirty="0">
                <a:solidFill>
                  <a:schemeClr val="folHlink"/>
                </a:solidFill>
                <a:latin typeface="Browallia New" pitchFamily="34" charset="-34"/>
                <a:cs typeface="Browallia New" pitchFamily="34" charset="-34"/>
              </a:rPr>
              <a:t> หรือ  </a:t>
            </a:r>
            <a:r>
              <a:rPr lang="th-TH" sz="3200" dirty="0" err="1">
                <a:solidFill>
                  <a:schemeClr val="folHlink"/>
                </a:solidFill>
                <a:latin typeface="Browallia New" pitchFamily="34" charset="-34"/>
                <a:cs typeface="Browallia New" pitchFamily="34" charset="-34"/>
              </a:rPr>
              <a:t>Cyber</a:t>
            </a:r>
            <a:r>
              <a:rPr lang="th-TH" sz="3200" dirty="0">
                <a:solidFill>
                  <a:schemeClr val="folHlink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3200" dirty="0">
                <a:solidFill>
                  <a:schemeClr val="folHlink"/>
                </a:solidFill>
                <a:latin typeface="Browallia New" pitchFamily="34" charset="-34"/>
                <a:cs typeface="Browallia New" pitchFamily="34" charset="-34"/>
              </a:rPr>
              <a:t>C</a:t>
            </a:r>
            <a:r>
              <a:rPr lang="th-TH" sz="3200" dirty="0" err="1">
                <a:solidFill>
                  <a:schemeClr val="folHlink"/>
                </a:solidFill>
                <a:latin typeface="Browallia New" pitchFamily="34" charset="-34"/>
                <a:cs typeface="Browallia New" pitchFamily="34" charset="-34"/>
              </a:rPr>
              <a:t>rime</a:t>
            </a:r>
            <a:r>
              <a:rPr lang="th-TH" sz="3200" dirty="0">
                <a:solidFill>
                  <a:schemeClr val="folHlink"/>
                </a:solidFill>
                <a:latin typeface="Browallia New" pitchFamily="34" charset="-34"/>
                <a:cs typeface="Browallia New" pitchFamily="34" charset="-34"/>
              </a:rPr>
              <a:t>)</a:t>
            </a:r>
            <a:r>
              <a:rPr lang="th-TH" sz="3200" dirty="0">
                <a:solidFill>
                  <a:srgbClr val="230086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3200" dirty="0" smtClean="0">
                <a:latin typeface="Browallia New" pitchFamily="34" charset="-34"/>
                <a:cs typeface="Browallia New" pitchFamily="34" charset="-34"/>
              </a:rPr>
              <a:t>เป็น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การกระทำที่ผิดกฎหมาย </a:t>
            </a:r>
            <a:r>
              <a:rPr lang="th-TH" sz="3200" dirty="0" smtClean="0">
                <a:latin typeface="Browallia New" pitchFamily="34" charset="-34"/>
                <a:cs typeface="Browallia New" pitchFamily="34" charset="-34"/>
              </a:rPr>
              <a:t>โดย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ใช้คอมพิวเตอร์เป็นเครื่องมือ เช่นการโจรกรรมข้อมูลหรือความลับของ</a:t>
            </a:r>
            <a:r>
              <a:rPr lang="th-TH" sz="3200" dirty="0" smtClean="0">
                <a:latin typeface="Browallia New" pitchFamily="34" charset="-34"/>
                <a:cs typeface="Browallia New" pitchFamily="34" charset="-34"/>
              </a:rPr>
              <a:t>บริษัท 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การบิดเบือนข้อมูล </a:t>
            </a:r>
            <a:r>
              <a:rPr lang="th-TH" sz="3200" dirty="0" smtClean="0">
                <a:latin typeface="Browallia New" pitchFamily="34" charset="-34"/>
                <a:cs typeface="Browallia New" pitchFamily="34" charset="-34"/>
              </a:rPr>
              <a:t>การ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ฉ้อโกง การฟอกเงิน การถอดรหัสโปรแกรมคอมพิวเตอร์ รวมถึงการก่อกวนโดยกลุ่ม</a:t>
            </a:r>
            <a:r>
              <a:rPr lang="th-TH" sz="3200" dirty="0" err="1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แฮกเกอร์</a:t>
            </a:r>
            <a:r>
              <a:rPr lang="th-TH" sz="3200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(</a:t>
            </a:r>
            <a:r>
              <a:rPr lang="th-TH" sz="3200" dirty="0" err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Hacker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) เช่น </a:t>
            </a:r>
            <a:r>
              <a:rPr lang="th-TH" sz="3200" dirty="0" err="1">
                <a:latin typeface="Browallia New" pitchFamily="34" charset="-34"/>
                <a:cs typeface="Browallia New" pitchFamily="34" charset="-34"/>
              </a:rPr>
              <a:t>ไวรัส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คอมพิวเตอร์ การทำลายข้อมูลและอุปกรณ์ เป็นต้น</a:t>
            </a: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179388" y="208632"/>
            <a:ext cx="8713787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th-TH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อาชญากรรมคอมพิวเตอร์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83568" y="908720"/>
            <a:ext cx="7776864" cy="72008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7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5AE41E-8EB6-453C-9223-702A75A5EDFE}" type="slidenum">
              <a:rPr lang="en-US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14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323528" y="1119188"/>
            <a:ext cx="8496944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14400" lvl="1" indent="-457200" algn="thaiDist">
              <a:spcBef>
                <a:spcPct val="20000"/>
              </a:spcBef>
              <a:buClr>
                <a:srgbClr val="230086"/>
              </a:buClr>
              <a:buFont typeface="Wingdings" panose="05000000000000000000" pitchFamily="2" charset="2"/>
              <a:buChar char="§"/>
            </a:pP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โดยทั่วไปเข้าใจกันว่า</a:t>
            </a:r>
            <a:r>
              <a:rPr lang="th-TH" sz="3200" dirty="0">
                <a:solidFill>
                  <a:srgbClr val="230086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แฮก</a:t>
            </a:r>
            <a:r>
              <a:rPr lang="th-TH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เกอร์</a:t>
            </a:r>
            <a:r>
              <a:rPr lang="th-TH" sz="3200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 (</a:t>
            </a:r>
            <a:r>
              <a:rPr lang="en-US" sz="3200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Hacker</a:t>
            </a:r>
            <a:r>
              <a:rPr lang="th-TH" sz="3200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) </a:t>
            </a:r>
            <a:r>
              <a:rPr lang="th-TH" sz="3200" i="1" dirty="0" smtClean="0">
                <a:latin typeface="Browallia New" pitchFamily="34" charset="-34"/>
                <a:cs typeface="Browallia New" pitchFamily="34" charset="-34"/>
              </a:rPr>
              <a:t>คือ </a:t>
            </a:r>
            <a:r>
              <a:rPr lang="th-TH" sz="3200" i="1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บุคคล</a:t>
            </a:r>
            <a:r>
              <a:rPr lang="th-TH" sz="3200" i="1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ที่ใช้ความรู้ความสามารถในทางที่ไม่ถูกต้อง / ผิดกฎหมาย ได้แก่การลักลอบเข้าไปยังคอมพิวเตอร์เครื่องอื่นโดยผ่านการสื่อสาร</a:t>
            </a:r>
            <a:r>
              <a:rPr lang="th-TH" sz="3200" i="1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เครือข่ายโดย</a:t>
            </a:r>
            <a:r>
              <a:rPr lang="th-TH" sz="3200" i="1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ไม่ได้รับ</a:t>
            </a:r>
            <a:r>
              <a:rPr lang="th-TH" sz="3200" i="1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อนุญาต เพื่อ</a:t>
            </a:r>
            <a:r>
              <a:rPr lang="th-TH" sz="3200" i="1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เข้าไปอ่าน </a:t>
            </a:r>
            <a:r>
              <a:rPr lang="th-TH" sz="3200" i="1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คัดลอก </a:t>
            </a:r>
            <a:r>
              <a:rPr lang="th-TH" sz="3200" i="1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เปลี่ยนแปลง ลบ หรือทำความเสียหายให้กับข้อมูล  </a:t>
            </a:r>
            <a:r>
              <a:rPr lang="th-TH" sz="3200" i="1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ซึ่งอา</a:t>
            </a:r>
            <a:r>
              <a:rPr lang="th-TH" sz="3200" i="1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จกระทำไปโดยความสนุก ทดลองความสามารถของตนเอง รวมทั้งอวดความสามารถกับเพื่อนๆ</a:t>
            </a:r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179388" y="208632"/>
            <a:ext cx="8713787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th-TH" sz="4000" b="1" dirty="0">
                <a:latin typeface="Browallia New" pitchFamily="34" charset="-34"/>
                <a:cs typeface="Browallia New" pitchFamily="34" charset="-34"/>
              </a:rPr>
              <a:t>อาชญากรรมคอมพิวเตอร์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83568" y="908720"/>
            <a:ext cx="7776864" cy="72008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7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96436-ED28-440C-9A43-36A15DD279DD}" type="slidenum">
              <a:rPr lang="en-US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15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395536" y="1196975"/>
            <a:ext cx="8424614" cy="489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14400" lvl="1" indent="-457200" algn="thaiDist">
              <a:spcBef>
                <a:spcPct val="20000"/>
              </a:spcBef>
              <a:buClr>
                <a:srgbClr val="230086"/>
              </a:buClr>
              <a:buFont typeface="Wingdings" panose="05000000000000000000" pitchFamily="2" charset="2"/>
              <a:buChar char="§"/>
            </a:pPr>
            <a:r>
              <a:rPr lang="th-TH" sz="3200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แครก</a:t>
            </a:r>
            <a:r>
              <a:rPr lang="th-TH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เกอร์</a:t>
            </a:r>
            <a:r>
              <a:rPr lang="th-TH" sz="3200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 (</a:t>
            </a:r>
            <a:r>
              <a:rPr lang="th-TH" sz="3200" dirty="0" err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Cracker</a:t>
            </a:r>
            <a:r>
              <a:rPr lang="th-TH" sz="3200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) </a:t>
            </a:r>
            <a:r>
              <a:rPr lang="th-TH" sz="3200" dirty="0" smtClean="0">
                <a:latin typeface="Browallia New" pitchFamily="34" charset="-34"/>
                <a:cs typeface="Browallia New" pitchFamily="34" charset="-34"/>
              </a:rPr>
              <a:t>คือ </a:t>
            </a:r>
            <a:r>
              <a:rPr lang="th-TH" sz="3200" i="1" u="sng" dirty="0" err="1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แฮก</a:t>
            </a:r>
            <a:r>
              <a:rPr lang="th-TH" sz="3200" i="1" u="sng" dirty="0" err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เกอร์</a:t>
            </a:r>
            <a:r>
              <a:rPr lang="th-TH" sz="3200" i="1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ที่ลักลอบเข้าไปยังคอมพิวเตอร์ของผู้อื่นเพื่อ</a:t>
            </a:r>
            <a:r>
              <a:rPr lang="th-TH" sz="3200" u="sng" dirty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วัตถุประสงค์ในเชิงธุรกิจ 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นอกจากนี้ยังมีคำว่า </a:t>
            </a:r>
            <a:r>
              <a:rPr lang="en-US" sz="3200" dirty="0">
                <a:solidFill>
                  <a:schemeClr val="folHlink"/>
                </a:solidFill>
                <a:latin typeface="Browallia New" pitchFamily="34" charset="-34"/>
                <a:cs typeface="Browallia New" pitchFamily="34" charset="-34"/>
              </a:rPr>
              <a:t>H</a:t>
            </a:r>
            <a:r>
              <a:rPr lang="th-TH" sz="3200" dirty="0" err="1">
                <a:solidFill>
                  <a:schemeClr val="folHlink"/>
                </a:solidFill>
                <a:latin typeface="Browallia New" pitchFamily="34" charset="-34"/>
                <a:cs typeface="Browallia New" pitchFamily="34" charset="-34"/>
              </a:rPr>
              <a:t>acktivist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 หรือ </a:t>
            </a:r>
            <a:r>
              <a:rPr lang="th-TH" sz="3200" dirty="0" err="1">
                <a:solidFill>
                  <a:schemeClr val="folHlink"/>
                </a:solidFill>
                <a:latin typeface="Browallia New" pitchFamily="34" charset="-34"/>
                <a:cs typeface="Browallia New" pitchFamily="34" charset="-34"/>
              </a:rPr>
              <a:t>Cyber</a:t>
            </a:r>
            <a:r>
              <a:rPr lang="th-TH" sz="3200" dirty="0">
                <a:solidFill>
                  <a:schemeClr val="folHlink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3200" dirty="0" err="1">
                <a:solidFill>
                  <a:schemeClr val="folHlink"/>
                </a:solidFill>
                <a:latin typeface="Browallia New" pitchFamily="34" charset="-34"/>
                <a:cs typeface="Browallia New" pitchFamily="34" charset="-34"/>
              </a:rPr>
              <a:t>terrorist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 ซึ่งได้แก่ </a:t>
            </a:r>
            <a:r>
              <a:rPr lang="th-TH" sz="3200" dirty="0" err="1">
                <a:latin typeface="Browallia New" pitchFamily="34" charset="-34"/>
                <a:cs typeface="Browallia New" pitchFamily="34" charset="-34"/>
              </a:rPr>
              <a:t>แฮกเกอร์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ที่ใช้อินเทอร์เน็ต ในการส่งข้อความเพื่อผลประโยชน์ทางการเมืองไปยังบุคคลอื่นๆ โดยเฉพาะในช่วงสงครามระหว่างประเทศสหรัฐอเมริกากับอิรักที่ผ่านมา จะเห็นว่ามีการพูดถึง</a:t>
            </a:r>
            <a:r>
              <a:rPr lang="th-TH" sz="3200" dirty="0">
                <a:solidFill>
                  <a:schemeClr val="folHlink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3200" dirty="0" err="1">
                <a:solidFill>
                  <a:schemeClr val="folHlink"/>
                </a:solidFill>
                <a:latin typeface="Browallia New" pitchFamily="34" charset="-34"/>
                <a:cs typeface="Browallia New" pitchFamily="34" charset="-34"/>
              </a:rPr>
              <a:t>Hacktivist</a:t>
            </a:r>
            <a:r>
              <a:rPr lang="th-TH" sz="3200" dirty="0">
                <a:solidFill>
                  <a:schemeClr val="folHlink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กันมากขึ้น</a:t>
            </a: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179388" y="208632"/>
            <a:ext cx="8713787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th-TH" sz="4000" b="1" dirty="0">
                <a:latin typeface="Browallia New" pitchFamily="34" charset="-34"/>
                <a:cs typeface="Browallia New" pitchFamily="34" charset="-34"/>
              </a:rPr>
              <a:t>อาชญากรรมคอมพิวเตอร์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83568" y="908720"/>
            <a:ext cx="7776864" cy="72008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7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EEBC6-2EB7-457B-BE17-2D7D41F5C855}" type="slidenum">
              <a:rPr lang="en-US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16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95289" y="981075"/>
            <a:ext cx="8425184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th-TH" sz="3300" b="1" dirty="0">
                <a:latin typeface="Browallia New" pitchFamily="34" charset="-34"/>
                <a:cs typeface="Browallia New" pitchFamily="34" charset="-34"/>
              </a:rPr>
              <a:t>การใช้คอมพิวเตอร์ในฐานะเป็นเครื่องมือในการก่ออาชญากรรม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95289" y="1700213"/>
            <a:ext cx="8353175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14400" lvl="1" indent="-457200" algn="thaiDist">
              <a:spcBef>
                <a:spcPct val="20000"/>
              </a:spcBef>
              <a:buClr>
                <a:srgbClr val="230086"/>
              </a:buClr>
              <a:buFont typeface="Wingdings" panose="05000000000000000000" pitchFamily="2" charset="2"/>
              <a:buChar char="§"/>
            </a:pP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การก่ออาชญากรรมโดยการใช้คอมพิวเตอร์เป็นเครื่องมือมีหลายรูปแบบเช่น การขโมยหมายเลขบัตรเครดิต (</a:t>
            </a:r>
            <a:r>
              <a:rPr lang="th-TH" sz="3200" dirty="0" err="1">
                <a:latin typeface="Browallia New" pitchFamily="34" charset="-34"/>
                <a:cs typeface="Browallia New" pitchFamily="34" charset="-34"/>
              </a:rPr>
              <a:t>Credit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3200" dirty="0" err="1">
                <a:latin typeface="Browallia New" pitchFamily="34" charset="-34"/>
                <a:cs typeface="Browallia New" pitchFamily="34" charset="-34"/>
              </a:rPr>
              <a:t>card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3200" dirty="0" err="1">
                <a:latin typeface="Browallia New" pitchFamily="34" charset="-34"/>
                <a:cs typeface="Browallia New" pitchFamily="34" charset="-34"/>
              </a:rPr>
              <a:t>theft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) การแอบอ้างตัว (</a:t>
            </a:r>
            <a:r>
              <a:rPr lang="th-TH" sz="3200" dirty="0" err="1">
                <a:latin typeface="Browallia New" pitchFamily="34" charset="-34"/>
                <a:cs typeface="Browallia New" pitchFamily="34" charset="-34"/>
              </a:rPr>
              <a:t>Identity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3200" dirty="0" err="1">
                <a:latin typeface="Browallia New" pitchFamily="34" charset="-34"/>
                <a:cs typeface="Browallia New" pitchFamily="34" charset="-34"/>
              </a:rPr>
              <a:t>theft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) และ</a:t>
            </a:r>
            <a:r>
              <a:rPr lang="th-TH" sz="3200" dirty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การสแกม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 (</a:t>
            </a:r>
            <a:r>
              <a:rPr lang="th-TH" sz="3200" dirty="0" err="1">
                <a:latin typeface="Browallia New" pitchFamily="34" charset="-34"/>
                <a:cs typeface="Browallia New" pitchFamily="34" charset="-34"/>
              </a:rPr>
              <a:t>Scam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)</a:t>
            </a:r>
          </a:p>
        </p:txBody>
      </p:sp>
      <p:sp>
        <p:nvSpPr>
          <p:cNvPr id="19462" name="Rectangle 8"/>
          <p:cNvSpPr>
            <a:spLocks noChangeArrowheads="1"/>
          </p:cNvSpPr>
          <p:nvPr/>
        </p:nvSpPr>
        <p:spPr bwMode="auto">
          <a:xfrm>
            <a:off x="179388" y="208632"/>
            <a:ext cx="8713787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th-TH" sz="4000" b="1" dirty="0">
                <a:latin typeface="Browallia New" pitchFamily="34" charset="-34"/>
                <a:cs typeface="Browallia New" pitchFamily="34" charset="-34"/>
              </a:rPr>
              <a:t>อาชญากรรมคอมพิวเตอร์</a:t>
            </a:r>
          </a:p>
        </p:txBody>
      </p:sp>
      <p:sp>
        <p:nvSpPr>
          <p:cNvPr id="7" name="ตัวยึดท้ายกระดา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83568" y="908720"/>
            <a:ext cx="7776864" cy="72008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7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70F2E-412A-41B5-832B-1847432F14A5}" type="slidenum">
              <a:rPr lang="en-US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17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468313" y="1700213"/>
            <a:ext cx="8280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/>
            <a:r>
              <a:rPr lang="th-TH" sz="2800" b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การขโมยหมายเลขบัตรเครดิต</a:t>
            </a:r>
          </a:p>
          <a:p>
            <a:pPr algn="thaiDist"/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	หากบัตรเครดิตหาย หรือถูกขโมยก็ตาม เมื่อเจ้าของรู้ก็จะรีบแจ้งระงับการใช้บัตรในทันที แต่ถ้าถูกขโมยหมายเลขบัตรทางอิเล็กทรอนิกส์แล้ว เป็นการยากที่เจ้าของจะรู้จนกว่าจะได้รับใบแจ้งยอดการใช้เงินจากบัตรนั้น ในบางครั้งขโมยอาจนำหมายเลขบัตรไปใช้สำหรับการเข้าฐานข้อมูลเครดิต และบัญชีธนาคาร เพื่อจะกระทำการอื่นๆ ต่อไป ดังนั้นเมื่อจะซื้อสินค้าและชำระเงินด้วยบัตรเครดิตผ่านทางอินเทอร์เน็ตจะต้องแน่ใจว่าระบบมีการรักษาความปลอดภัย ซึ่งสังเกตง่ายๆ จากมุมขวาล่างของเว็บไซต์จะมี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รูป</a:t>
            </a:r>
            <a:r>
              <a:rPr lang="th-TH" sz="2800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แม่</a:t>
            </a:r>
            <a:r>
              <a:rPr lang="th-TH" sz="2800" b="1" dirty="0" err="1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กุญแจล็</a:t>
            </a:r>
            <a:r>
              <a:rPr lang="th-TH" sz="2800" b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อก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อยู่ หรือที่อยู่เว็บไซต์หรือ </a:t>
            </a:r>
            <a:r>
              <a:rPr lang="th-TH" sz="2800" b="1" dirty="0" err="1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URL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 จะระบุ </a:t>
            </a:r>
            <a:r>
              <a:rPr lang="th-TH" sz="2800" b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https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://</a:t>
            </a: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395288" y="981075"/>
            <a:ext cx="89281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th-TH" sz="3300" b="1">
                <a:latin typeface="Browallia New" pitchFamily="34" charset="-34"/>
                <a:cs typeface="Browallia New" pitchFamily="34" charset="-34"/>
              </a:rPr>
              <a:t>การใช้คอมพิวเตอร์ในฐานะเป็นเครื่องมือในการก่ออาชญากรรม</a:t>
            </a: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179388" y="208632"/>
            <a:ext cx="8713787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th-TH" sz="4000" b="1" dirty="0">
                <a:latin typeface="Browallia New" pitchFamily="34" charset="-34"/>
                <a:cs typeface="Browallia New" pitchFamily="34" charset="-34"/>
              </a:rPr>
              <a:t>อาชญากรรมคอมพิวเตอร์</a:t>
            </a:r>
          </a:p>
        </p:txBody>
      </p:sp>
      <p:sp>
        <p:nvSpPr>
          <p:cNvPr id="7" name="ตัวยึดท้ายกระดา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83568" y="908720"/>
            <a:ext cx="7776864" cy="72008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7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13516-7C6A-4352-89BE-A4F9F36595AE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9" name="ตัวยึดท้ายกระดา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Aj.Somporn Kraoamkaeo</a:t>
            </a:r>
            <a:endParaRPr lang="th-TH"/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7" y="2090737"/>
            <a:ext cx="8086725" cy="2676525"/>
          </a:xfrm>
          <a:prstGeom prst="rect">
            <a:avLst/>
          </a:prstGeom>
        </p:spPr>
      </p:pic>
      <p:sp>
        <p:nvSpPr>
          <p:cNvPr id="21509" name="Oval 6"/>
          <p:cNvSpPr>
            <a:spLocks noChangeArrowheads="1"/>
          </p:cNvSpPr>
          <p:nvPr/>
        </p:nvSpPr>
        <p:spPr bwMode="auto">
          <a:xfrm>
            <a:off x="1222684" y="2183983"/>
            <a:ext cx="613012" cy="50165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1510" name="Oval 8"/>
          <p:cNvSpPr>
            <a:spLocks noChangeArrowheads="1"/>
          </p:cNvSpPr>
          <p:nvPr/>
        </p:nvSpPr>
        <p:spPr bwMode="auto">
          <a:xfrm>
            <a:off x="2700362" y="2183983"/>
            <a:ext cx="503238" cy="431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1512" name="AutoShape 10"/>
          <p:cNvSpPr>
            <a:spLocks noChangeArrowheads="1"/>
          </p:cNvSpPr>
          <p:nvPr/>
        </p:nvSpPr>
        <p:spPr bwMode="auto">
          <a:xfrm>
            <a:off x="2771799" y="1057860"/>
            <a:ext cx="360363" cy="1079500"/>
          </a:xfrm>
          <a:prstGeom prst="downArrow">
            <a:avLst>
              <a:gd name="adj1" fmla="val 50000"/>
              <a:gd name="adj2" fmla="val 7489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1511" name="AutoShape 9"/>
          <p:cNvSpPr>
            <a:spLocks noChangeArrowheads="1"/>
          </p:cNvSpPr>
          <p:nvPr/>
        </p:nvSpPr>
        <p:spPr bwMode="auto">
          <a:xfrm>
            <a:off x="1349008" y="1079159"/>
            <a:ext cx="360363" cy="1079500"/>
          </a:xfrm>
          <a:prstGeom prst="downArrow">
            <a:avLst>
              <a:gd name="adj1" fmla="val 50000"/>
              <a:gd name="adj2" fmla="val 7489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ECF23-E0EB-4867-B18F-09A495245E82}" type="slidenum">
              <a:rPr lang="en-US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19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68313" y="1700213"/>
            <a:ext cx="8135937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2800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การ</a:t>
            </a:r>
            <a:r>
              <a:rPr lang="th-TH" sz="2800" b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แอบอ้างตัว</a:t>
            </a:r>
          </a:p>
          <a:p>
            <a:pPr algn="thaiDist"/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	เป็นการแอบอ้างตัวของผู้กระทำต่อบุคคลที่สามว่าตนเป็นอีกคนหนึ่ง การกระทำในลักษณะนี้จะใช้ลักษณะเฉพาะตัว ได้แก่ หมายเลขบัตรประชาชน หมายเลขบัตรเครดิต หนังสือเดินทาง และข้อมูลส่วนบุคคลอื่นๆ ของผู้ถูกกระทำหรือเหยื่อไปใช้แอบอ้างเพื่อหาผลประโยชน์ ตัวอย่างเช่น นาย ก. แอบอ้างตัวว่าเป็น นาย ข. โดยการส่งอีเมล์และเอกสาร ปลอมที่แสดงตนว่าเป็นนาย ข. จริงเพื่อขอเปลี่ยนแปลงเจ้าของเว็บไซต์จากนาย ข. เป็นนาย ก. ดังนั้นนาย ก. ก็จะได้รับผลประโยชน์ต่างๆ โดยที่ไม่ต้องจ่ายค่าสิทธิในการใช้ที่อยู่อินเทอร์เน็ตนั้น </a:t>
            </a: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395288" y="981075"/>
            <a:ext cx="89281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th-TH" sz="3300" b="1" dirty="0">
                <a:latin typeface="Browallia New" pitchFamily="34" charset="-34"/>
                <a:cs typeface="Browallia New" pitchFamily="34" charset="-34"/>
              </a:rPr>
              <a:t>การใช้คอมพิวเตอร์ในฐานะเป็นเครื่องมือในการก่ออาชญากรรม</a:t>
            </a:r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179388" y="208632"/>
            <a:ext cx="8713787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th-TH" sz="4000" b="1" dirty="0">
                <a:latin typeface="Browallia New" pitchFamily="34" charset="-34"/>
                <a:cs typeface="Browallia New" pitchFamily="34" charset="-34"/>
              </a:rPr>
              <a:t>อาชญากรรมคอมพิวเตอร์</a:t>
            </a:r>
          </a:p>
        </p:txBody>
      </p:sp>
      <p:sp>
        <p:nvSpPr>
          <p:cNvPr id="7" name="ตัวยึดท้ายกระดา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83568" y="908720"/>
            <a:ext cx="7776864" cy="72008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7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3E6DA2-EC94-45C4-954F-3CD6A7A96C06}" type="slidenum">
              <a:rPr lang="en-US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2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50701" y="208632"/>
            <a:ext cx="8713787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th-TH" sz="4000" b="1" dirty="0">
                <a:solidFill>
                  <a:srgbClr val="230086"/>
                </a:solidFill>
                <a:latin typeface="Browallia New" pitchFamily="34" charset="-34"/>
                <a:cs typeface="Browallia New" pitchFamily="34" charset="-34"/>
              </a:rPr>
              <a:t>จริยธรรมและความปลอดภัย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39552" y="1196752"/>
            <a:ext cx="8064500" cy="4665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th-TH" sz="3200" b="1" dirty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จริยธรรมและความปลอดภัย</a:t>
            </a:r>
          </a:p>
          <a:p>
            <a:pPr marL="342900" indent="-342900" algn="thaiDist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</a:pPr>
            <a:r>
              <a:rPr lang="th-TH" sz="3200" dirty="0" smtClean="0">
                <a:latin typeface="Browallia New" pitchFamily="34" charset="-34"/>
                <a:cs typeface="Browallia New" pitchFamily="34" charset="-34"/>
              </a:rPr>
              <a:t>    ถึงแม้ว่า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เทคโนโลยีคอมพิวเตอร์จะมีประโยชน์อย่างมากเพียงไรก็ตาม หากพิจารณาอีกด้านหนึ่งแล้ว คอมพิวเตอร์ก็อาจจะเป็นภัยได้</a:t>
            </a:r>
            <a:r>
              <a:rPr lang="th-TH" sz="3200" dirty="0" smtClean="0">
                <a:latin typeface="Browallia New" pitchFamily="34" charset="-34"/>
                <a:cs typeface="Browallia New" pitchFamily="34" charset="-34"/>
              </a:rPr>
              <a:t>เช่นกันหาก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ผู้ใช้ไม่ระมัดระวังหรือนำไปใช้ในทางที่ไม่ถูกต้อง ดังนั้นในการใช้งานคอมพิวเตอร์ร่วมกันในสังคม ในแต่ละประเทศจึงได้มีการกำหนดระเบียบ กฎเกณฑ์ รวมถึงกฎหมายที่ใช้เป็นแนวทางในการปฏิบัติเพื่อให้เกิดคุณธรรมและจริยธรรมในการใช้เทคโนโลยีสารสนเทศ</a:t>
            </a:r>
            <a:endParaRPr lang="th-TH" sz="3200" dirty="0">
              <a:solidFill>
                <a:srgbClr val="230086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683568" y="908720"/>
            <a:ext cx="7776864" cy="72008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7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56372-1654-41C4-A50A-4891F77A1A7F}" type="slidenum">
              <a:rPr lang="en-US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20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395288" y="1700213"/>
            <a:ext cx="8135937" cy="484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2800" b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การสแกมทางคอมพิวเตอร์</a:t>
            </a:r>
          </a:p>
          <a:p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  ปัจจุบันมีรูปแบบที่แตกต่างกันมากมาย เช่น </a:t>
            </a:r>
          </a:p>
          <a:p>
            <a:pPr algn="thaiDist"/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	- </a:t>
            </a:r>
            <a:r>
              <a:rPr lang="th-TH" sz="2800" dirty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การส่งข้อความ 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หรือโฆษณาบนเว็บไซต์ว่าท่านสามารถเดินทางเข้า/พักท่องเที่ยวแบบหรูในราคาถูกแต่เมื่อเข้าไปใช้บริการจริง กลับไม่เป็นอย่างที่บอกไว้ หรือบางครั้งอาจต้องมีการจ่ายเพิ่มเติม ซึ่งไม่ได้แจ้งไว้ล่วงหน้า ดังนั้นหากเกิดกรณีเช่นนี้ ก่อนตัดสินใจควรจะต้องมีข้อตกลงเป็นลายลักอักษร รวมทั้งข้อตกลงเกี่ยวกับการยกเลิกให้ชัดเจนเสียก่อน</a:t>
            </a:r>
          </a:p>
          <a:p>
            <a:pPr algn="thaiDist"/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	- </a:t>
            </a:r>
            <a:r>
              <a:rPr lang="th-TH" sz="2800" dirty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การเสนอให้ท่านสามารถเข้าไปใช้บริการเว็บไซต์เฉพาะผู้ใหญ่ได้ฟรี 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หากท่านระบุหมายเลขบัตรเครดิตเพื่อเป็นการยืนยันอายุของท่าน หลังจากนั้นท่านก็จะได้รับใบเรียกเก็บเงินจากบัตรเครดิตโดยที่ท่านไม่ได้ซื้อสินค้าหรือรับบริการใดๆ เลย</a:t>
            </a:r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395288" y="981075"/>
            <a:ext cx="89281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th-TH" sz="3300" b="1">
                <a:latin typeface="Browallia New" pitchFamily="34" charset="-34"/>
                <a:cs typeface="Browallia New" pitchFamily="34" charset="-34"/>
              </a:rPr>
              <a:t>การใช้คอมพิวเตอร์ในฐานะเป็นเครื่องมือในการก่ออาชญากรรม</a:t>
            </a:r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179388" y="208632"/>
            <a:ext cx="8713787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th-TH" sz="4000" b="1" dirty="0">
                <a:latin typeface="Browallia New" pitchFamily="34" charset="-34"/>
                <a:cs typeface="Browallia New" pitchFamily="34" charset="-34"/>
              </a:rPr>
              <a:t>อาชญากรรมคอมพิวเตอร์</a:t>
            </a:r>
          </a:p>
        </p:txBody>
      </p:sp>
      <p:sp>
        <p:nvSpPr>
          <p:cNvPr id="7" name="ตัวยึดท้ายกระดา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83568" y="908720"/>
            <a:ext cx="7776864" cy="72008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7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D2126-C0F4-4EA3-919E-5FA70C58ACB8}" type="slidenum">
              <a:rPr lang="en-US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21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3850" y="1844218"/>
            <a:ext cx="8497888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thaiDist"/>
            <a:r>
              <a:rPr lang="th-TH" sz="1800" dirty="0">
                <a:latin typeface="Browallia New" pitchFamily="34" charset="-34"/>
                <a:cs typeface="Browallia New" pitchFamily="34" charset="-34"/>
              </a:rPr>
              <a:t>	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นอกจากการใช้คอมพิวเตอร์เป็นเครื่องมือในการก่ออาชญากรรมแล้ว คอมพิวเตอร์ก็อาจเป็นเป้าหมายของอาชญากรรมได้ด้วย ในที่นี้จะยกตัวอย่างลักษณะการกระทำที่คอมพิวเตอร์เป็นเป้าหมายของอาชญากรรมคอมพิวเตอร์ใน 4 ประเด็นคือ</a:t>
            </a:r>
          </a:p>
          <a:p>
            <a:pPr algn="thaiDist"/>
            <a:r>
              <a:rPr lang="th-TH" sz="2600" dirty="0">
                <a:latin typeface="Browallia New" pitchFamily="34" charset="-34"/>
                <a:cs typeface="Browallia New" pitchFamily="34" charset="-34"/>
              </a:rPr>
              <a:t>	</a:t>
            </a:r>
            <a:r>
              <a:rPr lang="th-TH" sz="2600" dirty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1. การเข้าถึงและการใช้คอมพิวเตอร์โดยไม่ได้รับอนุญาต</a:t>
            </a:r>
          </a:p>
          <a:p>
            <a:pPr algn="thaiDist"/>
            <a:r>
              <a:rPr lang="th-TH" sz="2600" dirty="0">
                <a:solidFill>
                  <a:schemeClr val="folHlink"/>
                </a:solidFill>
                <a:latin typeface="Browallia New" pitchFamily="34" charset="-34"/>
                <a:cs typeface="Browallia New" pitchFamily="34" charset="-34"/>
              </a:rPr>
              <a:t>	</a:t>
            </a:r>
            <a:r>
              <a:rPr lang="th-TH" sz="2600" dirty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2. การก่อกวนหรือการทำลายข้อมูล </a:t>
            </a:r>
          </a:p>
          <a:p>
            <a:pPr algn="thaiDist"/>
            <a:r>
              <a:rPr lang="th-TH" sz="2600" dirty="0">
                <a:latin typeface="Browallia New" pitchFamily="34" charset="-34"/>
                <a:cs typeface="Browallia New" pitchFamily="34" charset="-34"/>
              </a:rPr>
              <a:t>	   </a:t>
            </a:r>
            <a:r>
              <a:rPr lang="th-TH" sz="2600" dirty="0" smtClean="0">
                <a:latin typeface="Browallia New" pitchFamily="34" charset="-34"/>
                <a:cs typeface="Browallia New" pitchFamily="34" charset="-34"/>
              </a:rPr>
              <a:t>- </a:t>
            </a:r>
            <a:r>
              <a:rPr lang="th-TH" sz="2600" dirty="0" err="1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ไวรัส</a:t>
            </a:r>
            <a:r>
              <a:rPr lang="th-TH" sz="2600" dirty="0">
                <a:latin typeface="Browallia New" pitchFamily="34" charset="-34"/>
                <a:cs typeface="Browallia New" pitchFamily="34" charset="-34"/>
              </a:rPr>
              <a:t> (</a:t>
            </a:r>
            <a:r>
              <a:rPr lang="en-US" sz="2600" dirty="0">
                <a:latin typeface="Browallia New" pitchFamily="34" charset="-34"/>
                <a:cs typeface="Browallia New" pitchFamily="34" charset="-34"/>
              </a:rPr>
              <a:t>Virus</a:t>
            </a:r>
            <a:r>
              <a:rPr lang="th-TH" sz="2600" dirty="0">
                <a:latin typeface="Browallia New" pitchFamily="34" charset="-34"/>
                <a:cs typeface="Browallia New" pitchFamily="34" charset="-34"/>
              </a:rPr>
              <a:t>) 3 ชนิด </a:t>
            </a:r>
            <a:r>
              <a:rPr lang="en-US" sz="2600" dirty="0">
                <a:latin typeface="Browallia New" pitchFamily="34" charset="-34"/>
                <a:cs typeface="Browallia New" pitchFamily="34" charset="-34"/>
              </a:rPr>
              <a:t>Boot </a:t>
            </a:r>
            <a:r>
              <a:rPr lang="en-US" sz="2600" dirty="0" smtClean="0">
                <a:latin typeface="Browallia New" pitchFamily="34" charset="-34"/>
                <a:cs typeface="Browallia New" pitchFamily="34" charset="-34"/>
              </a:rPr>
              <a:t>Sector</a:t>
            </a:r>
            <a:r>
              <a:rPr lang="th-TH" sz="2600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600" dirty="0" err="1">
                <a:latin typeface="Browallia New" pitchFamily="34" charset="-34"/>
                <a:cs typeface="Browallia New" pitchFamily="34" charset="-34"/>
              </a:rPr>
              <a:t>ไวรัส</a:t>
            </a:r>
            <a:r>
              <a:rPr lang="th-TH" sz="2600" dirty="0">
                <a:latin typeface="Browallia New" pitchFamily="34" charset="-34"/>
                <a:cs typeface="Browallia New" pitchFamily="34" charset="-34"/>
              </a:rPr>
              <a:t>ที่ติดแฟ้ม</a:t>
            </a:r>
            <a:r>
              <a:rPr lang="th-TH" sz="2600" dirty="0" smtClean="0">
                <a:latin typeface="Browallia New" pitchFamily="34" charset="-34"/>
                <a:cs typeface="Browallia New" pitchFamily="34" charset="-34"/>
              </a:rPr>
              <a:t>งาน </a:t>
            </a:r>
            <a:r>
              <a:rPr lang="th-TH" sz="2600" dirty="0" err="1" smtClean="0">
                <a:latin typeface="Browallia New" pitchFamily="34" charset="-34"/>
                <a:cs typeface="Browallia New" pitchFamily="34" charset="-34"/>
              </a:rPr>
              <a:t>มาโคร</a:t>
            </a:r>
            <a:r>
              <a:rPr lang="th-TH" sz="2600" dirty="0" err="1">
                <a:latin typeface="Browallia New" pitchFamily="34" charset="-34"/>
                <a:cs typeface="Browallia New" pitchFamily="34" charset="-34"/>
              </a:rPr>
              <a:t>ไวรัส</a:t>
            </a:r>
            <a:r>
              <a:rPr lang="th-TH" sz="2600" dirty="0">
                <a:latin typeface="Browallia New" pitchFamily="34" charset="-34"/>
                <a:cs typeface="Browallia New" pitchFamily="34" charset="-34"/>
              </a:rPr>
              <a:t> </a:t>
            </a:r>
          </a:p>
          <a:p>
            <a:pPr algn="thaiDist"/>
            <a:r>
              <a:rPr lang="th-TH" sz="2600" dirty="0">
                <a:latin typeface="Browallia New" pitchFamily="34" charset="-34"/>
                <a:cs typeface="Browallia New" pitchFamily="34" charset="-34"/>
              </a:rPr>
              <a:t>	   - </a:t>
            </a:r>
            <a:r>
              <a:rPr lang="th-TH" sz="2600" dirty="0" err="1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เวิร์ม</a:t>
            </a:r>
            <a:r>
              <a:rPr lang="th-TH" sz="2600" dirty="0">
                <a:latin typeface="Browallia New" pitchFamily="34" charset="-34"/>
                <a:cs typeface="Browallia New" pitchFamily="34" charset="-34"/>
              </a:rPr>
              <a:t> (</a:t>
            </a:r>
            <a:r>
              <a:rPr lang="en-US" sz="2600" dirty="0">
                <a:latin typeface="Browallia New" pitchFamily="34" charset="-34"/>
                <a:cs typeface="Browallia New" pitchFamily="34" charset="-34"/>
              </a:rPr>
              <a:t>Worm</a:t>
            </a:r>
            <a:r>
              <a:rPr lang="th-TH" sz="2600" dirty="0">
                <a:latin typeface="Browallia New" pitchFamily="34" charset="-34"/>
                <a:cs typeface="Browallia New" pitchFamily="34" charset="-34"/>
              </a:rPr>
              <a:t>) กระจายตัวผ่าน</a:t>
            </a:r>
            <a:r>
              <a:rPr lang="th-TH" sz="2600" dirty="0" smtClean="0">
                <a:latin typeface="Browallia New" pitchFamily="34" charset="-34"/>
                <a:cs typeface="Browallia New" pitchFamily="34" charset="-34"/>
              </a:rPr>
              <a:t>อี</a:t>
            </a:r>
            <a:r>
              <a:rPr lang="th-TH" sz="2600" dirty="0" err="1" smtClean="0">
                <a:latin typeface="Browallia New" pitchFamily="34" charset="-34"/>
                <a:cs typeface="Browallia New" pitchFamily="34" charset="-34"/>
              </a:rPr>
              <a:t>เมล</a:t>
            </a:r>
            <a:r>
              <a:rPr lang="th-TH" sz="2600" dirty="0" smtClean="0">
                <a:latin typeface="Browallia New" pitchFamily="34" charset="-34"/>
                <a:cs typeface="Browallia New" pitchFamily="34" charset="-34"/>
              </a:rPr>
              <a:t>และ</a:t>
            </a:r>
            <a:r>
              <a:rPr lang="th-TH" sz="2600" dirty="0">
                <a:latin typeface="Browallia New" pitchFamily="34" charset="-34"/>
                <a:cs typeface="Browallia New" pitchFamily="34" charset="-34"/>
              </a:rPr>
              <a:t>เครือข่ายอินเทอร์เน็ต</a:t>
            </a:r>
          </a:p>
          <a:p>
            <a:r>
              <a:rPr lang="th-TH" sz="2600" dirty="0">
                <a:latin typeface="Browallia New" pitchFamily="34" charset="-34"/>
                <a:cs typeface="Browallia New" pitchFamily="34" charset="-34"/>
              </a:rPr>
              <a:t>	   - </a:t>
            </a:r>
            <a:r>
              <a:rPr lang="th-TH" sz="2600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ม้าโทรจัน </a:t>
            </a:r>
            <a:r>
              <a:rPr lang="th-TH" sz="2600" dirty="0">
                <a:latin typeface="Browallia New" pitchFamily="34" charset="-34"/>
                <a:cs typeface="Browallia New" pitchFamily="34" charset="-34"/>
              </a:rPr>
              <a:t>(</a:t>
            </a:r>
            <a:r>
              <a:rPr lang="en-US" sz="2600" dirty="0">
                <a:latin typeface="Browallia New" pitchFamily="34" charset="-34"/>
                <a:cs typeface="Browallia New" pitchFamily="34" charset="-34"/>
              </a:rPr>
              <a:t>Trojan horse</a:t>
            </a:r>
            <a:r>
              <a:rPr lang="th-TH" sz="2600" dirty="0">
                <a:latin typeface="Browallia New" pitchFamily="34" charset="-34"/>
                <a:cs typeface="Browallia New" pitchFamily="34" charset="-34"/>
              </a:rPr>
              <a:t>) ไม่กระจายตัวเองไปยังเครื่อง</a:t>
            </a:r>
            <a:r>
              <a:rPr lang="th-TH" sz="2600" dirty="0" smtClean="0">
                <a:latin typeface="Browallia New" pitchFamily="34" charset="-34"/>
                <a:cs typeface="Browallia New" pitchFamily="34" charset="-34"/>
              </a:rPr>
              <a:t>อื่นๆ ลบ</a:t>
            </a:r>
            <a:r>
              <a:rPr lang="th-TH" sz="2600" dirty="0">
                <a:latin typeface="Browallia New" pitchFamily="34" charset="-34"/>
                <a:cs typeface="Browallia New" pitchFamily="34" charset="-34"/>
              </a:rPr>
              <a:t>ไฟล์ในฮาร์ดดิสก์</a:t>
            </a:r>
          </a:p>
          <a:p>
            <a:pPr algn="thaiDist"/>
            <a:r>
              <a:rPr lang="th-TH" sz="2600" dirty="0">
                <a:latin typeface="Browallia New" pitchFamily="34" charset="-34"/>
                <a:cs typeface="Browallia New" pitchFamily="34" charset="-34"/>
              </a:rPr>
              <a:t>	   - </a:t>
            </a:r>
            <a:r>
              <a:rPr lang="th-TH" sz="2600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ข่าวหลอกลวง </a:t>
            </a:r>
            <a:r>
              <a:rPr lang="th-TH" sz="2600" dirty="0">
                <a:latin typeface="Browallia New" pitchFamily="34" charset="-34"/>
                <a:cs typeface="Browallia New" pitchFamily="34" charset="-34"/>
              </a:rPr>
              <a:t>(</a:t>
            </a:r>
            <a:r>
              <a:rPr lang="en-US" sz="2600" dirty="0">
                <a:latin typeface="Browallia New" pitchFamily="34" charset="-34"/>
                <a:cs typeface="Browallia New" pitchFamily="34" charset="-34"/>
              </a:rPr>
              <a:t>Hoax</a:t>
            </a:r>
            <a:r>
              <a:rPr lang="th-TH" sz="2600" dirty="0">
                <a:latin typeface="Browallia New" pitchFamily="34" charset="-34"/>
                <a:cs typeface="Browallia New" pitchFamily="34" charset="-34"/>
              </a:rPr>
              <a:t>) คล้ายจดหมายลูกโซ่เพื่อให้เข้าใจผิด</a:t>
            </a:r>
            <a:endParaRPr lang="th-TH" sz="2600" dirty="0">
              <a:solidFill>
                <a:schemeClr val="folHlink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95288" y="981075"/>
            <a:ext cx="89281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th-TH" sz="3300" b="1" dirty="0">
                <a:latin typeface="Browallia New" pitchFamily="34" charset="-34"/>
                <a:cs typeface="Browallia New" pitchFamily="34" charset="-34"/>
              </a:rPr>
              <a:t>คอมพิวเตอร์ในฐานะเป็นเป้าหมายของอาชญากรรม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79388" y="208632"/>
            <a:ext cx="8713787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th-TH" sz="4000" b="1" dirty="0">
                <a:latin typeface="Browallia New" pitchFamily="34" charset="-34"/>
                <a:cs typeface="Browallia New" pitchFamily="34" charset="-34"/>
              </a:rPr>
              <a:t>อาชญากรรมคอมพิวเตอร์</a:t>
            </a:r>
          </a:p>
        </p:txBody>
      </p:sp>
      <p:sp>
        <p:nvSpPr>
          <p:cNvPr id="7" name="ตัวยึดท้ายกระดา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latin typeface="Browallia New" pitchFamily="34" charset="-34"/>
                <a:cs typeface="Browallia New" pitchFamily="34" charset="-34"/>
              </a:rPr>
              <a:t>Aj.Somporn</a:t>
            </a:r>
            <a:r>
              <a:rPr lang="en-US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dirty="0" err="1" smtClean="0">
                <a:latin typeface="Browallia New" pitchFamily="34" charset="-34"/>
                <a:cs typeface="Browallia New" pitchFamily="34" charset="-34"/>
              </a:rPr>
              <a:t>Kraoamkaeo</a:t>
            </a:r>
            <a:endParaRPr lang="th-TH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83568" y="908720"/>
            <a:ext cx="7776864" cy="72008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7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32729-48FE-4C38-BE8B-A30A50B70DB2}" type="slidenum">
              <a:rPr lang="en-US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22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250825" y="1700213"/>
            <a:ext cx="84978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thaiDist"/>
            <a:r>
              <a:rPr lang="th-TH" sz="2800" dirty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	3. การทำให้ระบบปฏิเสธการให้บริการ (</a:t>
            </a:r>
            <a:r>
              <a:rPr lang="en-US" sz="2800" dirty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Denial of Service</a:t>
            </a:r>
            <a:r>
              <a:rPr lang="th-TH" sz="2800" dirty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)</a:t>
            </a:r>
          </a:p>
          <a:p>
            <a:pPr algn="thaiDist"/>
            <a:r>
              <a:rPr lang="th-TH" sz="2800" dirty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	4. การขโมยข้อมูลและอุปกรณ์คอมพิวเตอร์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395288" y="981075"/>
            <a:ext cx="89281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th-TH" sz="3300" b="1">
                <a:latin typeface="Browallia New" pitchFamily="34" charset="-34"/>
                <a:cs typeface="Browallia New" pitchFamily="34" charset="-34"/>
              </a:rPr>
              <a:t>คอมพิวเตอร์ในฐานะเป็นเป้าหมายของอาชญากรรม</a:t>
            </a: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179388" y="208632"/>
            <a:ext cx="8713787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th-TH" sz="4000" b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อาชญากรรมคอมพิวเตอร์</a:t>
            </a:r>
          </a:p>
        </p:txBody>
      </p:sp>
      <p:sp>
        <p:nvSpPr>
          <p:cNvPr id="7" name="ตัวยึดท้ายกระดา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83568" y="908720"/>
            <a:ext cx="7776864" cy="72008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7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994B8-C239-4268-8D49-C4DB8542BF1C}" type="slidenum">
              <a:rPr lang="en-US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23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395288" y="1997770"/>
            <a:ext cx="842486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lang="th-TH" sz="2800" b="1" dirty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วิธีการป้องกันการเข้าถึงข้อมูลและคอมพิวเตอร์</a:t>
            </a:r>
          </a:p>
          <a:p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	โดยทั่วไปวิธีการป้องกันการเข้าถึงข้อมูลและคอมพิวเตอร์จากบุคคลไม่ได้รับอนุญาตจะแตกต่างกันออกไปในที่นี้จะแนะนำ 4 วิธีคือ</a:t>
            </a:r>
          </a:p>
          <a:p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	1. การใช้ </a:t>
            </a:r>
            <a:r>
              <a:rPr lang="en-US" sz="2800" dirty="0">
                <a:latin typeface="Browallia New" pitchFamily="34" charset="-34"/>
                <a:cs typeface="Browallia New" pitchFamily="34" charset="-34"/>
              </a:rPr>
              <a:t>User Name 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หรือ</a:t>
            </a:r>
            <a:r>
              <a:rPr lang="en-US" sz="2800" dirty="0">
                <a:latin typeface="Browallia New" pitchFamily="34" charset="-34"/>
                <a:cs typeface="Browallia New" pitchFamily="34" charset="-34"/>
              </a:rPr>
              <a:t> User ID 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และรหัสผ่าน </a:t>
            </a:r>
            <a:r>
              <a:rPr lang="en-US" sz="2800" dirty="0">
                <a:latin typeface="Browallia New" pitchFamily="34" charset="-34"/>
                <a:cs typeface="Browallia New" pitchFamily="34" charset="-34"/>
              </a:rPr>
              <a:t>(Password) </a:t>
            </a:r>
          </a:p>
          <a:p>
            <a:r>
              <a:rPr lang="en-US" sz="2800" dirty="0">
                <a:latin typeface="Browallia New" pitchFamily="34" charset="-34"/>
                <a:cs typeface="Browallia New" pitchFamily="34" charset="-34"/>
              </a:rPr>
              <a:t>	2. 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การใช้วัตถุ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ใดๆ เพื่อ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การเข้าสู่ระบบ ได้แก่ บัตร หรือกุญแจ </a:t>
            </a:r>
          </a:p>
          <a:p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	3. การใช้อุปกรณ์ทรงชีวะภาพ </a:t>
            </a:r>
            <a:r>
              <a:rPr lang="en-US" sz="2800" dirty="0">
                <a:latin typeface="Browallia New" pitchFamily="34" charset="-34"/>
                <a:cs typeface="Browallia New" pitchFamily="34" charset="-34"/>
              </a:rPr>
              <a:t>(Biometric Devices)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 </a:t>
            </a:r>
          </a:p>
          <a:p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	4. ระบบเรียกกลับ </a:t>
            </a:r>
            <a:r>
              <a:rPr lang="en-US" sz="2800" dirty="0">
                <a:latin typeface="Browallia New" pitchFamily="34" charset="-34"/>
                <a:cs typeface="Browallia New" pitchFamily="34" charset="-34"/>
              </a:rPr>
              <a:t>(Callback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System</a:t>
            </a:r>
            <a:r>
              <a:rPr lang="en-US" sz="2800" dirty="0">
                <a:latin typeface="Browallia New" pitchFamily="34" charset="-34"/>
                <a:cs typeface="Browallia New" pitchFamily="34" charset="-34"/>
              </a:rPr>
              <a:t>)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 </a:t>
            </a:r>
          </a:p>
          <a:p>
            <a:endParaRPr lang="th-TH" sz="28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6629" name="Rectangle 9"/>
          <p:cNvSpPr>
            <a:spLocks noChangeArrowheads="1"/>
          </p:cNvSpPr>
          <p:nvPr/>
        </p:nvSpPr>
        <p:spPr bwMode="auto">
          <a:xfrm>
            <a:off x="179388" y="208632"/>
            <a:ext cx="8713787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th-TH" sz="3600" b="1" dirty="0">
                <a:latin typeface="Browallia New" pitchFamily="34" charset="-34"/>
                <a:cs typeface="Browallia New" pitchFamily="34" charset="-34"/>
              </a:rPr>
              <a:t>วิธีการป้องกันการเข้าถึงข้อมูลและคอมพิวเตอร์ 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83568" y="908720"/>
            <a:ext cx="7776864" cy="72008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7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5A78E3-EF2F-4946-BB0B-4DE13B11B755}" type="slidenum">
              <a:rPr lang="en-US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24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23527" y="1261348"/>
            <a:ext cx="849662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th-TH" sz="2800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ข้อ</a:t>
            </a:r>
            <a:r>
              <a:rPr lang="th-TH" sz="2800" dirty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ควรระวังและแนวทางการป้องกันการใช้เครือข่ายคอมพิวเตอร์ </a:t>
            </a:r>
          </a:p>
          <a:p>
            <a:pPr indent="457200"/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	ในโลกของไซเบอร์เป็นสถานที่น่าเข้าไปเยี่ยมชม ท่านสามารถทำงาน ซื้อสินค้าและบริการ ตลอดจนหาความบันเทิงจากเกมต่างๆ แต่ในขณะเดียวกันท่านต้องระมัดระวังในการเที่ยวชมในโลกแห่งนี้ด้วย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23528" y="3552111"/>
            <a:ext cx="849662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thaiDist"/>
            <a:r>
              <a:rPr lang="th-TH" sz="2800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ข้อ</a:t>
            </a:r>
            <a:r>
              <a:rPr lang="th-TH" sz="2800" dirty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ควรระวังก่อนเข้าไปในโลกไซเบอร์</a:t>
            </a:r>
          </a:p>
          <a:p>
            <a:r>
              <a:rPr lang="en-US" sz="2800" dirty="0">
                <a:latin typeface="Browallia New" pitchFamily="34" charset="-34"/>
                <a:cs typeface="Browallia New" pitchFamily="34" charset="-34"/>
              </a:rPr>
              <a:t>             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Haag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ได้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เสนอกฎไว้ 2 ข้อคือ คอมพิวเตอร์มีโอกาสถูกขโมย ให้ป้องกันโดย</a:t>
            </a:r>
            <a:r>
              <a:rPr lang="th-TH" sz="2800" dirty="0" err="1">
                <a:latin typeface="Browallia New" pitchFamily="34" charset="-34"/>
                <a:cs typeface="Browallia New" pitchFamily="34" charset="-34"/>
              </a:rPr>
              <a:t>การล็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อกมัน และถ้าไฟล์มีโอกาสที่จะถูกทำลาย ให้ป้องกันด้วยการสำรอง </a:t>
            </a:r>
            <a:r>
              <a:rPr lang="en-US" sz="2800" dirty="0">
                <a:latin typeface="Browallia New" pitchFamily="34" charset="-34"/>
                <a:cs typeface="Browallia New" pitchFamily="34" charset="-34"/>
              </a:rPr>
              <a:t>(Backup)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 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50701" y="208632"/>
            <a:ext cx="8713787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th-TH" sz="3200" b="1" dirty="0">
                <a:latin typeface="Browallia New" pitchFamily="34" charset="-34"/>
                <a:cs typeface="Browallia New" pitchFamily="34" charset="-34"/>
              </a:rPr>
              <a:t>ข้อควรระวังและแนวทางการป้องกันการใช้เครือข่ายคอมพิวเตอร์ </a:t>
            </a:r>
          </a:p>
        </p:txBody>
      </p:sp>
      <p:sp>
        <p:nvSpPr>
          <p:cNvPr id="7" name="ตัวยึดท้ายกระดา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83568" y="908720"/>
            <a:ext cx="7776864" cy="72008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7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49CDA-EE27-441D-9412-2138366E180D}" type="slidenum">
              <a:rPr lang="en-US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25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23528" y="1299532"/>
            <a:ext cx="8498011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th-TH" sz="3200" dirty="0" smtClean="0">
                <a:latin typeface="Browallia New" pitchFamily="34" charset="-34"/>
                <a:cs typeface="Browallia New" pitchFamily="34" charset="-34"/>
              </a:rPr>
              <a:t>   ถ้าซื้อ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สินค้าและบริการผ่าน</a:t>
            </a:r>
            <a:r>
              <a:rPr lang="th-TH" sz="3200" dirty="0" smtClean="0">
                <a:latin typeface="Browallia New" pitchFamily="34" charset="-34"/>
                <a:cs typeface="Browallia New" pitchFamily="34" charset="-34"/>
              </a:rPr>
              <a:t>อินเทอร์เน็ต 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ให้พิจารณาข้อพึงระวังต่อไปนี้</a:t>
            </a:r>
          </a:p>
          <a:p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    1. บัตรเครดิตและการแอบอ้าง</a:t>
            </a:r>
          </a:p>
          <a:p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    2. การป้องกันข้อมูลส่วนบุคคล </a:t>
            </a:r>
          </a:p>
          <a:p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    3. การป้องกันการติดตามการท่องเว็บไซต์ </a:t>
            </a:r>
          </a:p>
          <a:p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    4. การ</a:t>
            </a:r>
            <a:r>
              <a:rPr lang="th-TH" sz="3200" dirty="0" err="1">
                <a:latin typeface="Browallia New" pitchFamily="34" charset="-34"/>
                <a:cs typeface="Browallia New" pitchFamily="34" charset="-34"/>
              </a:rPr>
              <a:t>หลีกเลี่ยงส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แปม</a:t>
            </a:r>
            <a:r>
              <a:rPr lang="th-TH" sz="3200" dirty="0" err="1" smtClean="0">
                <a:latin typeface="Browallia New" pitchFamily="34" charset="-34"/>
                <a:cs typeface="Browallia New" pitchFamily="34" charset="-34"/>
              </a:rPr>
              <a:t>เมล</a:t>
            </a:r>
            <a:endParaRPr lang="th-TH" sz="3200" dirty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    5. การป้องกันระบบคอมพิวเตอร์และเครือข่าย </a:t>
            </a:r>
          </a:p>
          <a:p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    6. การป้องกัน</a:t>
            </a:r>
            <a:r>
              <a:rPr lang="th-TH" sz="3200" dirty="0" err="1">
                <a:latin typeface="Browallia New" pitchFamily="34" charset="-34"/>
                <a:cs typeface="Browallia New" pitchFamily="34" charset="-34"/>
              </a:rPr>
              <a:t>ไวรัส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คอมพิวเตอร์ </a:t>
            </a: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179388" y="208632"/>
            <a:ext cx="8713787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th-TH" sz="3200" b="1" dirty="0">
                <a:latin typeface="Browallia New" pitchFamily="34" charset="-34"/>
                <a:cs typeface="Browallia New" pitchFamily="34" charset="-34"/>
              </a:rPr>
              <a:t>ข้อควรระวังในการเข้าไปยังโลกไซเบอร์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83568" y="908720"/>
            <a:ext cx="7776864" cy="72008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7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95CD69-626F-4E8C-995C-C43826FCC485}" type="slidenum">
              <a:rPr lang="en-US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26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67544" y="1196975"/>
            <a:ext cx="828092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th-TH" sz="3200" dirty="0" smtClean="0">
                <a:latin typeface="Browallia New" pitchFamily="34" charset="-34"/>
                <a:cs typeface="Browallia New" pitchFamily="34" charset="-34"/>
              </a:rPr>
              <a:t>1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. การป้องกันเด็กเข้าไปดู</a:t>
            </a:r>
            <a:r>
              <a:rPr lang="th-TH" sz="3200" dirty="0" smtClean="0">
                <a:latin typeface="Browallia New" pitchFamily="34" charset="-34"/>
                <a:cs typeface="Browallia New" pitchFamily="34" charset="-34"/>
              </a:rPr>
              <a:t>เว็บไซต์ที่ไม่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เหมาะสม </a:t>
            </a:r>
          </a:p>
          <a:p>
            <a:pPr algn="thaiDist"/>
            <a:r>
              <a:rPr lang="th-TH" sz="3200" dirty="0" smtClean="0">
                <a:latin typeface="Browallia New" pitchFamily="34" charset="-34"/>
                <a:cs typeface="Browallia New" pitchFamily="34" charset="-34"/>
              </a:rPr>
              <a:t>2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. การวางแผนเพื่อจัดการกับเครื่องคอมพิวเตอร์ที่ไม่ใช้แล้ว</a:t>
            </a:r>
          </a:p>
          <a:p>
            <a:pPr algn="thaiDist"/>
            <a:r>
              <a:rPr lang="th-TH" sz="3200" dirty="0" smtClean="0">
                <a:latin typeface="Browallia New" pitchFamily="34" charset="-34"/>
                <a:cs typeface="Browallia New" pitchFamily="34" charset="-34"/>
              </a:rPr>
              <a:t>3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. การใช้พลังงาน  </a:t>
            </a:r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179388" y="208632"/>
            <a:ext cx="8713787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th-TH" sz="3200" b="1" dirty="0">
                <a:latin typeface="Browallia New" pitchFamily="34" charset="-34"/>
                <a:cs typeface="Browallia New" pitchFamily="34" charset="-34"/>
              </a:rPr>
              <a:t>ข้อแนะนำบางประการเพื่อการสร้างสรรค์สังคมและรักษาสิ่งแวดล้อม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83568" y="908720"/>
            <a:ext cx="7776864" cy="72008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7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460375"/>
          </a:xfrm>
        </p:spPr>
        <p:txBody>
          <a:bodyPr/>
          <a:lstStyle/>
          <a:p>
            <a:r>
              <a:rPr lang="th-TH" dirty="0" smtClean="0">
                <a:latin typeface="Browallia New" pitchFamily="34" charset="-34"/>
                <a:cs typeface="Browallia New" pitchFamily="34" charset="-34"/>
              </a:rPr>
              <a:t>พระราชบัญญัติ</a:t>
            </a:r>
            <a:endParaRPr lang="th-TH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356992"/>
            <a:ext cx="7772400" cy="1199704"/>
          </a:xfrm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owallia New" pitchFamily="34" charset="-34"/>
                <a:cs typeface="Browallia New" pitchFamily="34" charset="-34"/>
              </a:rPr>
              <a:t>ว่าด้วยการกระทำความผิดเกี่ยวกับ</a:t>
            </a:r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owallia New" pitchFamily="34" charset="-34"/>
                <a:cs typeface="Browallia New" pitchFamily="34" charset="-34"/>
              </a:rPr>
              <a:t>คอมพิวเตอร์ </a:t>
            </a:r>
            <a:r>
              <a:rPr lang="th-TH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owallia New" pitchFamily="34" charset="-34"/>
                <a:cs typeface="Browallia New" pitchFamily="34" charset="-34"/>
              </a:rPr>
              <a:t>พ.ศ. 2550 </a:t>
            </a:r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owallia New" pitchFamily="34" charset="-34"/>
                <a:cs typeface="Browallia New" pitchFamily="34" charset="-34"/>
              </a:rPr>
              <a:t>และ ฉบับที่ 2 </a:t>
            </a:r>
            <a:r>
              <a:rPr lang="th-TH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owallia New" pitchFamily="34" charset="-34"/>
                <a:cs typeface="Browallia New" pitchFamily="34" charset="-34"/>
              </a:rPr>
              <a:t>พ.ศ. 2560</a:t>
            </a:r>
            <a:endParaRPr lang="th-TH" sz="3600" dirty="0">
              <a:solidFill>
                <a:srgbClr val="0000CC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9AEA8-348A-490D-8720-3DA2C9A56D81}" type="slidenum">
              <a:rPr lang="en-US" smtClean="0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27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654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th-TH" sz="2600" dirty="0" smtClean="0">
                <a:latin typeface="Browallia New" pitchFamily="34" charset="-34"/>
                <a:cs typeface="Browallia New" pitchFamily="34" charset="-34"/>
              </a:rPr>
              <a:t>	“</a:t>
            </a:r>
            <a:r>
              <a:rPr lang="th-TH" sz="2600" b="1" i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ระบบคอมพิวเตอร์</a:t>
            </a:r>
            <a:r>
              <a:rPr lang="th-TH" sz="2600" dirty="0">
                <a:latin typeface="Browallia New" pitchFamily="34" charset="-34"/>
                <a:cs typeface="Browallia New" pitchFamily="34" charset="-34"/>
              </a:rPr>
              <a:t>” หมายความว่า </a:t>
            </a:r>
            <a:r>
              <a:rPr lang="th-TH" sz="2600" dirty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อุปกรณ์หรือชุดอุปกรณ์ของคอมพิวเตอร์ที่เชื่อมการ</a:t>
            </a:r>
            <a:r>
              <a:rPr lang="th-TH" sz="2600" dirty="0" smtClean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ทำงานเข้า</a:t>
            </a:r>
            <a:r>
              <a:rPr lang="th-TH" sz="2600" dirty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ด้วยกัน โดยได้มีการกำหนดคำสั่ง ชุดคำสั่ง หรือสิ่งอื่นใด และแนวทางปฏิบัติงานให้</a:t>
            </a:r>
            <a:r>
              <a:rPr lang="th-TH" sz="2600" dirty="0" smtClean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อุปกรณ์หรือ</a:t>
            </a:r>
            <a:r>
              <a:rPr lang="th-TH" sz="2600" dirty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ชุดอุปกรณ์ทำหน้าที่ประมวลผลข้อมูลโดย</a:t>
            </a:r>
            <a:r>
              <a:rPr lang="th-TH" sz="2600" dirty="0" smtClean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อัตโนมัติ</a:t>
            </a:r>
          </a:p>
          <a:p>
            <a:pPr marL="109728" indent="0">
              <a:buNone/>
            </a:pPr>
            <a:r>
              <a:rPr lang="th-TH" sz="2600" dirty="0" smtClean="0">
                <a:latin typeface="Browallia New" pitchFamily="34" charset="-34"/>
                <a:cs typeface="Browallia New" pitchFamily="34" charset="-34"/>
              </a:rPr>
              <a:t>	“</a:t>
            </a:r>
            <a:r>
              <a:rPr lang="th-TH" sz="2600" b="1" i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ข้อมูลคอมพิวเตอร์</a:t>
            </a:r>
            <a:r>
              <a:rPr lang="th-TH" sz="2600" dirty="0">
                <a:latin typeface="Browallia New" pitchFamily="34" charset="-34"/>
                <a:cs typeface="Browallia New" pitchFamily="34" charset="-34"/>
              </a:rPr>
              <a:t>” หมายความว่า </a:t>
            </a:r>
            <a:r>
              <a:rPr lang="th-TH" sz="26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ข้อมูล ข้อความ คำสั่ง ชุดคำสั่ง หรือสิ่งอื่นใด</a:t>
            </a:r>
            <a:r>
              <a:rPr lang="th-TH" sz="2600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บรรดาที่</a:t>
            </a:r>
            <a:r>
              <a:rPr lang="th-TH" sz="26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อยู่ในระบบคอมพิวเตอร์ในสภาพที่ระบบคอมพิวเตอร์อาจประมวลผลได้ และให้หมายความ</a:t>
            </a:r>
            <a:r>
              <a:rPr lang="th-TH" sz="2600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รวมถึงข้อมูล</a:t>
            </a:r>
            <a:r>
              <a:rPr lang="th-TH" sz="26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อิเล็กทรอนิกส์ตามกฎหมายว่าด้วยธุรกรรมทางอิเล็กทรอนิกส์</a:t>
            </a:r>
            <a:r>
              <a:rPr lang="th-TH" sz="2600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ด้วย</a:t>
            </a:r>
          </a:p>
          <a:p>
            <a:pPr marL="109728" indent="0">
              <a:buNone/>
            </a:pPr>
            <a:r>
              <a:rPr lang="th-TH" sz="2600" dirty="0" smtClean="0">
                <a:latin typeface="Browallia New" pitchFamily="34" charset="-34"/>
                <a:cs typeface="Browallia New" pitchFamily="34" charset="-34"/>
              </a:rPr>
              <a:t>	“</a:t>
            </a:r>
            <a:r>
              <a:rPr lang="th-TH" sz="2600" b="1" i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ข้อมูลจราจรทางคอมพิวเตอร์</a:t>
            </a:r>
            <a:r>
              <a:rPr lang="th-TH" sz="2600" dirty="0">
                <a:latin typeface="Browallia New" pitchFamily="34" charset="-34"/>
                <a:cs typeface="Browallia New" pitchFamily="34" charset="-34"/>
              </a:rPr>
              <a:t>” หมายความว่า </a:t>
            </a:r>
            <a:r>
              <a:rPr lang="th-TH" sz="2600" dirty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ข้อมูลเกี่ยวกับการติดต่อสื่อสารของ</a:t>
            </a:r>
            <a:r>
              <a:rPr lang="th-TH" sz="2600" dirty="0" smtClean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ระบบคอมพิวเตอร์ </a:t>
            </a:r>
            <a:r>
              <a:rPr lang="th-TH" sz="2600" dirty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ซึ่งแสดงถึงแหล่งกำเนิด ต้นทาง ปลายทาง เส้นทาง เวลา วันที่ ปริมาณ </a:t>
            </a:r>
            <a:r>
              <a:rPr lang="th-TH" sz="2600" dirty="0" smtClean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ระยะเวลาชนิด</a:t>
            </a:r>
            <a:r>
              <a:rPr lang="th-TH" sz="2600" dirty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ของบริการ หรืออื่น ๆ ที่เกี่ยวข้องกับการติดต่อสื่อสารของระบบคอมพิวเตอร์นั้น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9AEA8-348A-490D-8720-3DA2C9A56D81}" type="slidenum">
              <a:rPr lang="en-US" smtClean="0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28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47874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th-TH" sz="3200" i="1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มาตรา </a:t>
            </a:r>
            <a:r>
              <a:rPr lang="th-TH" sz="3200" i="1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3</a:t>
            </a:r>
            <a:endParaRPr lang="th-TH" sz="3200" i="1" dirty="0">
              <a:solidFill>
                <a:srgbClr val="0000CC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83568" y="908720"/>
            <a:ext cx="7776864" cy="72008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7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289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th-TH" sz="2800" dirty="0" smtClean="0">
                <a:latin typeface="Browallia New" panose="020B0604020202020204" pitchFamily="34" charset="-34"/>
                <a:cs typeface="Browallia New" pitchFamily="34" charset="-34"/>
              </a:rPr>
              <a:t>	“</a:t>
            </a:r>
            <a:r>
              <a:rPr lang="th-TH" sz="2800" b="1" i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ผู้ให้บริการ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” หมายความว่า</a:t>
            </a:r>
          </a:p>
          <a:p>
            <a:pPr marL="109728" indent="0">
              <a:buNone/>
            </a:pP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	(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1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) 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ผู้ให้บริการแก่บุคคลอื่นในการเข้าสู่อินเทอร์เน็ต หรือให้สามารถติดต่อถึงกัน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โดยประการ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อื่น โดยผ่านทางระบบคอมพิวเตอร์ ทั้งนี้ ไม่ว่าจะเป็นการให้บริการในนามของตนเอง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หรือใน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นามหรือเพื่อประโยชน์ของบุคคลอื่น</a:t>
            </a:r>
          </a:p>
          <a:p>
            <a:pPr marL="109728" indent="0">
              <a:buNone/>
            </a:pP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	(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2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) 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ผู้ให้บริการเก็บรักษาข้อมูลคอมพิวเตอร์เพื่อประโยชน์ของบุคคล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อื่น </a:t>
            </a:r>
          </a:p>
          <a:p>
            <a:pPr marL="109728" indent="0">
              <a:buNone/>
            </a:pP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	“</a:t>
            </a:r>
            <a:r>
              <a:rPr lang="th-TH" sz="2800" b="1" i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ผู้ใช้บริการ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” หมายความว่า ผู้ใช้บริการของผู้ให้บริการไม่ว่าต้องเสียค่าใช้บริการหรือไม่ก็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ตาม</a:t>
            </a:r>
          </a:p>
          <a:p>
            <a:pPr marL="109728" indent="0">
              <a:buNone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2800" b="1" i="1" dirty="0" smtClean="0">
                <a:solidFill>
                  <a:srgbClr val="0000CC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มาตรา 4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ให้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รัฐมนตรีว่าการกระทรวงเทคโนโลยีสารสนเทศและการสื่อสารรักษาการ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ตามพระราชบัญญัติ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นี้ และให้มีอำนาจออกกฎกระทรวงเพื่อปฏิบัติการตามพระราชบัญญัตินี้</a:t>
            </a:r>
          </a:p>
          <a:p>
            <a:pPr marL="109728" indent="0">
              <a:buNone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กฎกระทรวง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นั้น เมื่อได้ประกาศในราชกิจจา</a:t>
            </a:r>
            <a:r>
              <a:rPr lang="th-TH" sz="28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นุเบกษา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แล้วให้ใช้บังคับได้</a:t>
            </a:r>
            <a:endParaRPr lang="th-TH" sz="28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9AEA8-348A-490D-8720-3DA2C9A56D81}" type="slidenum">
              <a:rPr lang="en-US" smtClean="0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29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6138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CAE87-5D31-4DDC-A0A4-EA7799C22B18}" type="slidenum">
              <a:rPr lang="en-US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3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395287" y="1125538"/>
            <a:ext cx="8497888" cy="48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</a:pP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		โดยสรุป </a:t>
            </a:r>
            <a:r>
              <a:rPr lang="th-TH" sz="2800" b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จริยธรรม</a:t>
            </a:r>
            <a:r>
              <a:rPr lang="en-US" sz="2800" dirty="0">
                <a:latin typeface="Browallia New" pitchFamily="34" charset="-34"/>
                <a:cs typeface="Browallia New" pitchFamily="34" charset="-34"/>
              </a:rPr>
              <a:t> (Ethics)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 จะมีความหมายไปในแนวเดียวกันคือ </a:t>
            </a:r>
            <a:r>
              <a:rPr lang="th-TH" sz="2800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เป็นหลักเกณฑ์ที่ประชาชนตกลงร่วมกันเพื่อใช้เป็นแนวทางในการปฏิบัติร่วมกันในสังคม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</a:pP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     ตัวอย่างการกระทำที่ยอมรับกันโดยทั่วไปว่าผิดจริยธรรม เช่น</a:t>
            </a:r>
            <a:endParaRPr lang="en-US" sz="2800" dirty="0">
              <a:latin typeface="Browallia New" pitchFamily="34" charset="-34"/>
              <a:cs typeface="Browallia New" pitchFamily="34" charset="-34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</a:pPr>
            <a:r>
              <a:rPr lang="en-US" sz="2800" dirty="0">
                <a:latin typeface="Browallia New" pitchFamily="34" charset="-34"/>
                <a:cs typeface="Browallia New" pitchFamily="34" charset="-34"/>
              </a:rPr>
              <a:t>		</a:t>
            </a:r>
            <a:r>
              <a:rPr lang="en-US" sz="2800" dirty="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</a:t>
            </a:r>
            <a:r>
              <a:rPr lang="en-US" sz="2800" dirty="0">
                <a:latin typeface="Browallia New" pitchFamily="34" charset="-34"/>
                <a:cs typeface="Browallia New" pitchFamily="34" charset="-34"/>
              </a:rPr>
              <a:t>   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การใช้คอมพิวเตอร์ทำร้ายผู้อื่นให้เกิดความเสียหายหรือก่อความรำคาญ  เช่น การนำภาพหรือข้อมูลส่วนตัวของบุคคลไปลงบนอินเทอร์เน็ตโดยไม่ได้รับอนุญาต</a:t>
            </a:r>
            <a:endParaRPr lang="en-US" sz="2800" dirty="0">
              <a:latin typeface="Browallia New" pitchFamily="34" charset="-34"/>
              <a:cs typeface="Browallia New" pitchFamily="34" charset="-34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</a:pPr>
            <a:r>
              <a:rPr lang="en-US" sz="2800" dirty="0">
                <a:latin typeface="Browallia New" pitchFamily="34" charset="-34"/>
                <a:cs typeface="Browallia New" pitchFamily="34" charset="-34"/>
              </a:rPr>
              <a:t>		</a:t>
            </a:r>
            <a:r>
              <a:rPr lang="en-US" sz="2800" dirty="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</a:t>
            </a:r>
            <a:r>
              <a:rPr lang="en-US" sz="2800" dirty="0">
                <a:latin typeface="Browallia New" pitchFamily="34" charset="-34"/>
                <a:cs typeface="Browallia New" pitchFamily="34" charset="-34"/>
              </a:rPr>
              <a:t>   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การใช้คอมพิวเตอร์ในการขโมยข้อมูล</a:t>
            </a:r>
            <a:endParaRPr lang="en-US" sz="2800" dirty="0">
              <a:latin typeface="Browallia New" pitchFamily="34" charset="-34"/>
              <a:cs typeface="Browallia New" pitchFamily="34" charset="-34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</a:pPr>
            <a:r>
              <a:rPr lang="en-US" sz="2800" dirty="0">
                <a:latin typeface="Browallia New" pitchFamily="34" charset="-34"/>
                <a:cs typeface="Browallia New" pitchFamily="34" charset="-34"/>
              </a:rPr>
              <a:t>		</a:t>
            </a:r>
            <a:r>
              <a:rPr lang="en-US" sz="2800" dirty="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</a:t>
            </a:r>
            <a:r>
              <a:rPr lang="en-US" sz="2800" dirty="0">
                <a:latin typeface="Browallia New" pitchFamily="34" charset="-34"/>
                <a:cs typeface="Browallia New" pitchFamily="34" charset="-34"/>
              </a:rPr>
              <a:t>   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การเข้าถึงข้อมูลหรือคอมพิวเตอร์ของบุคคลอื่นโดยไม่ได้รับอนุญาต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</a:pPr>
            <a:r>
              <a:rPr lang="en-US" sz="2800" dirty="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           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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   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การละเมิดลิขสิทธิ์ซอฟต์แวร์</a:t>
            </a:r>
            <a:r>
              <a:rPr lang="en-US" sz="2800" dirty="0">
                <a:latin typeface="Browallia New" pitchFamily="34" charset="-34"/>
                <a:cs typeface="Browallia New" pitchFamily="34" charset="-34"/>
              </a:rPr>
              <a:t> </a:t>
            </a:r>
            <a:endParaRPr lang="th-TH" sz="28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179388" y="208632"/>
            <a:ext cx="8713787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th-TH" sz="4000" b="1" dirty="0">
                <a:latin typeface="Browallia New" pitchFamily="34" charset="-34"/>
                <a:cs typeface="Browallia New" pitchFamily="34" charset="-34"/>
              </a:rPr>
              <a:t>จริยธรรมคอมพิวเตอร์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83568" y="908720"/>
            <a:ext cx="7776864" cy="72008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7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/>
          <a:lstStyle/>
          <a:p>
            <a:pPr marL="109728" indent="0">
              <a:buNone/>
            </a:pPr>
            <a:r>
              <a:rPr lang="th-TH" sz="2800" b="1" i="1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	มาตรา </a:t>
            </a:r>
            <a:r>
              <a:rPr lang="th-TH" sz="2800" b="1" i="1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5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  ผู้ใดเข้าถึงโดยมิชอบซึ่งระบบคอมพิวเตอร์ที่มีมาตรการป้องกันการเข้าถึงโดยเฉพาะและมาตรการนั้นมิได้มีไว้สำหรับตน ต้องระวางโทษ</a:t>
            </a:r>
            <a:r>
              <a:rPr lang="th-TH" sz="2800" i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จำคุกไม่เกิน 6 เดือน</a:t>
            </a:r>
            <a:r>
              <a:rPr lang="th-TH" sz="2800" i="1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800" i="1" dirty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หรือ</a:t>
            </a:r>
            <a:r>
              <a:rPr lang="th-TH" sz="2800" i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ปรับไม่เกิน 10,000 บาท</a:t>
            </a:r>
            <a:r>
              <a:rPr lang="th-TH" sz="2800" i="1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800" i="1" dirty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หรือ</a:t>
            </a:r>
            <a:r>
              <a:rPr lang="th-TH" sz="2800" i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ทั้งจำทั้งปรับ</a:t>
            </a:r>
          </a:p>
          <a:p>
            <a:pPr marL="109728" indent="0">
              <a:buNone/>
            </a:pPr>
            <a:r>
              <a:rPr lang="th-TH" sz="2800" dirty="0">
                <a:solidFill>
                  <a:srgbClr val="FFFF66"/>
                </a:solidFill>
                <a:latin typeface="Browallia New" pitchFamily="34" charset="-34"/>
                <a:cs typeface="Browallia New" pitchFamily="34" charset="-34"/>
              </a:rPr>
              <a:t>	</a:t>
            </a:r>
            <a:r>
              <a:rPr lang="th-TH" sz="2800" b="1" i="1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มาตรา </a:t>
            </a:r>
            <a:r>
              <a:rPr lang="th-TH" sz="2800" b="1" i="1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6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  ผู้ใดล่วงรู้มาตรการป้องกันการเข้าถึงระบบคอมพิวเตอร์ที่ผู้อื่นจัดทำขึ้นเป็นการเฉพาะถ้านำมาตรการดังกล่าวไปเปิดเผยโดยมิชอบในประการที่น่าจะเกิดความเสียหายแก่ผู้อื่น ต้องระวางโทษ</a:t>
            </a:r>
            <a:r>
              <a:rPr lang="th-TH" sz="2800" i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จำคุกไม่เกิน 1 ปี</a:t>
            </a:r>
            <a:r>
              <a:rPr lang="th-TH" sz="2800" i="1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800" i="1" dirty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หรือ</a:t>
            </a:r>
            <a:r>
              <a:rPr lang="th-TH" sz="2800" i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ปรับไม่เกิน 20,000 บาท</a:t>
            </a:r>
            <a:r>
              <a:rPr lang="th-TH" sz="2800" i="1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800" i="1" dirty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หรือ</a:t>
            </a:r>
            <a:r>
              <a:rPr lang="th-TH" sz="2800" i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ทั้งจำทั้งปรับ</a:t>
            </a:r>
          </a:p>
          <a:p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A53B3F-EC3D-4560-AED5-6C1F763AB992}" type="slidenum">
              <a:rPr lang="en-US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30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sz="40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หมวด 1 </a:t>
            </a:r>
            <a:r>
              <a:rPr lang="th-TH" sz="4000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/>
            </a:r>
            <a:br>
              <a:rPr lang="th-TH" sz="4000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</a:br>
            <a:r>
              <a:rPr lang="th-TH" sz="4000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ความผิด</a:t>
            </a:r>
            <a:r>
              <a:rPr lang="th-TH" sz="40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เกี่ยวกับ</a:t>
            </a:r>
            <a:r>
              <a:rPr lang="th-TH" sz="4000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คอมพิวเตอร์</a:t>
            </a:r>
            <a:endParaRPr lang="th-TH" sz="4000" dirty="0">
              <a:solidFill>
                <a:srgbClr val="0000CC"/>
              </a:solidFill>
            </a:endParaRP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395288" y="3471702"/>
            <a:ext cx="84963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thaiDist"/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	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9623F-31ED-4F55-A8BD-4177EFD4341D}" type="slidenum">
              <a:rPr lang="en-US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31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324172" y="620688"/>
            <a:ext cx="84963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	</a:t>
            </a:r>
            <a:r>
              <a:rPr lang="th-TH" sz="2800" b="1" i="1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มาตรา 7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  ผู้ใดเข้าถึงโดยมิชอบซึ่งข้อมูลคอมพิวเตอร์ที่มีมาตรการป้องกันการเข้าถึง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โดยเฉพาะและ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มาตรการนั้นมิได้มีไว้สำหรับตน ต้องระวางโทษ</a:t>
            </a:r>
            <a:r>
              <a:rPr lang="th-TH" sz="2800" i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จำคุกไม่</a:t>
            </a:r>
            <a:r>
              <a:rPr lang="th-TH" sz="2800" i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เกิน 2 ปี </a:t>
            </a:r>
            <a:r>
              <a:rPr lang="th-TH" sz="2800" i="1" dirty="0" smtClean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หรือ</a:t>
            </a:r>
            <a:r>
              <a:rPr lang="th-TH" sz="2800" i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ปรับไม่</a:t>
            </a:r>
            <a:r>
              <a:rPr lang="th-TH" sz="2800" i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เกิน 40,000 บาท</a:t>
            </a:r>
            <a:r>
              <a:rPr lang="th-TH" sz="2800" i="1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800" i="1" dirty="0" smtClean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หรือ</a:t>
            </a:r>
            <a:r>
              <a:rPr lang="th-TH" sz="2800" i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ทั้งจำทั้งปรับ</a:t>
            </a:r>
            <a:r>
              <a:rPr lang="th-TH" sz="2800" dirty="0">
                <a:solidFill>
                  <a:srgbClr val="FFFF66"/>
                </a:solidFill>
                <a:latin typeface="Browallia New" pitchFamily="34" charset="-34"/>
                <a:cs typeface="Browallia New" pitchFamily="34" charset="-34"/>
              </a:rPr>
              <a:t>	</a:t>
            </a:r>
            <a:endParaRPr lang="th-TH" sz="2800" dirty="0" smtClean="0">
              <a:solidFill>
                <a:srgbClr val="FFFF66"/>
              </a:solidFill>
              <a:latin typeface="Browallia New" pitchFamily="34" charset="-34"/>
              <a:cs typeface="Browallia New" pitchFamily="34" charset="-34"/>
            </a:endParaRPr>
          </a:p>
          <a:p>
            <a:r>
              <a:rPr lang="th-TH" sz="2800" b="1" i="1" dirty="0">
                <a:solidFill>
                  <a:srgbClr val="FFFF66"/>
                </a:solidFill>
                <a:latin typeface="Browallia New" pitchFamily="34" charset="-34"/>
                <a:cs typeface="Browallia New" pitchFamily="34" charset="-34"/>
              </a:rPr>
              <a:t>	</a:t>
            </a:r>
            <a:r>
              <a:rPr lang="th-TH" sz="2800" b="1" i="1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มาตรา 8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  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ผู้ใดกระทำด้วยประการใดโดยมิชอบด้วยวิธีการทางอิเล็กทรอนิกส์เพื่อดักรับ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ไว้ซึ่ง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ข้อมูลคอมพิวเตอร์ของผู้อื่นที่อยู่ระหว่างการส่งในระบบคอมพิวเตอร์ และข้อมูลคอมพิวเตอร์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นั้นมิได้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มีไว้เพื่อประโยชน์สาธารณะหรือเพื่อให้บุคคลทั่วไปใช้ประโยชน์ได้ต้องระวางโทษ</a:t>
            </a:r>
            <a:r>
              <a:rPr lang="th-TH" sz="2800" i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จำคุกไม่เกิน</a:t>
            </a:r>
          </a:p>
          <a:p>
            <a:r>
              <a:rPr lang="th-TH" sz="2800" i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 3 ปี </a:t>
            </a:r>
            <a:r>
              <a:rPr lang="th-TH" sz="2800" i="1" dirty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หรือ</a:t>
            </a:r>
            <a:r>
              <a:rPr lang="th-TH" sz="2800" i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ปรับไม่</a:t>
            </a:r>
            <a:r>
              <a:rPr lang="th-TH" sz="2800" i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เกิน 60,000 บาท </a:t>
            </a:r>
            <a:r>
              <a:rPr lang="th-TH" sz="2800" i="1" dirty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หรือ</a:t>
            </a:r>
            <a:r>
              <a:rPr lang="th-TH" sz="2800" i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ทั้งจำทั้งปรับ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	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D79544-E0B0-4411-A01C-2366791658BE}" type="slidenum">
              <a:rPr lang="en-US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32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2772" name="Rectangle 2"/>
          <p:cNvSpPr>
            <a:spLocks noChangeArrowheads="1"/>
          </p:cNvSpPr>
          <p:nvPr/>
        </p:nvSpPr>
        <p:spPr bwMode="auto">
          <a:xfrm>
            <a:off x="332265" y="692696"/>
            <a:ext cx="8497887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	</a:t>
            </a:r>
            <a:r>
              <a:rPr lang="th-TH" sz="2800" b="1" i="1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มาตรา 9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  ผู้ใด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ทำให้เสียหาย ทำลาย แก้ไข เปลี่ยนแปลง หรือเพิ่มเติมไม่ว่าทั้งหมด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หรือบางส่วน 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ซึ่งข้อมูลคอมพิวเตอร์ของผู้อื่นโดยมิชอบ ต้องระวางโทษ</a:t>
            </a:r>
            <a:r>
              <a:rPr lang="th-TH" sz="2800" i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จำคุกไม่</a:t>
            </a:r>
            <a:r>
              <a:rPr lang="th-TH" sz="2800" i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เกิน 5 ปี </a:t>
            </a:r>
            <a:r>
              <a:rPr lang="th-TH" sz="2800" i="1" dirty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หรือ</a:t>
            </a:r>
            <a:r>
              <a:rPr lang="th-TH" sz="2800" i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ปรับไม่</a:t>
            </a:r>
            <a:r>
              <a:rPr lang="th-TH" sz="2800" i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เกิน 100,000 บาท </a:t>
            </a:r>
            <a:r>
              <a:rPr lang="th-TH" sz="2800" i="1" dirty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หรือ</a:t>
            </a:r>
            <a:r>
              <a:rPr lang="th-TH" sz="2800" i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ทั้งจำทั้งปรับ</a:t>
            </a:r>
            <a:endParaRPr lang="th-TH" sz="2800" i="1" dirty="0" smtClean="0">
              <a:solidFill>
                <a:srgbClr val="FF0000"/>
              </a:solidFill>
              <a:latin typeface="Browallia New" pitchFamily="34" charset="-34"/>
              <a:cs typeface="Browallia New" pitchFamily="34" charset="-34"/>
            </a:endParaRPr>
          </a:p>
          <a:p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	</a:t>
            </a:r>
            <a:r>
              <a:rPr lang="th-TH" sz="2800" b="1" i="1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มาตรา </a:t>
            </a:r>
            <a:r>
              <a:rPr lang="th-TH" sz="2800" b="1" i="1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10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 ผู้ใด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กระทำด้วยประการใดโดยมิชอบ เพื่อให้การทำงานของระบบ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คอมพิวเตอร์ของ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ผู้อื่นถูกระงับ ชะลอ ขัดขวาง หรือรบกวนจนไม่สามารถทำงานตามปกติได้ต้องระวางโทษ</a:t>
            </a:r>
            <a:r>
              <a:rPr lang="th-TH" sz="2800" i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จำคุกไม่เกิน 5 ปี </a:t>
            </a:r>
            <a:r>
              <a:rPr lang="th-TH" sz="2800" i="1" dirty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หรือ</a:t>
            </a:r>
            <a:r>
              <a:rPr lang="th-TH" sz="2800" i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ปรับไม่</a:t>
            </a:r>
            <a:r>
              <a:rPr lang="th-TH" sz="2800" i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เกิน 100,000 บาท </a:t>
            </a:r>
            <a:r>
              <a:rPr lang="th-TH" sz="2800" i="1" dirty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หรือ</a:t>
            </a:r>
            <a:r>
              <a:rPr lang="th-TH" sz="2800" i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ทั้งจำทั้ง</a:t>
            </a:r>
            <a:r>
              <a:rPr lang="th-TH" sz="2800" i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ปรับ</a:t>
            </a:r>
          </a:p>
          <a:p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	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355976" y="6381328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th-TH" sz="2800" b="1" i="1" dirty="0" smtClean="0">
                <a:solidFill>
                  <a:srgbClr val="0000CC"/>
                </a:solidFill>
                <a:latin typeface="Browallia New" panose="020B0604020202020204" pitchFamily="34" charset="-34"/>
                <a:cs typeface="Browallia New" pitchFamily="34" charset="-34"/>
              </a:rPr>
              <a:t>	มาตรา </a:t>
            </a:r>
            <a:r>
              <a:rPr lang="th-TH" sz="2800" b="1" i="1" dirty="0">
                <a:solidFill>
                  <a:srgbClr val="0000CC"/>
                </a:solidFill>
                <a:latin typeface="Browallia New" panose="020B0604020202020204" pitchFamily="34" charset="-34"/>
                <a:cs typeface="Browallia New" pitchFamily="34" charset="-34"/>
              </a:rPr>
              <a:t>11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  ผู้ใดส่งข้อมูลคอมพิวเตอร์หรือจดหมายอิเล็กทรอนิกส์แก่บุคคลอื่น</a:t>
            </a:r>
            <a:r>
              <a:rPr lang="th-TH" sz="2800" u="sng" dirty="0">
                <a:latin typeface="Browallia New" pitchFamily="34" charset="-34"/>
                <a:cs typeface="Browallia New" pitchFamily="34" charset="-34"/>
              </a:rPr>
              <a:t>โดยปกปิดหรือปลอมแปลงแหล่งที่มา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ของการส่งข้อมูลดังกล่าว อันเป็นการ</a:t>
            </a:r>
            <a:r>
              <a:rPr lang="th-TH" sz="2800" u="sng" dirty="0">
                <a:latin typeface="Browallia New" pitchFamily="34" charset="-34"/>
                <a:cs typeface="Browallia New" pitchFamily="34" charset="-34"/>
              </a:rPr>
              <a:t>รบกวนการใช้ระบบคอมพิวเตอร์ของบุคคลอื่นโดยปกติสุข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 ต้องระวางโทษ</a:t>
            </a:r>
            <a:r>
              <a:rPr lang="th-TH" sz="2800" i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ปรับไม่เกิน 100,000 </a:t>
            </a:r>
            <a:r>
              <a:rPr lang="th-TH" sz="2800" i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บาท</a:t>
            </a:r>
          </a:p>
          <a:p>
            <a:pPr marL="393192" lvl="1" indent="0">
              <a:buNone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ผู้ใด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ส่งข้อมูลคอมพิวเตอร์หรือจดหมายอิเล็กทรอนิกส์แก่บุคคลอื่นอันมีลักษณะเป็นการ</a:t>
            </a:r>
            <a:r>
              <a:rPr lang="th-TH" sz="2800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ก่อให้เกิดความ</a:t>
            </a:r>
            <a:r>
              <a:rPr lang="th-TH" sz="2800" u="sng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เดือดร้อนรำคาญแก่ผู้รับข้อมูลคอมพิวเตอร์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หรือจดหมายอิเล็กทรอนิกส์ </a:t>
            </a:r>
            <a:r>
              <a:rPr lang="th-TH" sz="2800" u="sng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โดยไม่เปิดโอกาสให้</a:t>
            </a:r>
            <a:r>
              <a:rPr lang="th-TH" sz="2800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ผู้รับสามารถ</a:t>
            </a:r>
            <a:r>
              <a:rPr lang="th-TH" sz="2800" u="sng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บอกเลิก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หรือแจ้งความประสงค์เพื่อปฏิเสธการตอบรับได้โดยง่าย ต้องระวางโทษ</a:t>
            </a:r>
            <a:r>
              <a:rPr lang="th-TH" sz="28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ปรับไม่</a:t>
            </a:r>
            <a:r>
              <a:rPr lang="th-TH" sz="2800" i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เกิน 200,000 บาท</a:t>
            </a:r>
            <a:endParaRPr lang="th-TH" sz="2800" i="1" dirty="0">
              <a:solidFill>
                <a:srgbClr val="FF0000"/>
              </a:solidFill>
              <a:latin typeface="Browallia New" pitchFamily="34" charset="-34"/>
              <a:cs typeface="Browallia New" pitchFamily="34" charset="-34"/>
            </a:endParaRPr>
          </a:p>
          <a:p>
            <a:endParaRPr lang="th-TH" sz="2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Aj.Somporn Kraoamkaeo</a:t>
            </a:r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9AEA8-348A-490D-8720-3DA2C9A56D8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5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th-TH" sz="2400" b="1" i="1" dirty="0" smtClean="0">
                <a:solidFill>
                  <a:srgbClr val="0000CC"/>
                </a:solidFill>
                <a:latin typeface="Browallia New" panose="020B0604020202020204" pitchFamily="34" charset="-34"/>
                <a:cs typeface="Browallia New" pitchFamily="34" charset="-34"/>
              </a:rPr>
              <a:t>	มาตรา </a:t>
            </a:r>
            <a:r>
              <a:rPr lang="th-TH" sz="2400" b="1" i="1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12</a:t>
            </a:r>
            <a:r>
              <a:rPr lang="th-TH" sz="2400" dirty="0" smtClean="0">
                <a:latin typeface="Browallia New" pitchFamily="34" charset="-34"/>
                <a:cs typeface="Browallia New" pitchFamily="34" charset="-34"/>
              </a:rPr>
              <a:t> 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ถ้า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การกระทำความผิดตามมาตรา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5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มาตรา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6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มาตรา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7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มาตรา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8 หรือ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มาตรา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11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</a:t>
            </a:r>
            <a:r>
              <a:rPr lang="th-TH" sz="2400" u="sng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การกระทำต่อข้อมูลคอมพิวเตอร์หรือระบบคอมพิวเตอร์ที่เกี่ยวกับการ</a:t>
            </a:r>
            <a:r>
              <a:rPr lang="th-TH" sz="2400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รักษาความ</a:t>
            </a:r>
            <a:r>
              <a:rPr lang="th-TH" sz="2400" u="sng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มั่นคงปลอดภัยของประเทศ ความปลอดภัยสาธารณะ ความมั่นคงในทางเศรษฐกิจของ</a:t>
            </a:r>
            <a:r>
              <a:rPr lang="th-TH" sz="2400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ประเทศหรือ</a:t>
            </a:r>
            <a:r>
              <a:rPr lang="th-TH" sz="2400" u="sng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โครงสร้างพื้นฐานอันเป็นประโยชน์สาธารณะ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ต้องระวางโทษ</a:t>
            </a:r>
            <a:r>
              <a:rPr lang="th-TH" sz="24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จำคุก</a:t>
            </a:r>
            <a:r>
              <a:rPr lang="th-TH" sz="2400" i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ตั้งแต่ 1-7 ปี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</a:t>
            </a:r>
            <a:r>
              <a:rPr lang="th-TH" sz="24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ปรับตั้ง</a:t>
            </a:r>
            <a:r>
              <a:rPr lang="th-TH" sz="2400" i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แต่ 20,000-140,000 บาท</a:t>
            </a:r>
            <a:endParaRPr lang="th-TH" sz="2400" i="1" dirty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109728" indent="0">
              <a:buNone/>
            </a:pP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ถ้า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การกระทำความผิดตามวรรคหนึ่งเป็นเหตุให้</a:t>
            </a:r>
            <a:r>
              <a:rPr lang="th-TH" sz="2400" u="sng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เกิดความเสียหาย</a:t>
            </a:r>
            <a:r>
              <a:rPr lang="th-TH" sz="2400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ต่อข้อมูลคอมพิวเตอร์หรือ</a:t>
            </a:r>
            <a:r>
              <a:rPr lang="th-TH" sz="2400" u="sng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ระบบคอมพิวเตอร์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ดังกล่าว ต้องระวางโทษ</a:t>
            </a:r>
            <a:r>
              <a:rPr lang="th-TH" sz="24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จำคุก</a:t>
            </a:r>
            <a:r>
              <a:rPr lang="th-TH" sz="2400" i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ตั้งแต่ 1-10 ปี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</a:t>
            </a:r>
            <a:r>
              <a:rPr lang="th-TH" sz="24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ปรับตั้ง</a:t>
            </a:r>
            <a:r>
              <a:rPr lang="th-TH" sz="2400" i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แต่ 20,000-200,000 บาท</a:t>
            </a:r>
            <a:endParaRPr lang="th-TH" sz="2400" i="1" dirty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109728" indent="0">
              <a:buNone/>
            </a:pP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ถ้า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การกระทำความผิดตามมาตรา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9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หรือมาตรา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10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เป็นการกระทำต่อ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ข้อมูลคอมพิวเตอร์หรือ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ระบบคอมพิวเตอร์ตามวรรคหนึ่ง ต้องระวางโทษ</a:t>
            </a:r>
            <a:r>
              <a:rPr lang="th-TH" sz="24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จำคุก</a:t>
            </a:r>
            <a:r>
              <a:rPr lang="th-TH" sz="2400" i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ตั้งแต่ 3-15 ปี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</a:t>
            </a:r>
            <a:r>
              <a:rPr lang="th-TH" sz="24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ปรับตั้ง</a:t>
            </a:r>
            <a:r>
              <a:rPr lang="th-TH" sz="2400" i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แต่ 60,000-300,000 บาท</a:t>
            </a:r>
            <a:endParaRPr lang="th-TH" sz="2400" i="1" dirty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109728" indent="0">
              <a:buNone/>
            </a:pP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ถ้า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การกระทำความผิดตามวรรคหนึ่งหรือวรรคสามโดย</a:t>
            </a:r>
            <a:r>
              <a:rPr lang="th-TH" sz="2400" u="sng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มิได้มีเจตนาฆ่า แต่เป็นเหตุให้บุคคล</a:t>
            </a:r>
            <a:r>
              <a:rPr lang="th-TH" sz="2400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อื่นถึง</a:t>
            </a:r>
            <a:r>
              <a:rPr lang="th-TH" sz="2400" u="sng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แก่ความตาย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ต้องระวางโทษ</a:t>
            </a:r>
            <a:r>
              <a:rPr lang="th-TH" sz="24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จำคุก</a:t>
            </a:r>
            <a:r>
              <a:rPr lang="th-TH" sz="2400" i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ตั้งแต่ 5-20 ปี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</a:t>
            </a:r>
            <a:r>
              <a:rPr lang="th-TH" sz="24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ปรับตั้ง</a:t>
            </a:r>
            <a:r>
              <a:rPr lang="th-TH" sz="2400" i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แต่ 100,000-400,000บาท</a:t>
            </a:r>
            <a:endParaRPr lang="th-TH" sz="2400" i="1" dirty="0">
              <a:solidFill>
                <a:srgbClr val="FF000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9AEA8-348A-490D-8720-3DA2C9A56D81}" type="slidenum">
              <a:rPr lang="en-US" smtClean="0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34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5834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2800" b="1" i="1" dirty="0" smtClean="0">
                <a:solidFill>
                  <a:srgbClr val="0000CC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มาตรา 12/1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ถ้า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การกระทำความผิดตามมาตรา 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9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หรือมาตรา 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10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เป็นเหตุให้เกิด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อันตรายแก่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บุคคลอื่นหรือทรัพย์สินของผู้อื่น ต้องระวางโทษ</a:t>
            </a:r>
            <a:r>
              <a:rPr lang="th-TH" sz="28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จำคุกไม่</a:t>
            </a:r>
            <a:r>
              <a:rPr lang="th-TH" sz="2800" i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เกิน 10 ปี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</a:t>
            </a:r>
            <a:r>
              <a:rPr lang="th-TH" sz="28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ปรับไม่</a:t>
            </a:r>
            <a:r>
              <a:rPr lang="th-TH" sz="2800" i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เกิน 200,000 บาท</a:t>
            </a:r>
            <a:endParaRPr lang="th-TH" sz="2800" i="1" dirty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109728" indent="0">
              <a:buNone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ถ้า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การกระทำความผิดตามมาตรา 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9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หรือมาตรา 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10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โดย</a:t>
            </a:r>
            <a:r>
              <a:rPr lang="th-TH" sz="2800" u="sng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มิได้มีเจตนาฆ่า แต่เป็นเหตุให้บุคคล</a:t>
            </a:r>
            <a:r>
              <a:rPr lang="th-TH" sz="2800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อื่นถึง</a:t>
            </a:r>
            <a:r>
              <a:rPr lang="th-TH" sz="2800" u="sng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แก่ความตาย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ต้องระวางโทษ</a:t>
            </a:r>
            <a:r>
              <a:rPr lang="th-TH" sz="28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จำคุก</a:t>
            </a:r>
            <a:r>
              <a:rPr lang="th-TH" sz="2800" i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ตั้งแต่ 5-20 ปี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</a:t>
            </a:r>
            <a:r>
              <a:rPr lang="th-TH" sz="28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ปรับตั้ง</a:t>
            </a:r>
            <a:r>
              <a:rPr lang="th-TH" sz="2800" i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แต่ 100,000-400,000 บาท</a:t>
            </a:r>
            <a:endParaRPr lang="th-TH" sz="2800" i="1" dirty="0" smtClean="0">
              <a:solidFill>
                <a:srgbClr val="FF000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9AEA8-348A-490D-8720-3DA2C9A56D81}" type="slidenum">
              <a:rPr lang="en-US" smtClean="0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35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3589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th-TH" sz="2600" dirty="0" smtClean="0">
                <a:latin typeface="Browallia New" panose="020B0604020202020204" pitchFamily="34" charset="-34"/>
                <a:cs typeface="Browallia New" pitchFamily="34" charset="-34"/>
              </a:rPr>
              <a:t>	</a:t>
            </a:r>
            <a:r>
              <a:rPr lang="th-TH" sz="2600" b="1" i="1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มาตรา </a:t>
            </a:r>
            <a:r>
              <a:rPr lang="th-TH" sz="2600" b="1" i="1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13</a:t>
            </a:r>
            <a:r>
              <a:rPr lang="th-TH" sz="2600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600" dirty="0" smtClean="0">
                <a:latin typeface="Browallia New" pitchFamily="34" charset="-34"/>
                <a:cs typeface="Browallia New" pitchFamily="34" charset="-34"/>
              </a:rPr>
              <a:t> ผู้ใด</a:t>
            </a:r>
            <a:r>
              <a:rPr lang="th-TH" sz="2600" dirty="0">
                <a:latin typeface="Browallia New" pitchFamily="34" charset="-34"/>
                <a:cs typeface="Browallia New" pitchFamily="34" charset="-34"/>
              </a:rPr>
              <a:t>จำหน่ายหรือเผยแพร่ชุดคำสั่งที่จัดทำขึ้นโดยเฉพาะเพื่อนำไปใช้เป็นเครื่องมือในการกระทำความผิดตามมาตรา 5 มาตรา 6 มาตรา 7 มาตรา 8 มาตรา 9 มาตรา 10 หรือ มาตรา 11 ต้องระวางโทษ</a:t>
            </a:r>
            <a:r>
              <a:rPr lang="th-TH" sz="2600" i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จำคุกไม่เกิน 1 ปี </a:t>
            </a:r>
            <a:r>
              <a:rPr lang="th-TH" sz="2600" i="1" dirty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หรือ</a:t>
            </a:r>
            <a:r>
              <a:rPr lang="th-TH" sz="2600" i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ปรับไม่เกิน 20,000 บาท </a:t>
            </a:r>
            <a:r>
              <a:rPr lang="th-TH" sz="2600" i="1" dirty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หรือ</a:t>
            </a:r>
            <a:r>
              <a:rPr lang="th-TH" sz="2600" i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ทั้งจำทั้งปรับ</a:t>
            </a:r>
          </a:p>
          <a:p>
            <a:pPr marL="109728" indent="0">
              <a:buNone/>
            </a:pPr>
            <a:r>
              <a:rPr lang="th-TH" sz="2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ผู้ใด</a:t>
            </a:r>
            <a:r>
              <a:rPr lang="th-TH" sz="2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จำหน่ายหรือเผยแพร่ชุดคำสั่งที่จัดทำขึ้นโดยเฉพาะเพื่อนำไปใช้เป็นเครื่องมือในการ</a:t>
            </a:r>
            <a:r>
              <a:rPr lang="th-TH" sz="2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กระทำความผิด</a:t>
            </a:r>
            <a:r>
              <a:rPr lang="th-TH" sz="2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ตามมาตรา </a:t>
            </a:r>
            <a:r>
              <a:rPr lang="th-TH" sz="2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12 </a:t>
            </a:r>
            <a:r>
              <a:rPr lang="th-TH" sz="2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วรรคหนึ่งหรือวรรคสาม ต้องระวางโทษ</a:t>
            </a:r>
            <a:r>
              <a:rPr lang="th-TH" sz="26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จำคุกไม่</a:t>
            </a:r>
            <a:r>
              <a:rPr lang="th-TH" sz="2600" i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เกิน 2 ปี</a:t>
            </a:r>
            <a:r>
              <a:rPr lang="th-TH" sz="2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</a:t>
            </a:r>
            <a:r>
              <a:rPr lang="th-TH" sz="26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ปรับไม่</a:t>
            </a:r>
            <a:r>
              <a:rPr lang="th-TH" sz="2600" i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เกิน 40,000 บาท</a:t>
            </a:r>
            <a:r>
              <a:rPr lang="th-TH" sz="2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</a:t>
            </a:r>
            <a:r>
              <a:rPr lang="th-TH" sz="26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ทั้งจำทั้งปรับ</a:t>
            </a:r>
          </a:p>
          <a:p>
            <a:pPr marL="109728" indent="0">
              <a:buNone/>
            </a:pPr>
            <a:r>
              <a:rPr lang="th-TH" sz="2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ผู้ใด</a:t>
            </a:r>
            <a:r>
              <a:rPr lang="th-TH" sz="2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จำหน่ายหรือเผยแพร่ชุดคำสั่งที่จัดทำขึ้นโดยเฉพาะเพื่อนำไปใช้เป็นเครื่องมือในการ</a:t>
            </a:r>
            <a:r>
              <a:rPr lang="th-TH" sz="2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กระทำความผิด</a:t>
            </a:r>
            <a:r>
              <a:rPr lang="th-TH" sz="2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ตามมาตรา </a:t>
            </a:r>
            <a:r>
              <a:rPr lang="th-TH" sz="2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5 </a:t>
            </a:r>
            <a:r>
              <a:rPr lang="th-TH" sz="2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มาตรา </a:t>
            </a:r>
            <a:r>
              <a:rPr lang="th-TH" sz="2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6 </a:t>
            </a:r>
            <a:r>
              <a:rPr lang="th-TH" sz="2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มาตรา </a:t>
            </a:r>
            <a:r>
              <a:rPr lang="th-TH" sz="2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7 </a:t>
            </a:r>
            <a:r>
              <a:rPr lang="th-TH" sz="2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มาตรา </a:t>
            </a:r>
            <a:r>
              <a:rPr lang="th-TH" sz="2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8 </a:t>
            </a:r>
            <a:r>
              <a:rPr lang="th-TH" sz="2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มาตรา </a:t>
            </a:r>
            <a:r>
              <a:rPr lang="th-TH" sz="2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9 </a:t>
            </a:r>
            <a:r>
              <a:rPr lang="th-TH" sz="2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มาตรา </a:t>
            </a:r>
            <a:r>
              <a:rPr lang="th-TH" sz="2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10 </a:t>
            </a:r>
            <a:r>
              <a:rPr lang="th-TH" sz="2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หรือมาตรา </a:t>
            </a:r>
            <a:r>
              <a:rPr lang="th-TH" sz="2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11 หาก</a:t>
            </a:r>
            <a:r>
              <a:rPr lang="th-TH" sz="2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ผู้นำไปใช้ได้กระทำความผิดตามมาตรา </a:t>
            </a:r>
            <a:r>
              <a:rPr lang="th-TH" sz="2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12 </a:t>
            </a:r>
            <a:r>
              <a:rPr lang="th-TH" sz="2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วรรคหนึ่งหรือวรรคสาม หรือต้องรับผิดตามมาตรา </a:t>
            </a:r>
            <a:r>
              <a:rPr lang="th-TH" sz="2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12 วรรค</a:t>
            </a:r>
            <a:r>
              <a:rPr lang="th-TH" sz="2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สองหรือวรรคสี่ หรือมาตรา </a:t>
            </a:r>
            <a:r>
              <a:rPr lang="th-TH" sz="2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12/1 </a:t>
            </a:r>
            <a:r>
              <a:rPr lang="th-TH" sz="2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ผู้จำหน่ายหรือเผยแพร่ชุดคำสั่งดังกล่าวจะต้องรับผิดทาง</a:t>
            </a:r>
            <a:r>
              <a:rPr lang="th-TH" sz="2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อาญาตาม</a:t>
            </a:r>
            <a:r>
              <a:rPr lang="th-TH" sz="2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ความผิดที่มีกำหนดโทษสูงขึ้นด้วย ก็เฉพาะเมื่อตนได้รู้หรืออาจเล็งเห็นได้ว่าจะเกิดผลเช่นที่เกิดขึ้น</a:t>
            </a:r>
            <a:r>
              <a:rPr lang="th-TH" sz="2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นั้น</a:t>
            </a:r>
          </a:p>
          <a:p>
            <a:pPr marL="109728" indent="0">
              <a:buNone/>
            </a:pPr>
            <a:r>
              <a:rPr lang="th-TH" sz="2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Aj.Somporn Kraoamkaeo</a:t>
            </a:r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9AEA8-348A-490D-8720-3DA2C9A56D8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66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/>
          <a:lstStyle/>
          <a:p>
            <a:pPr marL="109728" indent="0">
              <a:buNone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ผู้ใด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ำหน่ายหรือเผยแพร่ชุดคำสั่งที่จัดทำขึ้นโดยเฉพาะเพื่อนำไปใช้เป็นเครื่องมือในการกระทำความผิดตามมาตรา 12 วรรคหนึ่งหรือวรรคสาม หากผู้นำไปใช้ได้กระทำความผิดตามมาตรา 12 วรรคหนึ่งหรือวรรคสาม หรือต้องรับผิดตามมาตรา 12 วรรคสองหรือวรรคสี่ หรือมาตรา 12/1 ผู้จำหน่ายหรือเผยแพร่ชุดคำสั่งดังกล่าวต้องรับผิดทางอาญาตามความผิดที่มีกำหนดโทษสูงขึ้นนั้นด้วย</a:t>
            </a:r>
          </a:p>
          <a:p>
            <a:pPr marL="109728" indent="0">
              <a:buNone/>
            </a:pP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ในกรณีที่ผู้จำหน่ายหรือเผยแพร่ชุดคำสั่งผู้ใดต้องรับผิดตามวรรคหนึ่งหรือวรรคสอง และตามวรรคสามหรือวรรคสี่ด้วย ให้ผู้นั้นต้องรับโทษที่มีอัตราโทษสูงที่สุดแต่กระทงเดียว</a:t>
            </a:r>
          </a:p>
          <a:p>
            <a:endParaRPr lang="th-TH" dirty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Aj.Somporn Kraoamkaeo</a:t>
            </a:r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9AEA8-348A-490D-8720-3DA2C9A56D8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9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45861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th-TH" sz="2800" b="1" i="1" dirty="0" smtClean="0">
                <a:solidFill>
                  <a:srgbClr val="0000CC"/>
                </a:solidFill>
                <a:latin typeface="Browallia New" panose="020B0604020202020204" pitchFamily="34" charset="-34"/>
                <a:cs typeface="Browallia New" pitchFamily="34" charset="-34"/>
              </a:rPr>
              <a:t>	มาตรา </a:t>
            </a:r>
            <a:r>
              <a:rPr lang="th-TH" sz="2800" b="1" i="1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14  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ผู้ใด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กระทำความผิดที่ระบุไว้ดังต่อไปนี้ ต้องระวางโทษ</a:t>
            </a:r>
            <a:r>
              <a:rPr lang="th-TH" sz="28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จำคุกไม่</a:t>
            </a:r>
            <a:r>
              <a:rPr lang="th-TH" sz="2800" i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เกิน 5 ปี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</a:t>
            </a:r>
            <a:r>
              <a:rPr lang="th-TH" sz="28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ปรับไม่</a:t>
            </a:r>
            <a:r>
              <a:rPr lang="th-TH" sz="2800" i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เกิน 100,000 บาท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</a:t>
            </a:r>
            <a:r>
              <a:rPr lang="th-TH" sz="28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ทั้งจำทั้งปรับ</a:t>
            </a:r>
          </a:p>
          <a:p>
            <a:pPr marL="109728" indent="0">
              <a:buNone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(1)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โดยทุจริต หรือโดยหลอกลวง นำเข้าสู่ระบบคอมพิวเตอร์ซึ่งข้อมูลคอมพิวเตอร์ที่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บิดเบือนหรือ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ปลอมไม่ว่าทั้งหมดหรือบางส่วน หรือข้อมูลคอมพิวเตอร์อันเป็นเท็จ โดยประการที่น่าจะเกิดความ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เสียหายแก่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ประชาชน อันมิใช่การกระทำความผิดฐานหมิ่นประมาทตามประมวลกฎหมายอาญา</a:t>
            </a:r>
          </a:p>
          <a:p>
            <a:pPr marL="109728" indent="0">
              <a:buNone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(2)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นำเข้าสู่ระบบคอมพิวเตอร์ซึ่งข้อมูลคอมพิวเตอร์อันเป็นเท็จ โดยประการที่น่าจะ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เกิดความ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เสียหายต่อการรักษาความมั่นคงปลอดภัยของประเทศ ความปลอดภัยสาธารณะ ความ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มั่นคงในทาง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เศรษฐกิจของประเทศ หรือโครงสร้างพื้นฐานอันเป็นประโยชน์สาธารณะของประเทศ หรือ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ก่อให้เกิดความ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ตื่นตระหนกแก่ประชาชน</a:t>
            </a:r>
          </a:p>
          <a:p>
            <a:pPr marL="109728" indent="0">
              <a:buNone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endParaRPr lang="th-TH" sz="2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9AEA8-348A-490D-8720-3DA2C9A56D81}" type="slidenum">
              <a:rPr lang="en-US" smtClean="0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38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1532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(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3) นำเข้าสู่ระบบคอมพิวเตอร์ซึ่งข้อมูลคอมพิวเตอร์ใด ๆ อันเป็นความผิดเกี่ยวกับความมั่นคงแห่งราชอาณาจักรหรือความผิดเกี่ยวกับการก่อการร้ายตามประมวลกฎหมาย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อาญา</a:t>
            </a:r>
          </a:p>
          <a:p>
            <a:pPr marL="109728" indent="0">
              <a:buNone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(4)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นำเข้าสู่ระบบคอมพิวเตอร์ซึ่งข้อมูลคอมพิวเตอร์ใด ๆ ที่มีลักษณะอันลามกและข้อมูลคอมพิวเตอร์นั้นประชาชนทั่วไปอาจเข้าถึงได้</a:t>
            </a:r>
          </a:p>
          <a:p>
            <a:pPr marL="109728" indent="0">
              <a:buNone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(5)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เผยแพร่หรือส่งต่อซึ่งข้อมูลคอมพิวเตอร์โดยรู้อยู่แล้วว่าเป็นข้อมูลคอมพิวเตอร์ตาม 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(1) (2) (3)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 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(4)</a:t>
            </a:r>
            <a:endParaRPr lang="th-TH" sz="2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109728" indent="0">
              <a:buNone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ถ้า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การกระทำความผิดตามวรรคหนึ่ง 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(1) </a:t>
            </a:r>
            <a:r>
              <a:rPr lang="th-TH" sz="2800" u="sng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มิได้กระทำต่อประชาชน แต่เป็นการกระทำต่อบุคคล</a:t>
            </a:r>
            <a:r>
              <a:rPr lang="th-TH" sz="2800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ใดบุคคล</a:t>
            </a:r>
            <a:r>
              <a:rPr lang="th-TH" sz="2800" u="sng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หนึ่ง ผู้กระทำ ผู้เผยแพร่หรือส่งต่อ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ซึ่งข้อมูลคอมพิวเตอร์ดังกล่าวต้องระวางโทษ</a:t>
            </a:r>
            <a:r>
              <a:rPr lang="th-TH" sz="28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จำคุกไม่</a:t>
            </a:r>
            <a:r>
              <a:rPr lang="th-TH" sz="2800" i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เกิน 3 ปี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</a:t>
            </a:r>
            <a:r>
              <a:rPr lang="th-TH" sz="28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ปรับไม่</a:t>
            </a:r>
            <a:r>
              <a:rPr lang="th-TH" sz="2800" i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เกิน 60,000 บาท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</a:t>
            </a:r>
            <a:r>
              <a:rPr lang="th-TH" sz="28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ทั้งจำทั้งปรับ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และให้</a:t>
            </a:r>
            <a:r>
              <a:rPr lang="th-TH" sz="28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เป็นความผิดอันยอมความได้</a:t>
            </a:r>
            <a:endParaRPr lang="th-TH" sz="2800" i="1" dirty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Aj.Somporn Kraoamkaeo</a:t>
            </a:r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9AEA8-348A-490D-8720-3DA2C9A56D8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4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AF3C8-B638-4E2B-94A5-F9D9A0770F3E}" type="slidenum">
              <a:rPr lang="en-US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4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95288" y="1196975"/>
            <a:ext cx="8425184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โดยทั่วไปเมื่อพิจารณาถึงจริยธรรมเกี่ยวกับการใช้เทคโนโลยีคอมพิวเตอร์และสารสนเทศแล้ว จะกล่าวถึงใน </a:t>
            </a:r>
            <a:r>
              <a:rPr lang="en-US" sz="3200" dirty="0">
                <a:latin typeface="Browallia New" pitchFamily="34" charset="-34"/>
                <a:cs typeface="Browallia New" pitchFamily="34" charset="-34"/>
              </a:rPr>
              <a:t>4 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ประเด็นที่รู้จักกันในลักษณะตัวย่อว่า </a:t>
            </a:r>
            <a:r>
              <a:rPr lang="en-US" sz="3200" b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PAPA</a:t>
            </a:r>
            <a:r>
              <a:rPr lang="en-US" sz="3200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ประกอบด้วย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</a:pP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	- </a:t>
            </a:r>
            <a:r>
              <a:rPr lang="th-TH" sz="3200" b="1" dirty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ความเป็นส่วนตัว </a:t>
            </a:r>
            <a:r>
              <a:rPr lang="en-US" sz="3200" dirty="0">
                <a:latin typeface="Browallia New" pitchFamily="34" charset="-34"/>
                <a:cs typeface="Browallia New" pitchFamily="34" charset="-34"/>
              </a:rPr>
              <a:t>(</a:t>
            </a:r>
            <a:r>
              <a:rPr lang="en-US" sz="3200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P</a:t>
            </a:r>
            <a:r>
              <a:rPr lang="en-US" sz="3200" dirty="0">
                <a:latin typeface="Browallia New" pitchFamily="34" charset="-34"/>
                <a:cs typeface="Browallia New" pitchFamily="34" charset="-34"/>
              </a:rPr>
              <a:t>rivacy)</a:t>
            </a:r>
            <a:endParaRPr lang="th-TH" sz="3200" dirty="0">
              <a:latin typeface="Browallia New" pitchFamily="34" charset="-34"/>
              <a:cs typeface="Browallia New" pitchFamily="34" charset="-34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</a:pP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	- </a:t>
            </a:r>
            <a:r>
              <a:rPr lang="th-TH" sz="3200" b="1" dirty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ความถูกต้อง</a:t>
            </a:r>
            <a:r>
              <a:rPr lang="en-US" sz="3200" b="1" dirty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3200" dirty="0">
                <a:latin typeface="Browallia New" pitchFamily="34" charset="-34"/>
                <a:cs typeface="Browallia New" pitchFamily="34" charset="-34"/>
              </a:rPr>
              <a:t>(</a:t>
            </a:r>
            <a:r>
              <a:rPr lang="en-US" sz="3200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A</a:t>
            </a:r>
            <a:r>
              <a:rPr lang="en-US" sz="3200" dirty="0">
                <a:latin typeface="Browallia New" pitchFamily="34" charset="-34"/>
                <a:cs typeface="Browallia New" pitchFamily="34" charset="-34"/>
              </a:rPr>
              <a:t>ccuracy)</a:t>
            </a:r>
            <a:endParaRPr lang="th-TH" sz="3200" dirty="0">
              <a:latin typeface="Browallia New" pitchFamily="34" charset="-34"/>
              <a:cs typeface="Browallia New" pitchFamily="34" charset="-34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</a:pP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	- </a:t>
            </a:r>
            <a:r>
              <a:rPr lang="th-TH" sz="3200" b="1" dirty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ความเป็นเจ้าของ</a:t>
            </a:r>
            <a:r>
              <a:rPr lang="en-US" sz="3200" b="1" dirty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3200" dirty="0">
                <a:latin typeface="Browallia New" pitchFamily="34" charset="-34"/>
                <a:cs typeface="Browallia New" pitchFamily="34" charset="-34"/>
              </a:rPr>
              <a:t>(Intellectual </a:t>
            </a:r>
            <a:r>
              <a:rPr lang="en-US" sz="3200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P</a:t>
            </a:r>
            <a:r>
              <a:rPr lang="en-US" sz="3200" dirty="0">
                <a:latin typeface="Browallia New" pitchFamily="34" charset="-34"/>
                <a:cs typeface="Browallia New" pitchFamily="34" charset="-34"/>
              </a:rPr>
              <a:t>roperty</a:t>
            </a:r>
            <a:r>
              <a:rPr lang="en-US" sz="3200" dirty="0" smtClean="0">
                <a:latin typeface="Browallia New" pitchFamily="34" charset="-34"/>
                <a:cs typeface="Browallia New" pitchFamily="34" charset="-34"/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</a:pPr>
            <a:r>
              <a:rPr lang="en-US" sz="3200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3200" dirty="0" smtClean="0">
                <a:latin typeface="Browallia New" pitchFamily="34" charset="-34"/>
                <a:cs typeface="Browallia New" pitchFamily="34" charset="-34"/>
              </a:rPr>
              <a:t>   -</a:t>
            </a:r>
            <a:r>
              <a:rPr lang="en-US" sz="3200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3200" b="1" dirty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ความเข้าถึงข้อมูล</a:t>
            </a:r>
            <a:r>
              <a:rPr lang="en-US" sz="3200" b="1" dirty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3200" dirty="0">
                <a:latin typeface="Browallia New" pitchFamily="34" charset="-34"/>
                <a:cs typeface="Browallia New" pitchFamily="34" charset="-34"/>
              </a:rPr>
              <a:t>(Data </a:t>
            </a:r>
            <a:r>
              <a:rPr lang="en-US" sz="3200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A</a:t>
            </a:r>
            <a:r>
              <a:rPr lang="en-US" sz="3200" dirty="0">
                <a:latin typeface="Browallia New" pitchFamily="34" charset="-34"/>
                <a:cs typeface="Browallia New" pitchFamily="34" charset="-34"/>
              </a:rPr>
              <a:t>ccessibility)</a:t>
            </a:r>
            <a:endParaRPr lang="th-TH" sz="32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179388" y="208632"/>
            <a:ext cx="8713787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th-TH" sz="4000" b="1" dirty="0">
                <a:latin typeface="Browallia New" pitchFamily="34" charset="-34"/>
                <a:cs typeface="Browallia New" pitchFamily="34" charset="-34"/>
              </a:rPr>
              <a:t>จริยธรรมคอมพิวเตอร์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83568" y="908720"/>
            <a:ext cx="7776864" cy="72008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7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99224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th-TH" sz="2600" dirty="0" smtClean="0">
                <a:latin typeface="Browallia New" panose="020B0604020202020204" pitchFamily="34" charset="-34"/>
                <a:cs typeface="Browallia New" pitchFamily="34" charset="-34"/>
              </a:rPr>
              <a:t>	</a:t>
            </a:r>
            <a:r>
              <a:rPr lang="th-TH" sz="2600" b="1" i="1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มาตรา </a:t>
            </a:r>
            <a:r>
              <a:rPr lang="th-TH" sz="2600" b="1" i="1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15</a:t>
            </a:r>
            <a:r>
              <a:rPr lang="th-TH" sz="2600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600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</a:t>
            </a:r>
            <a:r>
              <a:rPr lang="th-TH" sz="2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ให้บริการผู้ใดให้ความร่วมมือ ยินยอม หรือรู้เห็นเป็นใจให้มีการกระทำ</a:t>
            </a:r>
            <a:r>
              <a:rPr lang="th-TH" sz="2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ความผิดตาม</a:t>
            </a:r>
            <a:r>
              <a:rPr lang="th-TH" sz="2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มาตรา </a:t>
            </a:r>
            <a:r>
              <a:rPr lang="th-TH" sz="2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14 </a:t>
            </a:r>
            <a:r>
              <a:rPr lang="th-TH" sz="2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ในระบบคอมพิวเตอร์ที่อยู่ในความควบคุมของตน </a:t>
            </a:r>
            <a:r>
              <a:rPr lang="th-TH" sz="26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ต้องระวางโทษเช่นเดียวกับผู้กระทำ</a:t>
            </a:r>
            <a:r>
              <a:rPr lang="th-TH" sz="2600" i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ความผิดตาม</a:t>
            </a:r>
            <a:r>
              <a:rPr lang="th-TH" sz="26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มาตรา </a:t>
            </a:r>
            <a:r>
              <a:rPr lang="th-TH" sz="2600" i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14</a:t>
            </a:r>
          </a:p>
          <a:p>
            <a:pPr marL="109728" indent="0">
              <a:buNone/>
            </a:pPr>
            <a:r>
              <a:rPr lang="th-TH" sz="2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ให้</a:t>
            </a:r>
            <a:r>
              <a:rPr lang="th-TH" sz="2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รัฐมนตรีออกประกาศกำหนดขั้นตอนการแจ้งเตือน การระงับการทำให้แพร่หลาย</a:t>
            </a:r>
            <a:r>
              <a:rPr lang="th-TH" sz="2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ของข้อมูลคอมพิวเตอร์ </a:t>
            </a:r>
            <a:r>
              <a:rPr lang="th-TH" sz="2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และการนำข้อมูลคอมพิวเตอร์นั้นออกจากระบบคอมพิวเตอร์</a:t>
            </a:r>
          </a:p>
          <a:p>
            <a:pPr marL="109728" indent="0">
              <a:buNone/>
            </a:pPr>
            <a:r>
              <a:rPr lang="th-TH" sz="2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ถ้า</a:t>
            </a:r>
            <a:r>
              <a:rPr lang="th-TH" sz="2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ผู้ให้บริการพิสูจน์ได้ว่าตนได้ปฏิบัติตามประกาศของรัฐมนตรีที่ออกตามวรรคสอง ผู้นั้นไม่</a:t>
            </a:r>
            <a:r>
              <a:rPr lang="th-TH" sz="2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ต้องรับโทษ</a:t>
            </a:r>
            <a:endParaRPr lang="th-TH" sz="2600" dirty="0" smtClean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9AEA8-348A-490D-8720-3DA2C9A56D81}" type="slidenum">
              <a:rPr lang="en-US" smtClean="0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40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9544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th-TH" sz="2800" b="1" i="1" dirty="0" smtClean="0">
                <a:solidFill>
                  <a:srgbClr val="0000CC"/>
                </a:solidFill>
                <a:latin typeface="Browallia New" panose="020B0604020202020204" pitchFamily="34" charset="-34"/>
                <a:cs typeface="Browallia New" pitchFamily="34" charset="-34"/>
              </a:rPr>
              <a:t>	มาตรา 16  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ผู้ใด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นำเข้าสู่ระบบคอมพิวเตอร์ที่ประชาชนทั่วไปอาจเข้าถึงได้ซึ่ง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ข้อมูลคอมพิวเตอร์ที่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ปรากฏเป็นภาพของผู้อื่น และภาพนั้นเป็นภาพที่เกิดจากการสร้างขึ้น ตัดต่อ เติม หรือ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ดัดแปลงด้วย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วิธีการทางอิเล็กทรอนิกส์หรือวิธีการอื่นใด โดยประการที่น่าจะทำให้ผู้อื่นนั้นเสียชื่อเสียง ถูกดู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หมิ่น ถูก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เกลียดชัง หรือได้รับความอับอาย ต้องระวางโทษ</a:t>
            </a:r>
            <a:r>
              <a:rPr lang="th-TH" sz="28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จำคุกไม่</a:t>
            </a:r>
            <a:r>
              <a:rPr lang="th-TH" sz="2800" i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เกิน 3 ปี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</a:t>
            </a:r>
            <a:r>
              <a:rPr lang="th-TH" sz="28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ปรับไม่</a:t>
            </a:r>
            <a:r>
              <a:rPr lang="th-TH" sz="2800" i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เกิน 200,000 บาท</a:t>
            </a:r>
            <a:endParaRPr lang="th-TH" sz="2800" i="1" dirty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109728" indent="0">
              <a:buNone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ถ้า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การกระทำตามวรรคหนึ่งเป็นการกระทำต่อภาพของผู้ตาย และการกระทำนั้นน่าจะทำให้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บิดา มารดา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คู่สมรส หรือบุตรของผู้ตายเสียชื่อเสียง ถูกดูหมิ่น หรือถูกเกลียดชัง หรือได้รับความอับ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อาย ผู้กระทำ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ต้องระวางโทษดังที่บัญญัติไว้ในวรรคหนึ่ง</a:t>
            </a:r>
          </a:p>
          <a:p>
            <a:pPr marL="109728" indent="0">
              <a:buNone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ถ้า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การกระทำตามวรรคหนึ่งหรือวรรคสอง เป็น</a:t>
            </a:r>
            <a:r>
              <a:rPr lang="th-TH" sz="2800" u="sng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การนำเข้าสู่ระบบคอมพิวเตอร์โดยสุจริตอัน</a:t>
            </a:r>
            <a:r>
              <a:rPr lang="th-TH" sz="2800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เป็นการ</a:t>
            </a:r>
            <a:r>
              <a:rPr lang="th-TH" sz="2800" u="sng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ติชมด้วยความเป็นธรรม ซึ่งบุคคลหรือสิ่งใดอันเป็นวิสัยของประชาชนย่อมกระทำ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8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ผู้กระทำไม่มีความผิด</a:t>
            </a:r>
          </a:p>
          <a:p>
            <a:pPr marL="109728" indent="0">
              <a:buNone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ความผิด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ตามวรรคหนึ่งและวรรคสองเป็นความผิดอันยอมความได้</a:t>
            </a:r>
          </a:p>
          <a:p>
            <a:pPr marL="109728" indent="0">
              <a:buNone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ถ้า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ผู้เสียหายในความผิดตามวรรคหนึ่งหรือวรรคสองตายเสียก่อนร้องทุกข์ ให้บิดา มารดา คู่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สมรส หรือ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บุตรของผู้เสียหายร้องทุกข์ได้ และให้ถือว่าเป็น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ผู้เสียหาย</a:t>
            </a:r>
            <a:endParaRPr lang="th-TH" sz="2800" dirty="0">
              <a:latin typeface="Browallia New" pitchFamily="34" charset="-34"/>
              <a:cs typeface="Browallia New" pitchFamily="34" charset="-34"/>
            </a:endParaRPr>
          </a:p>
          <a:p>
            <a:endParaRPr lang="th-TH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Aj.Somporn Kraoamkaeo</a:t>
            </a:r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9AEA8-348A-490D-8720-3DA2C9A56D8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9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2800" b="1" dirty="0" smtClean="0">
                <a:solidFill>
                  <a:srgbClr val="0000CC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มาตรา 16/1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ใน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คดีความผิดตามมาตรา 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14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หรือมาตรา 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16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ซึ่งมีคำพิพากษาว่า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จำเลยมี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ความผิด ศาลอาจสั่ง</a:t>
            </a:r>
          </a:p>
          <a:p>
            <a:pPr marL="109728" indent="0">
              <a:buNone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(1)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ให้ทำลายข้อมูลตามมาตราดังกล่าว</a:t>
            </a:r>
          </a:p>
          <a:p>
            <a:pPr marL="109728" indent="0">
              <a:buNone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(2)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ให้โฆษณาหรือเผยแพร่คำพิพากษาทั้งหมดหรือแต่บางส่วนในสื่ออิเล็กทรอนิกส์ 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วิทยุกระจายเสียง วิทยุ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โทรทัศน์ หนังสือพิมพ์ หรือสื่ออื่นใด ตามที่ศาลเห็นสมควร โดยให้จำเลยเป็นผู้ชำระค่า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โฆษณา หรือ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เผยแพร่</a:t>
            </a:r>
          </a:p>
          <a:p>
            <a:pPr marL="109728" indent="0">
              <a:buNone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(3)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ให้ดำเนินการอื่นตามที่ศาลเห็นสมควรเพื่อบรรเทาความเสียหายที่เกิดขึ้นจากการ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กระทำความผิดนั้น</a:t>
            </a:r>
          </a:p>
          <a:p>
            <a:pPr marL="109728" indent="0">
              <a:buNone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2800" b="1" dirty="0" smtClean="0">
                <a:solidFill>
                  <a:srgbClr val="0000CC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มาตรา 16/2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ผู้ใด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รู้ว่าข้อมูลคอมพิวเตอร์ในความครอบครองของตนเป็นข้อมูลที่ศาลสั่งให้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ทำลายตาม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มาตรา 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16/1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ผู้นั้นต้องทำลายข้อมูลดังกล่าว หากฝ่าฝืนต้องระวางโทษกึ่งหนึ่งของโทษที่บัญญัติ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ไว้ใน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มาตรา 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14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หรือมาตรา 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16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แล้วแต่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กรณี</a:t>
            </a:r>
            <a:endParaRPr lang="th-TH" sz="2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Aj.Somporn Kraoamkaeo</a:t>
            </a:r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9AEA8-348A-490D-8720-3DA2C9A56D8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	</a:t>
            </a:r>
            <a:r>
              <a:rPr lang="th-TH" sz="2800" b="1" i="1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มาตรา 17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 ผู้ใด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กระทำความผิดตามพระราชบัญญัตินี้นอกราชอาณาจักร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และ</a:t>
            </a:r>
          </a:p>
          <a:p>
            <a:pPr marL="109728" indent="0">
              <a:buNone/>
            </a:pP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	(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๑) ผู้กระทำความผิดนั้นเป็นคนไทย และรัฐบาลแห่งประเทศที่ความผิดได้เกิดขึ้น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หรือผู้เสียหาย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ได้ร้องขอให้ลงโทษ หรือ</a:t>
            </a:r>
          </a:p>
          <a:p>
            <a:pPr marL="109728" indent="0">
              <a:buNone/>
            </a:pP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	(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๒) ผู้กระทำความผิดนั้นเป็นคนต่างด้าว และรัฐบาลไทยหรือคนไทยเป็นผู้เสียหาย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และผู้เสียหาย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ได้ร้องขอให้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ลงโทษ </a:t>
            </a:r>
            <a:endParaRPr lang="th-TH" sz="2800" dirty="0" smtClean="0">
              <a:latin typeface="Browallia New" pitchFamily="34" charset="-34"/>
              <a:cs typeface="Browallia New" pitchFamily="34" charset="-34"/>
            </a:endParaRPr>
          </a:p>
          <a:p>
            <a:pPr marL="109728" indent="0">
              <a:buNone/>
            </a:pP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	</a:t>
            </a:r>
            <a:r>
              <a:rPr lang="th-TH" sz="2800" i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จะต้อง</a:t>
            </a:r>
            <a:r>
              <a:rPr lang="th-TH" sz="2800" i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รับโทษภายในราชอาณาจักร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9AEA8-348A-490D-8720-3DA2C9A56D81}" type="slidenum">
              <a:rPr lang="en-US" smtClean="0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43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6968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2800" b="1" i="1" dirty="0" smtClean="0">
                <a:solidFill>
                  <a:srgbClr val="0000CC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มาตรา 17/1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ความผิด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ตามมาตรา 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5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มาตรา 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6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มาตรา 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7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มาตรา 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11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มาตรา 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13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วรรค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หนึ่ง มาตรา 16/2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มาตรา 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23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มาตรา 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24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และมาตรา 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27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ให้คณะกรรมการเปรียบเทียบที่รัฐมนตรี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แต่งตั้ง มี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อำนาจเปรียบเทียบได้</a:t>
            </a:r>
          </a:p>
          <a:p>
            <a:pPr marL="109728" indent="0">
              <a:buNone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คณะกรรมการ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เปรียบเทียบที่รัฐมนตรีแต่งตั้งตามวรรคหนึ่งให้มีจำนวนสามคนซึ่งคนหนึ่งต้อง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เป็นพนักงาน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สอบสวนตามประมวลกฎหมายวิธีพิจารณาความอาญา</a:t>
            </a:r>
          </a:p>
          <a:p>
            <a:pPr marL="109728" indent="0">
              <a:buNone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เมื่อ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คณะกรรมการเปรียบเทียบได้ทำการเปรียบเทียบกรณีใดและผู้ต้องหาได้ชำระเงิน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ค่าปรับตาม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คำเปรียบเทียบภายในระยะเวลาที่คณะกรรมการเปรียบเทียบกำหนดแล้ว ให้ถือว่าคดีนั้นเป็นอันเลิก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กันตาม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ประมวลกฎหมายวิธีพิจารณาความอาญา</a:t>
            </a:r>
          </a:p>
          <a:p>
            <a:pPr marL="109728" indent="0">
              <a:buNone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ใน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กรณีที่ผู้ต้องหาไม่ชำระเงินค่าปรับภายในระยะเวลาที่กำหนด ให้เริ่มนับอายุความในการฟ้องคดี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ใหม่ นับตั้งแต่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วันที่ครบกำหนดระยะเวลาดังกล่าว</a:t>
            </a:r>
            <a:endParaRPr lang="th-TH" sz="2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Aj.Somporn Kraoamkaeo</a:t>
            </a:r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9AEA8-348A-490D-8720-3DA2C9A56D81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5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ให้นักศึกษาไปศึกษาข้อมูลหมวด 2 เพิ่มเติมได้ที่ พ.ร.บ. ว่าด้วยการกระทำความผิดเกี่ยวกับคอมพิวเตอร์ พ.ศ. 2550 และ ฉบับที่ 2 พ.ศ. 2560</a:t>
            </a:r>
            <a:endParaRPr lang="th-TH" sz="2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Aj.Somporn Kraoamkaeo</a:t>
            </a:r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9AEA8-348A-490D-8720-3DA2C9A56D81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dirty="0">
                <a:solidFill>
                  <a:srgbClr val="0000CC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หมวด </a:t>
            </a:r>
            <a:r>
              <a:rPr lang="th-TH" dirty="0" smtClean="0">
                <a:solidFill>
                  <a:srgbClr val="0000CC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๒ </a:t>
            </a:r>
            <a:br>
              <a:rPr lang="th-TH" dirty="0" smtClean="0">
                <a:solidFill>
                  <a:srgbClr val="0000CC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 smtClean="0">
                <a:solidFill>
                  <a:srgbClr val="0000CC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พนักงาน</a:t>
            </a:r>
            <a:r>
              <a:rPr lang="th-TH" dirty="0">
                <a:solidFill>
                  <a:srgbClr val="0000CC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เจ้าหน้าที่</a:t>
            </a:r>
            <a:endParaRPr lang="th-TH" dirty="0">
              <a:solidFill>
                <a:srgbClr val="0000CC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6321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  <a:hlinkClick r:id="rId2"/>
              </a:rPr>
              <a:t>พระราชบัญญัติ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  <a:hlinkClick r:id="rId2"/>
              </a:rPr>
              <a:t>ว่าด้วยการกระทำความผิดเกี่ยวกับคอมพิวเตอร์ พ.ศ. 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  <a:hlinkClick r:id="rId2"/>
              </a:rPr>
              <a:t>2550</a:t>
            </a:r>
            <a:endParaRPr lang="th-TH" sz="28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  <a:hlinkClick r:id="rId3"/>
              </a:rPr>
              <a:t>พระราชบัญญัติ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  <a:hlinkClick r:id="rId3"/>
              </a:rPr>
              <a:t>ว่าด้วยการกระทำความผิดเหี่ยวกับคอมพิวเตอร์ (ฉบับที่ 2) พ.ศ. 2560</a:t>
            </a:r>
            <a:endParaRPr lang="th-TH" sz="2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  <a:hlinkClick r:id="rId4"/>
              </a:rPr>
              <a:t>พระราชบัญญัติ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  <a:hlinkClick r:id="rId4"/>
              </a:rPr>
              <a:t>ลิขสิทธิ์ พ.ศ. 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  <a:hlinkClick r:id="rId4"/>
              </a:rPr>
              <a:t>2537</a:t>
            </a:r>
            <a:endParaRPr lang="th-TH" sz="28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  <a:hlinkClick r:id="rId5"/>
              </a:rPr>
              <a:t>พระราชบัญญัติ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  <a:hlinkClick r:id="rId5"/>
              </a:rPr>
              <a:t>ลิขสิทธิ์ (ฉบับที่ 2) พ.ศ. 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  <a:hlinkClick r:id="rId5"/>
              </a:rPr>
              <a:t>2558</a:t>
            </a:r>
            <a:endParaRPr lang="th-TH" sz="28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  <a:hlinkClick r:id="rId6"/>
              </a:rPr>
              <a:t>พระราชบัญญัติ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  <a:hlinkClick r:id="rId6"/>
              </a:rPr>
              <a:t>ลิขสิทธิ์ (ฉบับที่ 3) พ.ศ. 2558</a:t>
            </a:r>
            <a:endParaRPr lang="th-TH" sz="28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  <a:hlinkClick r:id="rId7"/>
              </a:rPr>
              <a:t>พระราชบัญญัติ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  <a:hlinkClick r:id="rId7"/>
              </a:rPr>
              <a:t>สิทธิบัตร พ.ศ. 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  <a:hlinkClick r:id="rId7"/>
              </a:rPr>
              <a:t>2522</a:t>
            </a:r>
            <a:endParaRPr lang="th-TH" sz="28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h-TH" sz="2800" dirty="0" smtClean="0">
                <a:hlinkClick r:id="rId8"/>
              </a:rPr>
              <a:t>พระราชบัญญัติ สิทธิบัตร </a:t>
            </a:r>
            <a:r>
              <a:rPr lang="th-TH" sz="2800" dirty="0">
                <a:hlinkClick r:id="rId8"/>
              </a:rPr>
              <a:t>(ฉบับที่ </a:t>
            </a:r>
            <a:r>
              <a:rPr lang="th-TH" sz="2800" dirty="0" smtClean="0">
                <a:hlinkClick r:id="rId8"/>
              </a:rPr>
              <a:t>2) </a:t>
            </a:r>
            <a:r>
              <a:rPr lang="th-TH" sz="2800" dirty="0">
                <a:hlinkClick r:id="rId8"/>
              </a:rPr>
              <a:t>พ.ศ. </a:t>
            </a:r>
            <a:r>
              <a:rPr lang="th-TH" sz="2800" dirty="0" smtClean="0">
                <a:hlinkClick r:id="rId8"/>
              </a:rPr>
              <a:t>2535</a:t>
            </a:r>
            <a:endParaRPr lang="th-TH" sz="28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  <a:hlinkClick r:id="rId9"/>
              </a:rPr>
              <a:t>พระราชบัญญัติ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  <a:hlinkClick r:id="rId9"/>
              </a:rPr>
              <a:t>ความลับทางการค้า พ.ศ. 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  <a:hlinkClick r:id="rId9"/>
              </a:rPr>
              <a:t>2545</a:t>
            </a:r>
            <a:endParaRPr lang="th-TH" sz="28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h-TH" sz="2800" dirty="0" smtClean="0">
                <a:hlinkClick r:id="rId10"/>
              </a:rPr>
              <a:t>พระราชบัญญัติ ความลับ</a:t>
            </a:r>
            <a:r>
              <a:rPr lang="th-TH" sz="2800" dirty="0">
                <a:hlinkClick r:id="rId10"/>
              </a:rPr>
              <a:t>ทางการค้า (ฉบับที่ </a:t>
            </a:r>
            <a:r>
              <a:rPr lang="th-TH" sz="2800" dirty="0" smtClean="0">
                <a:hlinkClick r:id="rId10"/>
              </a:rPr>
              <a:t>2) </a:t>
            </a:r>
            <a:r>
              <a:rPr lang="th-TH" sz="2800" dirty="0">
                <a:hlinkClick r:id="rId10"/>
              </a:rPr>
              <a:t>พ.ศ. </a:t>
            </a:r>
            <a:r>
              <a:rPr lang="th-TH" sz="2800" dirty="0" smtClean="0">
                <a:hlinkClick r:id="rId10"/>
              </a:rPr>
              <a:t>2558</a:t>
            </a:r>
            <a:endParaRPr lang="th-TH" sz="28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  <a:hlinkClick r:id="rId11"/>
              </a:rPr>
              <a:t>พระราชบัญญัติ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  <a:hlinkClick r:id="rId11"/>
              </a:rPr>
              <a:t>ภาพยนตร์และ</a:t>
            </a:r>
            <a:r>
              <a:rPr lang="th-TH" sz="2800" dirty="0" err="1">
                <a:latin typeface="Browallia New" panose="020B0604020202020204" pitchFamily="34" charset="-34"/>
                <a:cs typeface="Browallia New" panose="020B0604020202020204" pitchFamily="34" charset="-34"/>
                <a:hlinkClick r:id="rId11"/>
              </a:rPr>
              <a:t>วีดิ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  <a:hlinkClick r:id="rId11"/>
              </a:rPr>
              <a:t>ทัศน์ พ.ศ. 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  <a:hlinkClick r:id="rId11"/>
              </a:rPr>
              <a:t>2551</a:t>
            </a:r>
            <a:endParaRPr lang="th-TH" sz="28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buFont typeface="Wingdings" panose="05000000000000000000" pitchFamily="2" charset="2"/>
              <a:buChar char="§"/>
            </a:pPr>
            <a:endParaRPr lang="th-TH" sz="2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Aj.Somporn Kraoamkaeo</a:t>
            </a:r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9AEA8-348A-490D-8720-3DA2C9A56D81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สิ่งที่นักศึกษาต้องไปอ่านศึกษาเพิ่ม</a:t>
            </a:r>
            <a:r>
              <a:rPr lang="th-TH" sz="3600" dirty="0" err="1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เติ่ม</a:t>
            </a:r>
            <a:endParaRPr lang="th-TH" sz="3600" dirty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5503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idx="1"/>
          </p:nvPr>
        </p:nvSpPr>
        <p:spPr>
          <a:xfrm>
            <a:off x="468313" y="1629172"/>
            <a:ext cx="8353425" cy="468014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th-TH" sz="2600" dirty="0" smtClean="0">
                <a:latin typeface="Browallia New" pitchFamily="34" charset="-34"/>
                <a:cs typeface="Browallia New" pitchFamily="34" charset="-34"/>
              </a:rPr>
              <a:t>ปัจจุบันมีประเด็นเกี่ยวกับความเป็นส่วนตัวที่เป็นที่น่าสังเกตดังนี้ </a:t>
            </a:r>
          </a:p>
          <a:p>
            <a:pPr algn="thaiDi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th-TH" sz="2600" dirty="0" smtClean="0">
                <a:latin typeface="Browallia New" pitchFamily="34" charset="-34"/>
                <a:cs typeface="Browallia New" pitchFamily="34" charset="-34"/>
              </a:rPr>
              <a:t>การเข้าไปดูข้อความในจดหมายอิเล็กทรอนิกส์และการบันทึกข้อมูลในเครื่องคอมพิวเตอร์ รวมทั้งการบันทึก-แลกเปลี่ยนข้อมูลที่บุคคลเข้าไปใช้บริการเว็บไซต์และกลุ่มข่าวสาร</a:t>
            </a:r>
          </a:p>
          <a:p>
            <a:pPr algn="thaiDi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th-TH" sz="2600" dirty="0" smtClean="0">
                <a:latin typeface="Browallia New" pitchFamily="34" charset="-34"/>
                <a:cs typeface="Browallia New" pitchFamily="34" charset="-34"/>
              </a:rPr>
              <a:t>การใช้เทคโนโลยีในการติดตามความเคลื่อนไหวหรือพฤติกรรมของบุคคล เช่น บริษัทใช้ คอมพิวเตอร์ในการตรวจจับหรือเฝ้าดูการปฏิบัติงาน/การให้บริการของพนักงาน ถึงแม้ว่าจะเป็นการติดตามการทำงานเพื่อการพัฒนาคุณภาพการให้บริการ แต่กิจกรรมหลายอย่างของพนักงานก็ถูกเฝ้าดูด้วย พนักงานสูญเสียความเป็นส่วนตัวซึ่งการกระทำเช่นนี้ถือเป็นการผิดจริยธรรม</a:t>
            </a:r>
          </a:p>
          <a:p>
            <a:pPr algn="thaiDi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th-TH" sz="2600" dirty="0" smtClean="0">
                <a:latin typeface="Browallia New" pitchFamily="34" charset="-34"/>
                <a:cs typeface="Browallia New" pitchFamily="34" charset="-34"/>
              </a:rPr>
              <a:t>การใช้ข้อมูลของลูกค้าจากแหล่งต่างๆ เพื่อประโยชน์ในการขยายตลาด</a:t>
            </a:r>
          </a:p>
          <a:p>
            <a:pPr algn="thaiDi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th-TH" sz="2600" dirty="0" smtClean="0">
                <a:latin typeface="Browallia New" pitchFamily="34" charset="-34"/>
                <a:cs typeface="Browallia New" pitchFamily="34" charset="-34"/>
              </a:rPr>
              <a:t>การรวบรวมหมายเลขโทรศัพท์ ที่อยู่อี</a:t>
            </a:r>
            <a:r>
              <a:rPr lang="th-TH" sz="2600" dirty="0" err="1" smtClean="0">
                <a:latin typeface="Browallia New" pitchFamily="34" charset="-34"/>
                <a:cs typeface="Browallia New" pitchFamily="34" charset="-34"/>
              </a:rPr>
              <a:t>เมล</a:t>
            </a:r>
            <a:r>
              <a:rPr lang="th-TH" sz="2600" dirty="0" smtClean="0">
                <a:latin typeface="Browallia New" pitchFamily="34" charset="-34"/>
                <a:cs typeface="Browallia New" pitchFamily="34" charset="-34"/>
              </a:rPr>
              <a:t>  หมายเลขบัตรเครดิต และข้อมูลส่วนบุคคลอื่นๆ เพื่อนำไปสร้างฐานข้อมูลประวัติลูกค้าขึ้นมาใหม่ แล้วนำไปขยายให้กับบริษัทอื่น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8A0E4-7219-4426-B2D5-721FEC9DCD59}" type="slidenum">
              <a:rPr lang="en-US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5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864766"/>
            <a:ext cx="8208963" cy="908050"/>
          </a:xfrm>
        </p:spPr>
        <p:txBody>
          <a:bodyPr/>
          <a:lstStyle/>
          <a:p>
            <a:pPr algn="l" eaLnBrk="1" hangingPunct="1"/>
            <a:r>
              <a:rPr lang="th-TH" sz="2900" dirty="0" smtClean="0">
                <a:solidFill>
                  <a:srgbClr val="230086"/>
                </a:solidFill>
                <a:effectLst/>
                <a:latin typeface="Browallia New" pitchFamily="34" charset="-34"/>
                <a:cs typeface="Browallia New" pitchFamily="34" charset="-34"/>
              </a:rPr>
              <a:t>ความเป็นส่วนตัว </a:t>
            </a:r>
            <a:r>
              <a:rPr lang="en-US" sz="2900" dirty="0" smtClean="0">
                <a:solidFill>
                  <a:srgbClr val="230086"/>
                </a:solidFill>
                <a:effectLst/>
                <a:latin typeface="Browallia New" pitchFamily="34" charset="-34"/>
                <a:cs typeface="Browallia New" pitchFamily="34" charset="-34"/>
              </a:rPr>
              <a:t>(Privacy)</a:t>
            </a:r>
            <a:endParaRPr lang="th-TH" sz="2900" dirty="0" smtClean="0">
              <a:solidFill>
                <a:srgbClr val="230086"/>
              </a:solidFill>
              <a:effectLst/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79388" y="208632"/>
            <a:ext cx="8713787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th-TH" sz="4000" b="1" dirty="0">
                <a:latin typeface="Browallia New" pitchFamily="34" charset="-34"/>
                <a:cs typeface="Browallia New" pitchFamily="34" charset="-34"/>
              </a:rPr>
              <a:t>จริยธรรมคอมพิวเตอร์</a:t>
            </a:r>
          </a:p>
        </p:txBody>
      </p:sp>
      <p:sp>
        <p:nvSpPr>
          <p:cNvPr id="7" name="ตัวยึดท้ายกระดา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83568" y="908720"/>
            <a:ext cx="7776864" cy="72008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7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73238"/>
            <a:ext cx="8353176" cy="4464050"/>
          </a:xfrm>
        </p:spPr>
        <p:txBody>
          <a:bodyPr>
            <a:normAutofit/>
          </a:bodyPr>
          <a:lstStyle/>
          <a:p>
            <a:pPr algn="thaiDist" eaLnBrk="1" hangingPunct="1">
              <a:buFont typeface="Wingdings" panose="05000000000000000000" pitchFamily="2" charset="2"/>
              <a:buChar char="§"/>
            </a:pP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ประเด็นด้านจริยธรรมที่เกี่ยวข้องกับความถูกต้องของข้อมูล    โดยทั่วไปจะพิจารณาว่าใครจะเป็นผู้รับผิดชอบความถูกต้องของข้อมูลที่จัดเก็บและเผยแพร่ ควรให้สิทธิ์แก่บุคคลในการเข้าไปตรวจสอบความถูกต้องของข้อมูลของตนเองได้ เช่น ผู้สอนสามารถดูคะแนนของนักศึกษาในความรับผิดชอบหรือที่สอนเพื่อตรวจสอบว่าคะแนนที่ป้อนว่าไม่ถูกแก้ไขเปลี่ยนแปลง เป็นต้น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0F5B0-5DEC-448B-B8E4-FA275EFD3061}" type="slidenum">
              <a:rPr lang="en-US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6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81075"/>
            <a:ext cx="8229600" cy="652463"/>
          </a:xfrm>
        </p:spPr>
        <p:txBody>
          <a:bodyPr>
            <a:normAutofit/>
          </a:bodyPr>
          <a:lstStyle/>
          <a:p>
            <a:pPr algn="l" eaLnBrk="1" hangingPunct="1"/>
            <a:r>
              <a:rPr lang="th-TH" sz="3200" dirty="0" smtClean="0">
                <a:solidFill>
                  <a:srgbClr val="230086"/>
                </a:solidFill>
                <a:effectLst/>
                <a:latin typeface="Browallia New" pitchFamily="34" charset="-34"/>
                <a:cs typeface="Browallia New" pitchFamily="34" charset="-34"/>
              </a:rPr>
              <a:t>ความถูกต้องของข้อมูล (</a:t>
            </a:r>
            <a:r>
              <a:rPr lang="th-TH" sz="3200" dirty="0" err="1" smtClean="0">
                <a:solidFill>
                  <a:srgbClr val="230086"/>
                </a:solidFill>
                <a:effectLst/>
                <a:latin typeface="Browallia New" pitchFamily="34" charset="-34"/>
                <a:cs typeface="Browallia New" pitchFamily="34" charset="-34"/>
              </a:rPr>
              <a:t>Accuracy</a:t>
            </a:r>
            <a:r>
              <a:rPr lang="th-TH" sz="3200" dirty="0" smtClean="0">
                <a:solidFill>
                  <a:srgbClr val="230086"/>
                </a:solidFill>
                <a:effectLst/>
                <a:latin typeface="Browallia New" pitchFamily="34" charset="-34"/>
                <a:cs typeface="Browallia New" pitchFamily="34" charset="-34"/>
              </a:rPr>
              <a:t>)</a:t>
            </a: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179388" y="208632"/>
            <a:ext cx="8713787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th-TH" sz="4000" b="1" dirty="0">
                <a:latin typeface="Browallia New" pitchFamily="34" charset="-34"/>
                <a:cs typeface="Browallia New" pitchFamily="34" charset="-34"/>
              </a:rPr>
              <a:t>จริยธรรมคอมพิวเตอร์</a:t>
            </a:r>
          </a:p>
        </p:txBody>
      </p:sp>
      <p:sp>
        <p:nvSpPr>
          <p:cNvPr id="7" name="ตัวยึดท้ายกระดา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83568" y="908720"/>
            <a:ext cx="7776864" cy="72008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7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28899"/>
            <a:ext cx="8353425" cy="4608413"/>
          </a:xfrm>
        </p:spPr>
        <p:txBody>
          <a:bodyPr>
            <a:normAutofit/>
          </a:bodyPr>
          <a:lstStyle/>
          <a:p>
            <a:pPr algn="thaiDist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th-TH" sz="2600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สิทธิความเป็นเจ้าของ</a:t>
            </a:r>
            <a:r>
              <a:rPr lang="th-TH" sz="2600" dirty="0" smtClean="0">
                <a:latin typeface="Browallia New" pitchFamily="34" charset="-34"/>
                <a:cs typeface="Browallia New" pitchFamily="34" charset="-34"/>
              </a:rPr>
              <a:t> หมายถึง กรรมสิทธิ์ในการถือครองทรัพย์สิน ซึ่งอาจเป็นทรัพย์สินทั่วไปที่จับต้องได้ หรือทรัพย์สินทางปัญญา (ความคิด) ที่จับต้องไม่ได้</a:t>
            </a:r>
          </a:p>
          <a:p>
            <a:pPr marL="109728" indent="0" algn="thaiDist" eaLnBrk="1" hangingPunct="1">
              <a:lnSpc>
                <a:spcPct val="90000"/>
              </a:lnSpc>
              <a:buClr>
                <a:schemeClr val="tx1"/>
              </a:buClr>
              <a:buNone/>
            </a:pPr>
            <a:r>
              <a:rPr lang="th-TH" sz="26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th-TH" sz="26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600" dirty="0" smtClean="0">
                <a:latin typeface="Browallia New" pitchFamily="34" charset="-34"/>
                <a:cs typeface="Browallia New" pitchFamily="34" charset="-34"/>
              </a:rPr>
              <a:t>ทรัพย์สินทางปัญญาจะได้รับการคุ้มครองจากกฎหมายต่อไปนี้</a:t>
            </a:r>
          </a:p>
          <a:p>
            <a:pPr algn="thaiDist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th-TH" sz="2600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ความลับทางการค้า </a:t>
            </a:r>
            <a:r>
              <a:rPr lang="th-TH" sz="2600" dirty="0" smtClean="0">
                <a:latin typeface="Browallia New" pitchFamily="34" charset="-34"/>
                <a:cs typeface="Browallia New" pitchFamily="34" charset="-34"/>
              </a:rPr>
              <a:t>เป็นข้อมูลต่างๆที่เกิดขึ้นจากความคิดของบุคคลหรือกลุ่มบุคคลเกี่ยวกับสูตร กรรมวิธี การผลิตและรูปแบบสินค้า เป็นต้น</a:t>
            </a:r>
          </a:p>
          <a:p>
            <a:pPr algn="thaiDist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th-TH" sz="2600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ลิขสิทธิ์</a:t>
            </a:r>
            <a:r>
              <a:rPr lang="th-TH" sz="2600" dirty="0" smtClean="0">
                <a:solidFill>
                  <a:srgbClr val="230086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600" dirty="0" smtClean="0">
                <a:latin typeface="Browallia New" pitchFamily="34" charset="-34"/>
                <a:cs typeface="Browallia New" pitchFamily="34" charset="-34"/>
              </a:rPr>
              <a:t>เป็นสิทธิในการกระทำใดๆ เกี่ยวกับงานที่สร้างสรรค์ขึ้น เช่น งานเขียน งานดนตรี และงานศิลปะ ซึ่งเป็นสิทธิที่ได้รับการคุ้มครองในการคัดลอกหรือทำซ้ำผลงานถึงแม้ว่าผลงานนั้นจะนำเสนอทางอินเทอร์เน็ต และตามพระราชบัญญัติลิขสิทธิ์จะ</a:t>
            </a:r>
            <a:r>
              <a:rPr lang="th-TH" sz="2600" dirty="0" smtClean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คุ้มครองผลงานนั้นๆ เป็นเวลา 50 ปี</a:t>
            </a:r>
            <a:r>
              <a:rPr lang="th-TH" sz="2600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600" dirty="0" smtClean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หลังจากที่งานได้คิดค้นขึ้น หรือตั้งแต่ที่มีการแสดงผลงานเป็นครั้ง</a:t>
            </a:r>
            <a:r>
              <a:rPr lang="th-TH" sz="2600" dirty="0" smtClean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แรก สำหรับนิติบุคคล หากเป็นผลงานของบุคคลจะคุ้มครองผลงานนั้น ๆ หลังจากผู้คิดค้นเสียชีวิตไปอีก 50 ปี</a:t>
            </a:r>
            <a:endParaRPr lang="th-TH" sz="2600" dirty="0" smtClean="0">
              <a:solidFill>
                <a:srgbClr val="00800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A809D-C5FB-40DF-ADAD-5B77B39BD9D0}" type="slidenum">
              <a:rPr lang="en-US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7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856828"/>
            <a:ext cx="7416800" cy="915988"/>
          </a:xfrm>
        </p:spPr>
        <p:txBody>
          <a:bodyPr/>
          <a:lstStyle/>
          <a:p>
            <a:pPr algn="l" eaLnBrk="1" hangingPunct="1"/>
            <a:r>
              <a:rPr lang="th-TH" sz="2900" dirty="0" smtClean="0">
                <a:solidFill>
                  <a:srgbClr val="230086"/>
                </a:solidFill>
                <a:effectLst/>
                <a:latin typeface="Browallia New" pitchFamily="34" charset="-34"/>
                <a:cs typeface="Browallia New" pitchFamily="34" charset="-34"/>
              </a:rPr>
              <a:t>ความเป็นเจ้าของ (</a:t>
            </a:r>
            <a:r>
              <a:rPr lang="en-US" sz="2900" dirty="0" smtClean="0">
                <a:solidFill>
                  <a:srgbClr val="230086"/>
                </a:solidFill>
                <a:effectLst/>
                <a:latin typeface="Browallia New" pitchFamily="34" charset="-34"/>
                <a:cs typeface="Browallia New" pitchFamily="34" charset="-34"/>
              </a:rPr>
              <a:t>Intellectual </a:t>
            </a:r>
            <a:r>
              <a:rPr lang="th-TH" sz="2900" dirty="0" err="1" smtClean="0">
                <a:solidFill>
                  <a:srgbClr val="230086"/>
                </a:solidFill>
                <a:effectLst/>
                <a:latin typeface="Browallia New" pitchFamily="34" charset="-34"/>
                <a:cs typeface="Browallia New" pitchFamily="34" charset="-34"/>
              </a:rPr>
              <a:t>Property</a:t>
            </a:r>
            <a:r>
              <a:rPr lang="th-TH" sz="2900" dirty="0" smtClean="0">
                <a:solidFill>
                  <a:srgbClr val="230086"/>
                </a:solidFill>
                <a:effectLst/>
                <a:latin typeface="Browallia New" pitchFamily="34" charset="-34"/>
                <a:cs typeface="Browallia New" pitchFamily="34" charset="-34"/>
              </a:rPr>
              <a:t>)</a:t>
            </a:r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179388" y="208632"/>
            <a:ext cx="8713787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th-TH" sz="4000" b="1" dirty="0">
                <a:latin typeface="Browallia New" pitchFamily="34" charset="-34"/>
                <a:cs typeface="Browallia New" pitchFamily="34" charset="-34"/>
              </a:rPr>
              <a:t>จริยธรรมคอมพิวเตอร์</a:t>
            </a:r>
          </a:p>
        </p:txBody>
      </p:sp>
      <p:sp>
        <p:nvSpPr>
          <p:cNvPr id="7" name="ตัวยึดท้ายกระดา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83568" y="908720"/>
            <a:ext cx="7776864" cy="72008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7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4AB8B-3325-4156-96D8-2CCDD83E342E}" type="slidenum">
              <a:rPr lang="en-US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8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95288" y="1773585"/>
            <a:ext cx="8280400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thaiDist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15000"/>
              <a:buFont typeface="Wingdings" panose="05000000000000000000" pitchFamily="2" charset="2"/>
              <a:buChar char="§"/>
            </a:pPr>
            <a:r>
              <a:rPr lang="th-TH" sz="2800" b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สิทธิบัตร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 เป็นหนังสือสำคัญที่ออกรับรองให้เพื่อคุ้มครองการประดิษฐ์ หรือออกแบบผลิตภัณฑ์ต่างๆ ซึ่งสิทธิบัตรจะ</a:t>
            </a:r>
            <a:r>
              <a:rPr lang="th-TH" sz="2800" dirty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คุ้มครองสิ่งประดิษฐ์</a:t>
            </a:r>
            <a:r>
              <a:rPr lang="th-TH" sz="2800" dirty="0" smtClean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นั้น ๆ เป็น</a:t>
            </a:r>
            <a:r>
              <a:rPr lang="th-TH" sz="2800" dirty="0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เวลา 20 ปี 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นับตั้งแต่วันขอรับสิทธิบัตร </a:t>
            </a:r>
          </a:p>
          <a:p>
            <a:pPr marL="457200" indent="-457200" algn="thaiDist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15000"/>
              <a:buFont typeface="Wingdings" panose="05000000000000000000" pitchFamily="2" charset="2"/>
              <a:buChar char="§"/>
            </a:pPr>
            <a:r>
              <a:rPr lang="th-TH" sz="2800" i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ลิขสิทธิ์และสิทธิบัตรแตกต่างจากความลับทางการค้า 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ตรงที่ผลผลิตที่ได้รับความคุ้มครองจากลิขสิทธิ์และสิทธิบัตรเป็นสิ่งที่เปิดเผยต่อสาธารณะ เพราะสร้างขึ้นเพื่อให้คนทั่วไปใช้ และโปรแกรมคอมพิวเตอร์จะได้รับความคุ้มครองภายใต้กฎหมายลิขสิทธิ์เพราะจัดอยู่ในประเภทเดียวกับงานเขียน</a:t>
            </a: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395288" y="856828"/>
            <a:ext cx="7416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th-TH" sz="2900" b="1" dirty="0">
                <a:solidFill>
                  <a:srgbClr val="230086"/>
                </a:solidFill>
                <a:latin typeface="Browallia New" pitchFamily="34" charset="-34"/>
                <a:cs typeface="Browallia New" pitchFamily="34" charset="-34"/>
              </a:rPr>
              <a:t>ความเป็นเจ้าของ (</a:t>
            </a:r>
            <a:r>
              <a:rPr lang="en-US" sz="2900" b="1" dirty="0">
                <a:solidFill>
                  <a:srgbClr val="230086"/>
                </a:solidFill>
                <a:latin typeface="Browallia New" pitchFamily="34" charset="-34"/>
                <a:cs typeface="Browallia New" pitchFamily="34" charset="-34"/>
              </a:rPr>
              <a:t>Intellectual </a:t>
            </a:r>
            <a:r>
              <a:rPr lang="th-TH" sz="2900" b="1" dirty="0" smtClean="0">
                <a:solidFill>
                  <a:srgbClr val="230086"/>
                </a:solidFill>
                <a:latin typeface="Browallia New" pitchFamily="34" charset="-34"/>
                <a:cs typeface="Browallia New" pitchFamily="34" charset="-34"/>
              </a:rPr>
              <a:t>P</a:t>
            </a:r>
            <a:r>
              <a:rPr lang="en-US" sz="2900" b="1" dirty="0" smtClean="0">
                <a:solidFill>
                  <a:srgbClr val="230086"/>
                </a:solidFill>
                <a:latin typeface="Browallia New" pitchFamily="34" charset="-34"/>
                <a:cs typeface="Browallia New" pitchFamily="34" charset="-34"/>
              </a:rPr>
              <a:t>r</a:t>
            </a:r>
            <a:r>
              <a:rPr lang="th-TH" sz="2900" b="1" dirty="0" err="1" smtClean="0">
                <a:solidFill>
                  <a:srgbClr val="230086"/>
                </a:solidFill>
                <a:latin typeface="Browallia New" pitchFamily="34" charset="-34"/>
                <a:cs typeface="Browallia New" pitchFamily="34" charset="-34"/>
              </a:rPr>
              <a:t>opert</a:t>
            </a:r>
            <a:r>
              <a:rPr lang="en-US" sz="2900" b="1" dirty="0">
                <a:solidFill>
                  <a:srgbClr val="230086"/>
                </a:solidFill>
                <a:latin typeface="Browallia New" pitchFamily="34" charset="-34"/>
                <a:cs typeface="Browallia New" pitchFamily="34" charset="-34"/>
              </a:rPr>
              <a:t>y</a:t>
            </a:r>
            <a:r>
              <a:rPr lang="th-TH" sz="2900" b="1" dirty="0" smtClean="0">
                <a:solidFill>
                  <a:srgbClr val="230086"/>
                </a:solidFill>
                <a:latin typeface="Browallia New" pitchFamily="34" charset="-34"/>
                <a:cs typeface="Browallia New" pitchFamily="34" charset="-34"/>
              </a:rPr>
              <a:t>)</a:t>
            </a:r>
            <a:endParaRPr lang="th-TH" sz="2900" b="1" dirty="0">
              <a:solidFill>
                <a:srgbClr val="230086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179388" y="208632"/>
            <a:ext cx="8713787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th-TH" sz="4000" b="1" dirty="0">
                <a:latin typeface="Browallia New" pitchFamily="34" charset="-34"/>
                <a:cs typeface="Browallia New" pitchFamily="34" charset="-34"/>
              </a:rPr>
              <a:t>จริยธรรมคอมพิวเตอร์</a:t>
            </a:r>
          </a:p>
        </p:txBody>
      </p:sp>
      <p:sp>
        <p:nvSpPr>
          <p:cNvPr id="7" name="ตัวยึดท้ายกระดา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83568" y="908720"/>
            <a:ext cx="7776864" cy="72008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7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689A5-A821-435A-8EF0-D5F677167146}" type="slidenum">
              <a:rPr lang="en-US">
                <a:latin typeface="Browallia New" pitchFamily="34" charset="-34"/>
                <a:cs typeface="Browallia New" pitchFamily="34" charset="-34"/>
              </a:rPr>
              <a:pPr>
                <a:defRPr/>
              </a:pPr>
              <a:t>9</a:t>
            </a:fld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395288" y="-7938"/>
            <a:ext cx="7416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th-TH" sz="290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395288" y="1773014"/>
            <a:ext cx="8281168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thaiDist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15000"/>
              <a:buFont typeface="Wingdings" panose="05000000000000000000" pitchFamily="2" charset="2"/>
              <a:buChar char="§"/>
            </a:pPr>
            <a:r>
              <a:rPr lang="th-TH" sz="2800" i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การเข้าถึงของข้อมูลของผู้อื่นโดยไม่ได้รับความยินยอม 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ก็ถือเป็นการผิดจริยธรรมเช่นเดียวกับการละเมิดข้อมูลส่วนตัว</a:t>
            </a:r>
          </a:p>
          <a:p>
            <a:pPr marL="457200" indent="-457200" algn="thaiDist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15000"/>
              <a:buFont typeface="Wingdings" panose="05000000000000000000" pitchFamily="2" charset="2"/>
              <a:buChar char="§"/>
            </a:pP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ในการใช้งานคอมพิวเตอร์และเครือข่ายร่วมกันให้เป็นระเบียบ หากผู้ใช้ร่วมใจกันปฏิบัติตามระเบียบและข้อบังคับของแต่ละหน่วยงานอย่างเคร่งครัดแล้ว การผิดจริยธรรมตามประเด็นที่กล่าวมาข้างต้นก็คงจะไม่เกิดขึ้น </a:t>
            </a:r>
          </a:p>
        </p:txBody>
      </p:sp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395288" y="856828"/>
            <a:ext cx="7416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th-TH" sz="2900" b="1" dirty="0">
                <a:solidFill>
                  <a:srgbClr val="230086"/>
                </a:solidFill>
                <a:latin typeface="Browallia New" pitchFamily="34" charset="-34"/>
                <a:cs typeface="Browallia New" pitchFamily="34" charset="-34"/>
              </a:rPr>
              <a:t>การเข้าถึงข้อมูล (</a:t>
            </a:r>
            <a:r>
              <a:rPr lang="en-US" sz="2900" b="1" dirty="0">
                <a:solidFill>
                  <a:srgbClr val="230086"/>
                </a:solidFill>
                <a:latin typeface="Browallia New" pitchFamily="34" charset="-34"/>
                <a:cs typeface="Browallia New" pitchFamily="34" charset="-34"/>
              </a:rPr>
              <a:t>Data Accessibility</a:t>
            </a:r>
            <a:r>
              <a:rPr lang="th-TH" sz="2900" b="1" dirty="0">
                <a:solidFill>
                  <a:srgbClr val="230086"/>
                </a:solidFill>
                <a:latin typeface="Browallia New" pitchFamily="34" charset="-34"/>
                <a:cs typeface="Browallia New" pitchFamily="34" charset="-34"/>
              </a:rPr>
              <a:t>)</a:t>
            </a:r>
          </a:p>
        </p:txBody>
      </p:sp>
      <p:sp>
        <p:nvSpPr>
          <p:cNvPr id="12295" name="Rectangle 8"/>
          <p:cNvSpPr>
            <a:spLocks noChangeArrowheads="1"/>
          </p:cNvSpPr>
          <p:nvPr/>
        </p:nvSpPr>
        <p:spPr bwMode="auto">
          <a:xfrm>
            <a:off x="179388" y="208632"/>
            <a:ext cx="8713787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th-TH" sz="4000" b="1" dirty="0">
                <a:latin typeface="Browallia New" pitchFamily="34" charset="-34"/>
                <a:cs typeface="Browallia New" pitchFamily="34" charset="-34"/>
              </a:rPr>
              <a:t>จริยธรรมคอมพิวเตอร์</a:t>
            </a:r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Browallia New" pitchFamily="34" charset="-34"/>
                <a:cs typeface="Browallia New" pitchFamily="34" charset="-34"/>
              </a:rPr>
              <a:t>Aj.Somporn Kraoamkaeo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83568" y="908720"/>
            <a:ext cx="7776864" cy="72008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7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วมกลุ่ม">
  <a:themeElements>
    <a:clrScheme name="รวมกลุ่ม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รวมกลุ่ม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รวมกลุ่ม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855</TotalTime>
  <Words>1539</Words>
  <Application>Microsoft Office PowerPoint</Application>
  <PresentationFormat>นำเสนอทางหน้าจอ (4:3)</PresentationFormat>
  <Paragraphs>281</Paragraphs>
  <Slides>46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46</vt:i4>
      </vt:variant>
    </vt:vector>
  </HeadingPairs>
  <TitlesOfParts>
    <vt:vector size="59" baseType="lpstr">
      <vt:lpstr>Angsana New</vt:lpstr>
      <vt:lpstr>Arial</vt:lpstr>
      <vt:lpstr>Browallia New</vt:lpstr>
      <vt:lpstr>Cordia New</vt:lpstr>
      <vt:lpstr>EucrosiaUPC</vt:lpstr>
      <vt:lpstr>FreesiaUPC</vt:lpstr>
      <vt:lpstr>Lucida Sans Unicode</vt:lpstr>
      <vt:lpstr>Symbol</vt:lpstr>
      <vt:lpstr>Verdana</vt:lpstr>
      <vt:lpstr>Wingdings</vt:lpstr>
      <vt:lpstr>Wingdings 2</vt:lpstr>
      <vt:lpstr>Wingdings 3</vt:lpstr>
      <vt:lpstr>รวมกลุ่ม</vt:lpstr>
      <vt:lpstr>จริยธรรมและความปลอดภัย </vt:lpstr>
      <vt:lpstr>งานนำเสนอ PowerPoint</vt:lpstr>
      <vt:lpstr>งานนำเสนอ PowerPoint</vt:lpstr>
      <vt:lpstr>งานนำเสนอ PowerPoint</vt:lpstr>
      <vt:lpstr>ความเป็นส่วนตัว (Privacy)</vt:lpstr>
      <vt:lpstr>ความถูกต้องของข้อมูล (Accuracy)</vt:lpstr>
      <vt:lpstr>ความเป็นเจ้าของ (Intellectual Property)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พระราชบัญญัติ</vt:lpstr>
      <vt:lpstr>มาตรา 3</vt:lpstr>
      <vt:lpstr>งานนำเสนอ PowerPoint</vt:lpstr>
      <vt:lpstr>หมวด 1  ความผิดเกี่ยวกับคอมพิวเตอร์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หมวด ๒  พนักงานเจ้าหน้าที่</vt:lpstr>
      <vt:lpstr>สิ่งที่นักศึกษาต้องไปอ่านศึกษาเพิ่มเติ่ม</vt:lpstr>
    </vt:vector>
  </TitlesOfParts>
  <Company>aoyle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aoyle</dc:creator>
  <cp:lastModifiedBy>สมพร กระออมแก้ว</cp:lastModifiedBy>
  <cp:revision>159</cp:revision>
  <cp:lastPrinted>2016-12-10T02:28:53Z</cp:lastPrinted>
  <dcterms:created xsi:type="dcterms:W3CDTF">2005-09-05T09:20:13Z</dcterms:created>
  <dcterms:modified xsi:type="dcterms:W3CDTF">2017-11-22T08:17:45Z</dcterms:modified>
</cp:coreProperties>
</file>