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8" r:id="rId32"/>
  </p:sldIdLst>
  <p:sldSz cx="9144000" cy="6858000" type="screen4x3"/>
  <p:notesSz cx="9926638" cy="679767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modifyVerifier cryptProviderType="rsaFull" cryptAlgorithmClass="hash" cryptAlgorithmType="typeAny" cryptAlgorithmSid="4" spinCount="50000" saltData="d2nNm53yjrz8lPm0rJvaww==" hashData="I/OU0B3FlRDqTfPPdsrY3mAjb/o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FF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927078C-5E84-4B33-8D39-B49A9877A34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933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2FB897-438E-4613-9E9C-14BA751FFAE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357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ามเหลี่ยมหน้าจั่ว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r>
              <a:rPr lang="th-TH" smtClean="0"/>
              <a:t>0001601</a:t>
            </a:r>
            <a:endParaRPr lang="en-US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BCA750-E64C-4F90-9A87-363FC8931A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0001601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CA750-E64C-4F90-9A87-363FC8931A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0001601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CA750-E64C-4F90-9A87-363FC8931A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r>
              <a:rPr lang="th-TH" smtClean="0"/>
              <a:t>0001601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CA750-E64C-4F90-9A87-363FC8931A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ามเหลี่ยมมุมฉาก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สามเหลี่ยมหน้าจั่ว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th-TH" smtClean="0"/>
              <a:t>0001601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1BCA750-E64C-4F90-9A87-363FC8931A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r>
              <a:rPr lang="th-TH" smtClean="0"/>
              <a:t>0001601</a:t>
            </a:r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51BCA750-E64C-4F90-9A87-363FC8931A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r>
              <a:rPr lang="th-TH" smtClean="0"/>
              <a:t>0001601</a:t>
            </a:r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1BCA750-E64C-4F90-9A87-363FC8931A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0001601</a:t>
            </a:r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CA750-E64C-4F90-9A87-363FC8931A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r>
              <a:rPr lang="th-TH" smtClean="0"/>
              <a:t>0001601</a:t>
            </a:r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51BCA750-E64C-4F90-9A87-363FC8931A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th-TH" smtClean="0"/>
              <a:t>0001601</a:t>
            </a:r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1BCA750-E64C-4F90-9A87-363FC8931A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th-TH" smtClean="0"/>
              <a:t>0001601</a:t>
            </a:r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1BCA750-E64C-4F90-9A87-363FC8931A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ามเหลี่ยมมุมฉาก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th-TH" smtClean="0"/>
              <a:t>0001601</a:t>
            </a:r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BCA750-E64C-4F90-9A87-363FC8931A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plus/>
  </p:transition>
  <p:timing>
    <p:tnLst>
      <p:par>
        <p:cTn id="1" dur="indefinite" restart="never" nodeType="tmRoot"/>
      </p:par>
    </p:tnLst>
  </p:timing>
  <p:hf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4"/>
          <p:cNvSpPr>
            <a:spLocks noChangeArrowheads="1"/>
          </p:cNvSpPr>
          <p:nvPr/>
        </p:nvSpPr>
        <p:spPr bwMode="gray">
          <a:xfrm>
            <a:off x="500034" y="5429264"/>
            <a:ext cx="58515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th-TH" sz="2800" dirty="0">
                <a:latin typeface="FreesiaUPC" pitchFamily="34" charset="-34"/>
                <a:cs typeface="FreesiaUPC" pitchFamily="34" charset="-34"/>
              </a:rPr>
              <a:t/>
            </a:r>
            <a:br>
              <a:rPr lang="th-TH" sz="2800" dirty="0">
                <a:latin typeface="FreesiaUPC" pitchFamily="34" charset="-34"/>
                <a:cs typeface="FreesiaUPC" pitchFamily="34" charset="-34"/>
              </a:rPr>
            </a:br>
            <a:r>
              <a:rPr lang="th-TH" sz="2800" dirty="0" smtClean="0">
                <a:latin typeface="FreesiaUPC" pitchFamily="34" charset="-34"/>
                <a:cs typeface="FreesiaUPC" pitchFamily="34" charset="-34"/>
              </a:rPr>
              <a:t>สาขาวิชา</a:t>
            </a:r>
            <a:r>
              <a:rPr lang="th-TH" sz="2800" dirty="0">
                <a:latin typeface="FreesiaUPC" pitchFamily="34" charset="-34"/>
                <a:cs typeface="FreesiaUPC" pitchFamily="34" charset="-34"/>
              </a:rPr>
              <a:t>วิทยาการคอมพิวเตอร์</a:t>
            </a:r>
            <a:br>
              <a:rPr lang="th-TH" sz="2800" dirty="0">
                <a:latin typeface="FreesiaUPC" pitchFamily="34" charset="-34"/>
                <a:cs typeface="FreesiaUPC" pitchFamily="34" charset="-34"/>
              </a:rPr>
            </a:br>
            <a:r>
              <a:rPr lang="th-TH" sz="2800" dirty="0">
                <a:latin typeface="FreesiaUPC" pitchFamily="34" charset="-34"/>
                <a:cs typeface="FreesiaUPC" pitchFamily="34" charset="-34"/>
              </a:rPr>
              <a:t>คณะวิทยาศาสตร์ มหาวิทยาลัยราช</a:t>
            </a:r>
            <a:r>
              <a:rPr lang="th-TH" sz="2800" dirty="0" err="1">
                <a:latin typeface="FreesiaUPC" pitchFamily="34" charset="-34"/>
                <a:cs typeface="FreesiaUPC" pitchFamily="34" charset="-34"/>
              </a:rPr>
              <a:t>ภัฏ</a:t>
            </a:r>
            <a:r>
              <a:rPr lang="th-TH" sz="2800" dirty="0">
                <a:latin typeface="FreesiaUPC" pitchFamily="34" charset="-34"/>
                <a:cs typeface="FreesiaUPC" pitchFamily="34" charset="-34"/>
              </a:rPr>
              <a:t>บุรีรัมย์ </a:t>
            </a:r>
            <a:br>
              <a:rPr lang="th-TH" sz="2800" dirty="0">
                <a:latin typeface="FreesiaUPC" pitchFamily="34" charset="-34"/>
                <a:cs typeface="FreesiaUPC" pitchFamily="34" charset="-34"/>
              </a:rPr>
            </a:br>
            <a:endParaRPr lang="th-TH" sz="2800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101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2483768" y="2568575"/>
            <a:ext cx="6520532" cy="12192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th-TH" sz="5400" b="1" dirty="0" smtClean="0">
                <a:latin typeface="FreesiaUPC" pitchFamily="34" charset="-34"/>
                <a:cs typeface="FreesiaUPC" pitchFamily="34" charset="-34"/>
              </a:rPr>
              <a:t>ความรู้เกี่ยวกับ</a:t>
            </a:r>
            <a:r>
              <a:rPr lang="th-TH" sz="5400" b="1" dirty="0" smtClean="0">
                <a:latin typeface="FreesiaUPC" pitchFamily="34" charset="-34"/>
                <a:cs typeface="FreesiaUPC" pitchFamily="34" charset="-34"/>
              </a:rPr>
              <a:t>อินเทอร์เน็ต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4139952" y="765175"/>
            <a:ext cx="467147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7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anose="02020603050405020304" pitchFamily="18" charset="-34"/>
                <a:cs typeface="EucrosiaUPC" panose="02020603050405020304" pitchFamily="18" charset="-34"/>
              </a:rPr>
              <a:t>Chapter 5</a:t>
            </a:r>
            <a:endParaRPr lang="th-TH" sz="117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9" name="Picture 11" descr="LogoB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การกำหนดที่อยู่บนอินเทอร์เน็ต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30725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ในการสื่อสารข้อมูลจะต้องมีการแปลงจากชื่อโดเมนไปเป็นไอพีแอดเดรสจึงมีการจัดตั้งเครื่องคอมพิวเตอร์เพื่อทำหน้าที่นี้โดยเฉพาะ เรียกว่า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DNS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</a:rPr>
              <a:t>(</a:t>
            </a:r>
            <a:r>
              <a:rPr lang="en-US" sz="3200" dirty="0" smtClean="0">
                <a:latin typeface="Angsana New" pitchFamily="18" charset="-34"/>
              </a:rPr>
              <a:t>Domain Name Server</a:t>
            </a:r>
            <a:r>
              <a:rPr lang="th-TH" sz="3200" dirty="0" smtClean="0">
                <a:latin typeface="Angsana New" pitchFamily="18" charset="-34"/>
              </a:rPr>
              <a:t>)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ชื่อโดเมนนิยมตั้งให้สอดคล้องกับชื่อบริษัท หรือองค์กรเป็นเจ้าของเช่น ชื่อโดเมนของเครื่องแม่ข่ายบริการเว็บของมหาวิทยาลัยราช</a:t>
            </a:r>
            <a:r>
              <a:rPr lang="th-TH" sz="3200" dirty="0" err="1" smtClean="0">
                <a:latin typeface="Angsana New" pitchFamily="18" charset="-34"/>
              </a:rPr>
              <a:t>ภัฏ</a:t>
            </a:r>
            <a:r>
              <a:rPr lang="th-TH" sz="3200" dirty="0" smtClean="0">
                <a:latin typeface="Angsana New" pitchFamily="18" charset="-34"/>
              </a:rPr>
              <a:t>บุรีรัมย์ ใช้ชื่อว่า </a:t>
            </a:r>
            <a:r>
              <a:rPr lang="en-US" sz="3200" dirty="0" err="1" smtClean="0">
                <a:latin typeface="Angsana New" pitchFamily="18" charset="-34"/>
              </a:rPr>
              <a:t>bru</a:t>
            </a:r>
            <a:r>
              <a:rPr lang="th-TH" sz="3200" dirty="0" smtClean="0">
                <a:latin typeface="Angsana New" pitchFamily="18" charset="-34"/>
              </a:rPr>
              <a:t>.</a:t>
            </a:r>
            <a:r>
              <a:rPr lang="en-US" sz="3200" dirty="0" smtClean="0">
                <a:latin typeface="Angsana New" pitchFamily="18" charset="-34"/>
              </a:rPr>
              <a:t>ac</a:t>
            </a:r>
            <a:r>
              <a:rPr lang="th-TH" sz="3200" dirty="0" smtClean="0">
                <a:latin typeface="Angsana New" pitchFamily="18" charset="-34"/>
              </a:rPr>
              <a:t>.</a:t>
            </a:r>
            <a:r>
              <a:rPr lang="en-US" sz="3200" dirty="0" err="1" smtClean="0">
                <a:latin typeface="Angsana New" pitchFamily="18" charset="-34"/>
              </a:rPr>
              <a:t>th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</a:rPr>
              <a:t>รูปแบบการทำงานก็จะเป็น </a:t>
            </a:r>
            <a:r>
              <a:rPr lang="en-US" sz="3200" dirty="0" err="1" smtClean="0">
                <a:latin typeface="Angsana New" pitchFamily="18" charset="-34"/>
              </a:rPr>
              <a:t>bru</a:t>
            </a:r>
            <a:r>
              <a:rPr lang="th-TH" sz="3200" dirty="0" smtClean="0">
                <a:latin typeface="Angsana New" pitchFamily="18" charset="-34"/>
              </a:rPr>
              <a:t>.</a:t>
            </a:r>
            <a:r>
              <a:rPr lang="en-US" sz="3200" dirty="0" smtClean="0">
                <a:latin typeface="Angsana New" pitchFamily="18" charset="-34"/>
              </a:rPr>
              <a:t>ac</a:t>
            </a:r>
            <a:r>
              <a:rPr lang="th-TH" sz="3200" dirty="0" smtClean="0">
                <a:latin typeface="Angsana New" pitchFamily="18" charset="-34"/>
              </a:rPr>
              <a:t>.</a:t>
            </a:r>
            <a:r>
              <a:rPr lang="en-US" sz="3200" dirty="0" err="1" smtClean="0">
                <a:latin typeface="Angsana New" pitchFamily="18" charset="-34"/>
              </a:rPr>
              <a:t>th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</a:rPr>
              <a:t>---</a:t>
            </a:r>
            <a:r>
              <a:rPr lang="en-US" sz="3200" dirty="0" smtClean="0">
                <a:latin typeface="Angsana New" pitchFamily="18" charset="-34"/>
              </a:rPr>
              <a:t>&gt; DNS </a:t>
            </a:r>
            <a:r>
              <a:rPr lang="th-TH" sz="3200" dirty="0" smtClean="0">
                <a:latin typeface="Angsana New" pitchFamily="18" charset="-34"/>
              </a:rPr>
              <a:t>---</a:t>
            </a:r>
            <a:r>
              <a:rPr lang="en-US" sz="3200" dirty="0" smtClean="0">
                <a:latin typeface="Angsana New" pitchFamily="18" charset="-34"/>
              </a:rPr>
              <a:t>&gt; 202.29.14.4</a:t>
            </a:r>
            <a:r>
              <a:rPr lang="th-TH" sz="3200" dirty="0" smtClean="0">
                <a:latin typeface="Angsana New" pitchFamily="18" charset="-34"/>
              </a:rPr>
              <a:t> หรือเครื่องบริการเว็บของ </a:t>
            </a:r>
            <a:r>
              <a:rPr lang="en-US" sz="3200" dirty="0" smtClean="0">
                <a:latin typeface="Angsana New" pitchFamily="18" charset="-34"/>
              </a:rPr>
              <a:t>google.co.th </a:t>
            </a:r>
            <a:r>
              <a:rPr lang="th-TH" sz="3200" dirty="0" smtClean="0">
                <a:latin typeface="Angsana New" pitchFamily="18" charset="-34"/>
              </a:rPr>
              <a:t>การทำงานก็จะเป็น </a:t>
            </a:r>
            <a:r>
              <a:rPr lang="en-US" sz="3200" dirty="0" smtClean="0">
                <a:latin typeface="Angsana New" pitchFamily="18" charset="-34"/>
              </a:rPr>
              <a:t>google.co.th </a:t>
            </a:r>
            <a:r>
              <a:rPr lang="th-TH" sz="3200" dirty="0" smtClean="0">
                <a:latin typeface="Angsana New" pitchFamily="18" charset="-34"/>
              </a:rPr>
              <a:t>---</a:t>
            </a:r>
            <a:r>
              <a:rPr lang="en-US" sz="3200" dirty="0" smtClean="0">
                <a:latin typeface="Angsana New" pitchFamily="18" charset="-34"/>
              </a:rPr>
              <a:t>&gt; DNS </a:t>
            </a:r>
            <a:r>
              <a:rPr lang="th-TH" sz="3200" dirty="0" smtClean="0">
                <a:latin typeface="Angsana New" pitchFamily="18" charset="-34"/>
              </a:rPr>
              <a:t>---</a:t>
            </a:r>
            <a:r>
              <a:rPr lang="en-US" sz="3200" dirty="0" smtClean="0">
                <a:latin typeface="Angsana New" pitchFamily="18" charset="-34"/>
              </a:rPr>
              <a:t>&gt; </a:t>
            </a:r>
            <a:r>
              <a:rPr lang="en-US" sz="3200" dirty="0">
                <a:latin typeface="Angsana New" pitchFamily="18" charset="-34"/>
              </a:rPr>
              <a:t>49.231.60.108</a:t>
            </a:r>
            <a:endParaRPr lang="th-TH" sz="3200" dirty="0" smtClean="0">
              <a:latin typeface="Angsana New" pitchFamily="18" charset="-34"/>
            </a:endParaRP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20B1C0-FD6C-4239-AE16-C4FCD2994876}" type="slidenum">
              <a:rPr lang="en-US"/>
              <a:pPr/>
              <a:t>10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การกำหนดที่อยู่บนอินเทอร์เน็ต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2EEAA-55CD-4376-AA80-F76841B8F423}" type="slidenum">
              <a:rPr lang="en-US"/>
              <a:pPr/>
              <a:t>11</a:t>
            </a:fld>
            <a:endParaRPr lang="en-US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3725863" y="567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82" y="1743498"/>
            <a:ext cx="7715250" cy="193357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32" y="4157988"/>
            <a:ext cx="7734300" cy="1952625"/>
          </a:xfrm>
          <a:prstGeom prst="rect">
            <a:avLst/>
          </a:prstGeom>
        </p:spPr>
      </p:pic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3275831" y="1282399"/>
            <a:ext cx="1800225" cy="576263"/>
          </a:xfrm>
          <a:prstGeom prst="wedgeRoundRectCallout">
            <a:avLst>
              <a:gd name="adj1" fmla="val -73102"/>
              <a:gd name="adj2" fmla="val 8057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</a:rPr>
              <a:t>Domain Name</a:t>
            </a:r>
            <a:endParaRPr lang="th-TH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45" name="AutoShape 10"/>
          <p:cNvSpPr>
            <a:spLocks noChangeArrowheads="1"/>
          </p:cNvSpPr>
          <p:nvPr/>
        </p:nvSpPr>
        <p:spPr bwMode="auto">
          <a:xfrm>
            <a:off x="2992884" y="3713259"/>
            <a:ext cx="1435100" cy="593725"/>
          </a:xfrm>
          <a:prstGeom prst="wedgeRoundRectCallout">
            <a:avLst>
              <a:gd name="adj1" fmla="val -95463"/>
              <a:gd name="adj2" fmla="val 8075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  <a:latin typeface="Angsana New" pitchFamily="18" charset="-34"/>
              </a:rPr>
              <a:t>IP Address</a:t>
            </a:r>
            <a:endParaRPr lang="th-TH" sz="320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การกำหนดที่อยู่บนอินเทอร์เน็ต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435975" cy="5040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ชื่อโดเมนแบ่งเป็น 3 ส่วนใหญ่ๆซึ่งจะให้ข้อมูลว่าคอมพิวเตอร์เครื่องนั้นอยู่ที่ไหน แต่ละส่วนจะแยกกันด้วยจุด ดังตัวอย่าง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th-TH" sz="3200" dirty="0" smtClean="0">
              <a:latin typeface="Angsana New" pitchFamily="18" charset="-34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th-TH" sz="3200" dirty="0" smtClean="0">
              <a:latin typeface="Angsana New" pitchFamily="18" charset="-34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th-TH" sz="3200" dirty="0" smtClean="0">
              <a:latin typeface="Angsana New" pitchFamily="18" charset="-34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th-TH" sz="3200" dirty="0" smtClean="0">
              <a:latin typeface="Angsana New" pitchFamily="18" charset="-34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เมื่อ</a:t>
            </a:r>
            <a:r>
              <a:rPr lang="th-TH" sz="3200" dirty="0" smtClean="0">
                <a:latin typeface="Angsana New" pitchFamily="18" charset="-34"/>
              </a:rPr>
              <a:t>นำมาใช้บนเว็บจะเป็น  </a:t>
            </a:r>
            <a:r>
              <a:rPr lang="en-US" sz="3200" dirty="0" smtClean="0">
                <a:latin typeface="Angsana New" pitchFamily="18" charset="-34"/>
              </a:rPr>
              <a:t>http://www.bru.ac.th </a:t>
            </a:r>
            <a:r>
              <a:rPr lang="th-TH" sz="3200" dirty="0" smtClean="0">
                <a:latin typeface="Angsana New" pitchFamily="18" charset="-34"/>
              </a:rPr>
              <a:t>โดยที่ </a:t>
            </a:r>
            <a:r>
              <a:rPr lang="en-US" sz="3200" dirty="0" smtClean="0">
                <a:solidFill>
                  <a:srgbClr val="FF9900"/>
                </a:solidFill>
                <a:latin typeface="Angsana New" pitchFamily="18" charset="-34"/>
              </a:rPr>
              <a:t>http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</a:rPr>
              <a:t>คือ</a:t>
            </a:r>
            <a:r>
              <a:rPr lang="th-TH" sz="3200" dirty="0" err="1" smtClean="0">
                <a:latin typeface="Angsana New" pitchFamily="18" charset="-34"/>
              </a:rPr>
              <a:t>โพร</a:t>
            </a:r>
            <a:r>
              <a:rPr lang="th-TH" sz="3200" dirty="0" smtClean="0">
                <a:latin typeface="Angsana New" pitchFamily="18" charset="-34"/>
              </a:rPr>
              <a:t>โทคอ</a:t>
            </a:r>
            <a:r>
              <a:rPr lang="th-TH" sz="3200" dirty="0" err="1" smtClean="0">
                <a:latin typeface="Angsana New" pitchFamily="18" charset="-34"/>
              </a:rPr>
              <a:t>ลในการ</a:t>
            </a:r>
            <a:r>
              <a:rPr lang="th-TH" sz="3200" dirty="0" smtClean="0">
                <a:latin typeface="Angsana New" pitchFamily="18" charset="-34"/>
              </a:rPr>
              <a:t>ขนส่งข้อความหลายมิติ </a:t>
            </a:r>
            <a:r>
              <a:rPr lang="en-US" sz="3200" dirty="0" smtClean="0">
                <a:solidFill>
                  <a:srgbClr val="FF9900"/>
                </a:solidFill>
                <a:latin typeface="Angsana New" pitchFamily="18" charset="-34"/>
              </a:rPr>
              <a:t>www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</a:rPr>
              <a:t>เป็นรูปแบบการให้บริการข้อมูลแบบมัลติมีเดีย </a:t>
            </a:r>
            <a:r>
              <a:rPr lang="en-US" sz="3200" dirty="0" err="1" smtClean="0">
                <a:solidFill>
                  <a:srgbClr val="FF9900"/>
                </a:solidFill>
                <a:latin typeface="Angsana New" pitchFamily="18" charset="-34"/>
              </a:rPr>
              <a:t>bru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.</a:t>
            </a:r>
            <a:r>
              <a:rPr lang="en-US" sz="3200" dirty="0" smtClean="0">
                <a:solidFill>
                  <a:srgbClr val="FF9900"/>
                </a:solidFill>
                <a:latin typeface="Angsana New" pitchFamily="18" charset="-34"/>
              </a:rPr>
              <a:t>ac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.</a:t>
            </a:r>
            <a:r>
              <a:rPr lang="en-US" sz="3200" dirty="0" err="1" smtClean="0">
                <a:solidFill>
                  <a:srgbClr val="FF9900"/>
                </a:solidFill>
                <a:latin typeface="Angsana New" pitchFamily="18" charset="-34"/>
              </a:rPr>
              <a:t>th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</a:rPr>
              <a:t>เป็นชื่อเว็บไซต์ (</a:t>
            </a:r>
            <a:r>
              <a:rPr lang="en-US" sz="3200" dirty="0" smtClean="0">
                <a:latin typeface="Angsana New" pitchFamily="18" charset="-34"/>
              </a:rPr>
              <a:t>Website</a:t>
            </a:r>
            <a:r>
              <a:rPr lang="th-TH" sz="3200" dirty="0" smtClean="0">
                <a:latin typeface="Angsana New" pitchFamily="18" charset="-34"/>
              </a:rPr>
              <a:t>) หรือที่อยู่ของข้อมูลของมหาวิทยาลัยราช</a:t>
            </a:r>
            <a:r>
              <a:rPr lang="th-TH" sz="3200" dirty="0" err="1" smtClean="0">
                <a:latin typeface="Angsana New" pitchFamily="18" charset="-34"/>
              </a:rPr>
              <a:t>ภัฏ</a:t>
            </a:r>
            <a:r>
              <a:rPr lang="th-TH" sz="3200" dirty="0" smtClean="0">
                <a:latin typeface="Angsana New" pitchFamily="18" charset="-34"/>
              </a:rPr>
              <a:t>บุรีรัมย์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AAAC08-3C91-4695-A6C7-1EA01E9BB0E3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15366" name="Group 21"/>
          <p:cNvGrpSpPr>
            <a:grpSpLocks/>
          </p:cNvGrpSpPr>
          <p:nvPr/>
        </p:nvGrpSpPr>
        <p:grpSpPr bwMode="auto">
          <a:xfrm>
            <a:off x="1022350" y="2564903"/>
            <a:ext cx="6567170" cy="1916609"/>
            <a:chOff x="644" y="1370"/>
            <a:chExt cx="4232" cy="1453"/>
          </a:xfrm>
        </p:grpSpPr>
        <p:sp>
          <p:nvSpPr>
            <p:cNvPr id="102411" name="Rectangle 11"/>
            <p:cNvSpPr>
              <a:spLocks noChangeArrowheads="1"/>
            </p:cNvSpPr>
            <p:nvPr/>
          </p:nvSpPr>
          <p:spPr bwMode="auto">
            <a:xfrm>
              <a:off x="1020" y="1370"/>
              <a:ext cx="3856" cy="99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800">
                  <a:latin typeface="Angsana New" pitchFamily="18" charset="-34"/>
                </a:rPr>
                <a:t>	bru  </a:t>
              </a:r>
              <a:r>
                <a:rPr lang="th-TH" sz="2800">
                  <a:latin typeface="Angsana New" pitchFamily="18" charset="-34"/>
                </a:rPr>
                <a:t>ส่วนนี้แสดงชื่อองค์กร</a:t>
              </a:r>
              <a:endParaRPr lang="en-US" sz="2800">
                <a:latin typeface="Angsana New" pitchFamily="18" charset="-34"/>
              </a:endParaRPr>
            </a:p>
            <a:p>
              <a:pPr>
                <a:defRPr/>
              </a:pPr>
              <a:r>
                <a:rPr lang="en-US" sz="2800">
                  <a:latin typeface="Angsana New" pitchFamily="18" charset="-34"/>
                </a:rPr>
                <a:t>	ac    </a:t>
              </a:r>
              <a:r>
                <a:rPr lang="th-TH" sz="2800">
                  <a:latin typeface="Angsana New" pitchFamily="18" charset="-34"/>
                </a:rPr>
                <a:t>ส่วนนี้แสดงประเภทขององค์กร</a:t>
              </a:r>
              <a:endParaRPr lang="en-US" sz="2800">
                <a:latin typeface="Angsana New" pitchFamily="18" charset="-34"/>
              </a:endParaRPr>
            </a:p>
            <a:p>
              <a:pPr>
                <a:defRPr/>
              </a:pPr>
              <a:r>
                <a:rPr lang="en-US" sz="2800">
                  <a:latin typeface="Angsana New" pitchFamily="18" charset="-34"/>
                </a:rPr>
                <a:t>	th     </a:t>
              </a:r>
              <a:r>
                <a:rPr lang="th-TH" sz="2800">
                  <a:latin typeface="Angsana New" pitchFamily="18" charset="-34"/>
                </a:rPr>
                <a:t>ส่วนนี้แสดงที่ตั้งทางภูมิศาสตร์ หรือชื่อประเทศ</a:t>
              </a:r>
            </a:p>
          </p:txBody>
        </p:sp>
        <p:sp>
          <p:nvSpPr>
            <p:cNvPr id="102412" name="Rectangle 12"/>
            <p:cNvSpPr>
              <a:spLocks noChangeArrowheads="1"/>
            </p:cNvSpPr>
            <p:nvPr/>
          </p:nvSpPr>
          <p:spPr bwMode="auto">
            <a:xfrm>
              <a:off x="644" y="2419"/>
              <a:ext cx="9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3600" b="1">
                  <a:latin typeface="Angsana New" pitchFamily="18" charset="-34"/>
                </a:rPr>
                <a:t>bru.ac.th</a:t>
              </a:r>
              <a:r>
                <a:rPr lang="en-US" sz="3600">
                  <a:latin typeface="Angsana New" pitchFamily="18" charset="-34"/>
                </a:rPr>
                <a:t> </a:t>
              </a:r>
            </a:p>
          </p:txBody>
        </p:sp>
        <p:sp>
          <p:nvSpPr>
            <p:cNvPr id="102415" name="Line 15"/>
            <p:cNvSpPr>
              <a:spLocks noChangeShapeType="1"/>
            </p:cNvSpPr>
            <p:nvPr/>
          </p:nvSpPr>
          <p:spPr bwMode="auto">
            <a:xfrm>
              <a:off x="884" y="1597"/>
              <a:ext cx="5" cy="953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2416" name="Line 16"/>
            <p:cNvSpPr>
              <a:spLocks noChangeShapeType="1"/>
            </p:cNvSpPr>
            <p:nvPr/>
          </p:nvSpPr>
          <p:spPr bwMode="auto">
            <a:xfrm>
              <a:off x="884" y="1597"/>
              <a:ext cx="726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2417" name="Line 17"/>
            <p:cNvSpPr>
              <a:spLocks noChangeShapeType="1"/>
            </p:cNvSpPr>
            <p:nvPr/>
          </p:nvSpPr>
          <p:spPr bwMode="auto">
            <a:xfrm>
              <a:off x="1103" y="1869"/>
              <a:ext cx="8" cy="681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2418" name="Line 18"/>
            <p:cNvSpPr>
              <a:spLocks noChangeShapeType="1"/>
            </p:cNvSpPr>
            <p:nvPr/>
          </p:nvSpPr>
          <p:spPr bwMode="auto">
            <a:xfrm>
              <a:off x="1103" y="1869"/>
              <a:ext cx="504" cy="0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2419" name="Line 19"/>
            <p:cNvSpPr>
              <a:spLocks noChangeShapeType="1"/>
            </p:cNvSpPr>
            <p:nvPr/>
          </p:nvSpPr>
          <p:spPr bwMode="auto">
            <a:xfrm>
              <a:off x="1338" y="2141"/>
              <a:ext cx="0" cy="363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2420" name="Line 20"/>
            <p:cNvSpPr>
              <a:spLocks noChangeShapeType="1"/>
            </p:cNvSpPr>
            <p:nvPr/>
          </p:nvSpPr>
          <p:spPr bwMode="auto">
            <a:xfrm>
              <a:off x="1338" y="2141"/>
              <a:ext cx="272" cy="1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5" name="ตัวยึดท้ายกระดาษ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การกำหนดที่อยู่บนอินเทอร์เน็ต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777"/>
            <a:ext cx="8435975" cy="936104"/>
          </a:xfrm>
        </p:spPr>
        <p:txBody>
          <a:bodyPr/>
          <a:lstStyle/>
          <a:p>
            <a:pPr marL="64008" indent="0" eaLnBrk="1" hangingPunct="1">
              <a:buNone/>
            </a:pPr>
            <a:r>
              <a:rPr lang="th-TH" dirty="0" smtClean="0">
                <a:latin typeface="Angsana New" pitchFamily="18" charset="-34"/>
              </a:rPr>
              <a:t>ตารางที่</a:t>
            </a:r>
            <a:r>
              <a:rPr lang="en-US" dirty="0" smtClean="0">
                <a:latin typeface="Angsana New" pitchFamily="18" charset="-34"/>
              </a:rPr>
              <a:t> 1</a:t>
            </a:r>
            <a:r>
              <a:rPr lang="th-TH" dirty="0" smtClean="0">
                <a:latin typeface="Angsana New" pitchFamily="18" charset="-34"/>
              </a:rPr>
              <a:t> ชื่อโดเมนย่อยประเภทขององค์กรในประเทศสหรัฐอเมริกา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DAF8C8-C1D6-42BE-BF67-9F2CC708BAA8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103510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382744"/>
              </p:ext>
            </p:extLst>
          </p:nvPr>
        </p:nvGraphicFramePr>
        <p:xfrm>
          <a:off x="755650" y="2060028"/>
          <a:ext cx="7632700" cy="4105276"/>
        </p:xfrm>
        <a:graphic>
          <a:graphicData uri="http://schemas.openxmlformats.org/drawingml/2006/table">
            <a:tbl>
              <a:tblPr/>
              <a:tblGrid>
                <a:gridCol w="1454150"/>
                <a:gridCol w="2844800"/>
                <a:gridCol w="333375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ชื่อย่อโดเมน</a:t>
                      </a:r>
                      <a:endParaRPr kumimoji="0" lang="th-TH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ชื่อเต็ม</a:t>
                      </a:r>
                      <a:endParaRPr kumimoji="0" lang="th-TH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ความหมาย</a:t>
                      </a:r>
                      <a:endParaRPr kumimoji="0" lang="th-TH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53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com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net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gov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mil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edu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org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Commercial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Network service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Governmental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Military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Educational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Other organizations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หน่วยงานธุรกิจหรือบริษัท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หน่วยงานบริการด้านเครือข่าย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หน่วยงานของรัฐบาล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หน่วยงานทางทหาร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สถาบันทางการศึกษา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กลุ่มองค์กรอื่น ๆ ที่ไม่แสวงหาผลกำไร</a:t>
                      </a:r>
                      <a:endParaRPr kumimoji="0" lang="th-TH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การกำหนดที่อยู่บนอินเทอร์เน็ต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777"/>
            <a:ext cx="8435975" cy="936104"/>
          </a:xfrm>
        </p:spPr>
        <p:txBody>
          <a:bodyPr/>
          <a:lstStyle/>
          <a:p>
            <a:pPr marL="64008" indent="0" eaLnBrk="1" hangingPunct="1">
              <a:buNone/>
            </a:pPr>
            <a:r>
              <a:rPr lang="th-TH" dirty="0" smtClean="0">
                <a:latin typeface="Angsana New" pitchFamily="18" charset="-34"/>
              </a:rPr>
              <a:t>ตารางที่</a:t>
            </a:r>
            <a:r>
              <a:rPr lang="en-US" dirty="0" smtClean="0">
                <a:latin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</a:rPr>
              <a:t>2 </a:t>
            </a:r>
            <a:r>
              <a:rPr lang="th-TH" dirty="0" smtClean="0"/>
              <a:t>ชื่อโดเมนย่อยประเภทขององค์กรในประเทศไทย</a:t>
            </a:r>
            <a:r>
              <a:rPr lang="en-US" dirty="0" smtClean="0"/>
              <a:t> </a:t>
            </a:r>
            <a:endParaRPr lang="th-TH" dirty="0" smtClean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804FB1-56CF-4A3C-B1CF-1378841B88B6}" type="slidenum">
              <a:rPr lang="en-US"/>
              <a:pPr/>
              <a:t>14</a:t>
            </a:fld>
            <a:endParaRPr lang="en-US"/>
          </a:p>
        </p:txBody>
      </p:sp>
      <p:graphicFrame>
        <p:nvGraphicFramePr>
          <p:cNvPr id="105575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678840"/>
              </p:ext>
            </p:extLst>
          </p:nvPr>
        </p:nvGraphicFramePr>
        <p:xfrm>
          <a:off x="900113" y="2061686"/>
          <a:ext cx="7272337" cy="3671570"/>
        </p:xfrm>
        <a:graphic>
          <a:graphicData uri="http://schemas.openxmlformats.org/drawingml/2006/table">
            <a:tbl>
              <a:tblPr/>
              <a:tblGrid>
                <a:gridCol w="1079500"/>
                <a:gridCol w="2520950"/>
                <a:gridCol w="3671887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ชื่อย่อ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ชื่อเต็ม</a:t>
                      </a:r>
                      <a:endParaRPr kumimoji="0" lang="th-TH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ความหมาย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9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co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net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go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ac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or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Commercial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Network service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Governmental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Academic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Other organizations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หน่วยงานธุรกิจหรือบริษัท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หน่วยงานบริการด้านเครือข่าย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หน่วยงานของรัฐบาล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หน่วยงานทางการศึกษา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กลุ่มองค์กรอื่น ๆ ที่ไม่แสวงหาผลกำไร</a:t>
                      </a:r>
                      <a:endParaRPr kumimoji="0" lang="th-TH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การกำหนดที่อยู่บนอินเทอร์เน็ต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760"/>
            <a:ext cx="8435975" cy="1080120"/>
          </a:xfrm>
        </p:spPr>
        <p:txBody>
          <a:bodyPr/>
          <a:lstStyle/>
          <a:p>
            <a:pPr marL="64008" indent="0" eaLnBrk="1" hangingPunct="1">
              <a:buNone/>
            </a:pPr>
            <a:r>
              <a:rPr lang="th-TH" dirty="0" smtClean="0">
                <a:latin typeface="Angsana New" pitchFamily="18" charset="-34"/>
              </a:rPr>
              <a:t>ตารางที่</a:t>
            </a:r>
            <a:r>
              <a:rPr lang="en-US" dirty="0" smtClean="0">
                <a:latin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</a:rPr>
              <a:t>3 </a:t>
            </a:r>
            <a:r>
              <a:rPr lang="th-TH" dirty="0" smtClean="0"/>
              <a:t>ตัวอย่างชื่อโดเมนย่อยที่เป็นชื่อย่อ</a:t>
            </a:r>
            <a:r>
              <a:rPr lang="th-TH" dirty="0" smtClean="0"/>
              <a:t>ประเทศ</a:t>
            </a:r>
            <a:r>
              <a:rPr lang="th-TH" dirty="0" smtClean="0"/>
              <a:t>ต่าง ๆ</a:t>
            </a:r>
            <a:r>
              <a:rPr lang="en-US" dirty="0" smtClean="0"/>
              <a:t> </a:t>
            </a:r>
            <a:endParaRPr lang="th-TH" dirty="0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7838AA-ECE3-45D9-8F47-424DB9576B0A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107644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840122"/>
              </p:ext>
            </p:extLst>
          </p:nvPr>
        </p:nvGraphicFramePr>
        <p:xfrm>
          <a:off x="1356703" y="1772816"/>
          <a:ext cx="6232818" cy="4754880"/>
        </p:xfrm>
        <a:graphic>
          <a:graphicData uri="http://schemas.openxmlformats.org/drawingml/2006/table">
            <a:tbl>
              <a:tblPr/>
              <a:tblGrid>
                <a:gridCol w="894013"/>
                <a:gridCol w="2246089"/>
                <a:gridCol w="919285"/>
                <a:gridCol w="2173431"/>
              </a:tblGrid>
              <a:tr h="390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ชื่อย่อ</a:t>
                      </a:r>
                      <a:endParaRPr kumimoji="0" 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ชื่อประเทศ</a:t>
                      </a:r>
                      <a:endParaRPr kumimoji="0" lang="th-TH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ชื่อย่อ</a:t>
                      </a:r>
                      <a:endParaRPr kumimoji="0" lang="th-TH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ชื่อประเทศ</a:t>
                      </a:r>
                      <a:endParaRPr kumimoji="0" lang="th-TH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292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ar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at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au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be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ca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ch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de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dk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fr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gr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hk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อาร์</a:t>
                      </a: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เจนติน่า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ออสเตรีย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ออสเตรเลีย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เบล</a:t>
                      </a: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เยี่ยม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แคนาดา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จีน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เยอรมัน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(Deutschland)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เดนมาร์ค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สเปน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Espana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ฝรั่งเศส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กรีซ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เกาะฮ่องกง</a:t>
                      </a:r>
                      <a:endParaRPr kumimoji="0" lang="th-TH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id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ie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in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it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jp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la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my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nl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nz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sg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uk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us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อินโดนีเซีย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ไอร์แลนด์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อินเดีย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อิตาลี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ญี่ปุ่น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ลาว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มาเลเซีย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เนเธอร์แลนด์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นิวซีแลนด์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สวีเดน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สิงคโปร์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ไทย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อังกฤษ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(United Kingdom)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+mn-cs"/>
                        </a:rPr>
                        <a:t>สหรัฐอเมริกา</a:t>
                      </a:r>
                      <a:endParaRPr kumimoji="0" lang="th-TH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การเชื่อมต่อเข้าสู่ระบบอินเทอร์เน็ต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776"/>
            <a:ext cx="8569325" cy="4243487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การนำเครื่องของเราเข้าเชื่อมกับระบบอินเทอร์เน็ตจะกระทำได้ </a:t>
            </a:r>
            <a:r>
              <a:rPr lang="en-US" sz="3200" dirty="0" smtClean="0">
                <a:latin typeface="Angsana New" pitchFamily="18" charset="-34"/>
              </a:rPr>
              <a:t>2</a:t>
            </a:r>
            <a:r>
              <a:rPr lang="th-TH" sz="3200" dirty="0" smtClean="0">
                <a:latin typeface="Angsana New" pitchFamily="18" charset="-34"/>
              </a:rPr>
              <a:t> ลักษณะ คือ</a:t>
            </a:r>
          </a:p>
          <a:p>
            <a:pPr lvl="1" eaLnBrk="1" hangingPunct="1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srgbClr val="00B0F0"/>
                </a:solidFill>
                <a:latin typeface="Angsana New" pitchFamily="18" charset="-34"/>
              </a:rPr>
              <a:t>การเชื่อมต่อโดยตรง  </a:t>
            </a:r>
            <a:r>
              <a:rPr lang="th-TH" sz="3000" dirty="0" smtClean="0">
                <a:latin typeface="Angsana New" pitchFamily="18" charset="-34"/>
              </a:rPr>
              <a:t>เชื่อมต่อระบบเข้าสู่อินเทอร์เน็ต โดยใช้เกต</a:t>
            </a:r>
            <a:r>
              <a:rPr lang="th-TH" sz="3000" dirty="0" err="1" smtClean="0">
                <a:latin typeface="Angsana New" pitchFamily="18" charset="-34"/>
              </a:rPr>
              <a:t>เวย์</a:t>
            </a:r>
            <a:r>
              <a:rPr lang="th-TH" sz="3000" dirty="0" smtClean="0">
                <a:latin typeface="Angsana New" pitchFamily="18" charset="-34"/>
              </a:rPr>
              <a:t>หรือ</a:t>
            </a:r>
            <a:r>
              <a:rPr lang="th-TH" sz="3000" dirty="0" err="1" smtClean="0">
                <a:latin typeface="Angsana New" pitchFamily="18" charset="-34"/>
              </a:rPr>
              <a:t>เราท์เตอร์</a:t>
            </a:r>
            <a:r>
              <a:rPr lang="th-TH" sz="3000" dirty="0" smtClean="0">
                <a:latin typeface="Angsana New" pitchFamily="18" charset="-34"/>
              </a:rPr>
              <a:t> </a:t>
            </a:r>
            <a:r>
              <a:rPr lang="th-TH" sz="3000" dirty="0" smtClean="0">
                <a:solidFill>
                  <a:srgbClr val="FFFF00"/>
                </a:solidFill>
                <a:latin typeface="Angsana New" pitchFamily="18" charset="-34"/>
              </a:rPr>
              <a:t>เชื่อมต่อเข้าโดยตรงกับสายหลัก </a:t>
            </a:r>
            <a:r>
              <a:rPr lang="th-TH" sz="3000" dirty="0" smtClean="0">
                <a:latin typeface="Angsana New" pitchFamily="18" charset="-34"/>
              </a:rPr>
              <a:t>(</a:t>
            </a:r>
            <a:r>
              <a:rPr lang="en-US" sz="3000" dirty="0" smtClean="0">
                <a:latin typeface="Angsana New" pitchFamily="18" charset="-34"/>
              </a:rPr>
              <a:t>Back Bone</a:t>
            </a:r>
            <a:r>
              <a:rPr lang="th-TH" sz="3000" dirty="0" smtClean="0">
                <a:latin typeface="Angsana New" pitchFamily="18" charset="-34"/>
              </a:rPr>
              <a:t>) ผู้ใช้ต้องติดต่อกับ </a:t>
            </a:r>
            <a:r>
              <a:rPr lang="en-US" sz="3000" dirty="0" err="1" smtClean="0">
                <a:latin typeface="Angsana New" pitchFamily="18" charset="-34"/>
              </a:rPr>
              <a:t>InterNIC</a:t>
            </a:r>
            <a:r>
              <a:rPr lang="en-US" sz="3000" dirty="0" smtClean="0">
                <a:latin typeface="Angsana New" pitchFamily="18" charset="-34"/>
              </a:rPr>
              <a:t> </a:t>
            </a:r>
            <a:r>
              <a:rPr lang="th-TH" sz="3000" dirty="0" smtClean="0">
                <a:latin typeface="Angsana New" pitchFamily="18" charset="-34"/>
              </a:rPr>
              <a:t>เพื่อขอชื่อโดเมนและติดตั้งเกต</a:t>
            </a:r>
            <a:r>
              <a:rPr lang="th-TH" sz="3000" dirty="0" err="1" smtClean="0">
                <a:latin typeface="Angsana New" pitchFamily="18" charset="-34"/>
              </a:rPr>
              <a:t>เวย์</a:t>
            </a:r>
            <a:r>
              <a:rPr lang="th-TH" sz="3000" dirty="0" smtClean="0">
                <a:latin typeface="Angsana New" pitchFamily="18" charset="-34"/>
              </a:rPr>
              <a:t>เข้ากับสายหลัก สามารถเชื่อมต่อกับอินเทอร์เน็ตได้ตลอด 24 ชั่วโมง ค่าใช้จ่ายแพง ทั้งด้านอุปกรณ์และบำรุงรักษา</a:t>
            </a:r>
          </a:p>
          <a:p>
            <a:pPr lvl="1" eaLnBrk="1" hangingPunct="1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h-TH" sz="3000" b="1" dirty="0" smtClean="0">
                <a:solidFill>
                  <a:srgbClr val="00B0F0"/>
                </a:solidFill>
                <a:latin typeface="Angsana New" pitchFamily="18" charset="-34"/>
              </a:rPr>
              <a:t>การเชื่อมต่อผ่านผู้ให้บริการ </a:t>
            </a:r>
            <a:r>
              <a:rPr lang="th-TH" sz="3000" dirty="0" smtClean="0">
                <a:latin typeface="Angsana New" pitchFamily="18" charset="-34"/>
              </a:rPr>
              <a:t>คือ สมาชิกเชื่อมต่อเข้ากับ </a:t>
            </a:r>
            <a:r>
              <a:rPr lang="en-US" sz="3000" dirty="0" smtClean="0">
                <a:solidFill>
                  <a:srgbClr val="FFFF00"/>
                </a:solidFill>
                <a:latin typeface="Angsana New" pitchFamily="18" charset="-34"/>
              </a:rPr>
              <a:t>ISP</a:t>
            </a:r>
            <a:r>
              <a:rPr lang="en-US" sz="3000" dirty="0" smtClean="0">
                <a:latin typeface="Angsana New" pitchFamily="18" charset="-34"/>
              </a:rPr>
              <a:t> </a:t>
            </a:r>
            <a:r>
              <a:rPr lang="th-TH" sz="3000" dirty="0" smtClean="0">
                <a:latin typeface="Angsana New" pitchFamily="18" charset="-34"/>
              </a:rPr>
              <a:t>(</a:t>
            </a:r>
            <a:r>
              <a:rPr lang="en-US" sz="3000" dirty="0" smtClean="0">
                <a:solidFill>
                  <a:srgbClr val="FFFF00"/>
                </a:solidFill>
                <a:latin typeface="Angsana New" pitchFamily="18" charset="-34"/>
              </a:rPr>
              <a:t>Internet Service Provider</a:t>
            </a:r>
            <a:r>
              <a:rPr lang="th-TH" sz="3000" dirty="0" smtClean="0">
                <a:latin typeface="Angsana New" pitchFamily="18" charset="-34"/>
              </a:rPr>
              <a:t>) การเชื่อมต่อแบบนี้แบ่งเป็น 2 ลักษณะคือ </a:t>
            </a:r>
            <a:r>
              <a:rPr lang="th-TH" sz="3000" u="sng" dirty="0" smtClean="0">
                <a:latin typeface="Angsana New" pitchFamily="18" charset="-34"/>
              </a:rPr>
              <a:t>การเชื่อมต่อแบบองค์กร</a:t>
            </a:r>
            <a:r>
              <a:rPr lang="th-TH" sz="3000" dirty="0" smtClean="0">
                <a:latin typeface="Angsana New" pitchFamily="18" charset="-34"/>
              </a:rPr>
              <a:t>  และ </a:t>
            </a:r>
            <a:r>
              <a:rPr lang="th-TH" sz="3000" u="sng" dirty="0" smtClean="0">
                <a:latin typeface="Angsana New" pitchFamily="18" charset="-34"/>
              </a:rPr>
              <a:t>การเชื่อมต่อส่วนบุคคล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DDF773-136B-4627-A966-433F44529DEF}" type="slidenum">
              <a:rPr lang="en-US"/>
              <a:pPr/>
              <a:t>16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การเชื่อมต่อเข้าสู่ระบบอินเทอร์เน็ต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776"/>
            <a:ext cx="8569325" cy="4243487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สำหรับการเชื่อมต่ออินเทอร์เน็ตผ่านผู้ให้บริการมีขั้นตอนดังนี้</a:t>
            </a:r>
          </a:p>
          <a:p>
            <a:pPr lvl="1" eaLnBrk="1" hangingPunct="1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h-TH" sz="3000" dirty="0" smtClean="0">
                <a:latin typeface="Angsana New" pitchFamily="18" charset="-34"/>
              </a:rPr>
              <a:t>ติดต่อกับไอ</a:t>
            </a:r>
            <a:r>
              <a:rPr lang="th-TH" sz="3000" dirty="0" err="1" smtClean="0">
                <a:latin typeface="Angsana New" pitchFamily="18" charset="-34"/>
              </a:rPr>
              <a:t>เอส</a:t>
            </a:r>
            <a:r>
              <a:rPr lang="th-TH" sz="3000" dirty="0" smtClean="0">
                <a:latin typeface="Angsana New" pitchFamily="18" charset="-34"/>
              </a:rPr>
              <a:t>พีรายใดรายหนึ่งแล้วสมัครสมาชิกหรือซื้อเป็นชุดสำเร็จรูป</a:t>
            </a:r>
          </a:p>
          <a:p>
            <a:pPr lvl="1" eaLnBrk="1" hangingPunct="1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h-TH" sz="3000" dirty="0" smtClean="0">
                <a:latin typeface="Angsana New" pitchFamily="18" charset="-34"/>
              </a:rPr>
              <a:t>ไอ</a:t>
            </a:r>
            <a:r>
              <a:rPr lang="th-TH" sz="3000" dirty="0" err="1" smtClean="0">
                <a:latin typeface="Angsana New" pitchFamily="18" charset="-34"/>
              </a:rPr>
              <a:t>เอส</a:t>
            </a:r>
            <a:r>
              <a:rPr lang="th-TH" sz="3000" dirty="0" smtClean="0">
                <a:latin typeface="Angsana New" pitchFamily="18" charset="-34"/>
              </a:rPr>
              <a:t>พีจะให้ชื่อผู้ใช้และรหัสผ่าน</a:t>
            </a:r>
          </a:p>
          <a:p>
            <a:pPr lvl="1" eaLnBrk="1" hangingPunct="1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h-TH" sz="3000" dirty="0" smtClean="0">
                <a:latin typeface="Angsana New" pitchFamily="18" charset="-34"/>
              </a:rPr>
              <a:t>เครื่องคอมพิวเตอร์แล้วหมุนโมเด็มโทรไปที่หมายเลขโทรศัพท์ที่ไอ</a:t>
            </a:r>
            <a:r>
              <a:rPr lang="th-TH" sz="3000" dirty="0" err="1" smtClean="0">
                <a:latin typeface="Angsana New" pitchFamily="18" charset="-34"/>
              </a:rPr>
              <a:t>เอส</a:t>
            </a:r>
            <a:r>
              <a:rPr lang="th-TH" sz="3000" dirty="0" smtClean="0">
                <a:latin typeface="Angsana New" pitchFamily="18" charset="-34"/>
              </a:rPr>
              <a:t>พีกำหนดให้</a:t>
            </a:r>
          </a:p>
          <a:p>
            <a:pPr lvl="1" eaLnBrk="1" hangingPunct="1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th-TH" sz="3000" dirty="0" smtClean="0">
                <a:latin typeface="Angsana New" pitchFamily="18" charset="-34"/>
              </a:rPr>
              <a:t>พิมพ์ชื่อผู้ใช้และป้อนรหัสผ่านที่ไอ</a:t>
            </a:r>
            <a:r>
              <a:rPr lang="th-TH" sz="3000" dirty="0" err="1" smtClean="0">
                <a:latin typeface="Angsana New" pitchFamily="18" charset="-34"/>
              </a:rPr>
              <a:t>เอส</a:t>
            </a:r>
            <a:r>
              <a:rPr lang="th-TH" sz="3000" dirty="0" smtClean="0">
                <a:latin typeface="Angsana New" pitchFamily="18" charset="-34"/>
              </a:rPr>
              <a:t>พีให้มาตอนสมัครสมาชิก แค่นี้ก็สามารถทำให้เครื่องคอมพิวเตอร์เครื่องนั้นสามารถเข้าสู่ระบบอินเทอร์เน็ตได้แล้ว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B2FDB-8CEC-4B53-90D0-1D8B9E68717E}" type="slidenum">
              <a:rPr lang="en-US"/>
              <a:pPr/>
              <a:t>17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ประโยชน์ของอินเทอร์เน็ต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761"/>
            <a:ext cx="8569325" cy="1224136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solidFill>
                  <a:srgbClr val="FF9900"/>
                </a:solidFill>
                <a:latin typeface="Angsana New" pitchFamily="18" charset="-34"/>
              </a:rPr>
              <a:t>ด้านธุรกิจการค้า</a:t>
            </a:r>
            <a:r>
              <a:rPr lang="th-TH" dirty="0" smtClean="0">
                <a:latin typeface="Angsana New" pitchFamily="18" charset="-34"/>
              </a:rPr>
              <a:t>  คือ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</a:rPr>
              <a:t>อีคอมเมิร์ซ</a:t>
            </a:r>
            <a:r>
              <a:rPr lang="th-TH" dirty="0" smtClean="0">
                <a:latin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</a:rPr>
              <a:t>(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</a:rPr>
              <a:t>e-Commerce</a:t>
            </a:r>
            <a:r>
              <a:rPr lang="en-US" dirty="0" smtClean="0">
                <a:latin typeface="Angsana New" pitchFamily="18" charset="-34"/>
              </a:rPr>
              <a:t> : Electronic Commerce)</a:t>
            </a:r>
            <a:endParaRPr lang="th-TH" dirty="0" smtClean="0">
              <a:latin typeface="Angsana New" pitchFamily="18" charset="-34"/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th-TH" dirty="0" smtClean="0">
              <a:latin typeface="Angsana New" pitchFamily="18" charset="-34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454135-2747-47BD-A992-F53DFC9D77FC}" type="slidenum">
              <a:rPr lang="en-US"/>
              <a:pPr/>
              <a:t>18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30" y="1823063"/>
            <a:ext cx="6399165" cy="3334129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957" y="3068959"/>
            <a:ext cx="6554825" cy="3412009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ประโยชน์ของอินเทอร์เน็ต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14005"/>
            <a:ext cx="8569325" cy="1020016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solidFill>
                  <a:srgbClr val="FF9900"/>
                </a:solidFill>
                <a:latin typeface="Angsana New" pitchFamily="18" charset="-34"/>
              </a:rPr>
              <a:t>ด้านการศึกษา</a:t>
            </a:r>
            <a:r>
              <a:rPr lang="th-TH" dirty="0" smtClean="0">
                <a:latin typeface="Angsana New" pitchFamily="18" charset="-34"/>
              </a:rPr>
              <a:t>  ทำให้เกิดระบบ การศึกษาอิเล็กทรอนิกส์ </a:t>
            </a:r>
            <a:r>
              <a:rPr lang="th-TH" dirty="0">
                <a:solidFill>
                  <a:srgbClr val="FFFF00"/>
                </a:solidFill>
                <a:latin typeface="Angsana New" pitchFamily="18" charset="-34"/>
              </a:rPr>
              <a:t>อี</a:t>
            </a:r>
            <a:r>
              <a:rPr lang="th-TH" dirty="0" err="1">
                <a:solidFill>
                  <a:srgbClr val="FFFF00"/>
                </a:solidFill>
                <a:latin typeface="Angsana New" pitchFamily="18" charset="-34"/>
              </a:rPr>
              <a:t>เลิร์นนิง</a:t>
            </a:r>
            <a:r>
              <a:rPr lang="th-TH" dirty="0">
                <a:latin typeface="Angsana New" pitchFamily="18" charset="-34"/>
              </a:rPr>
              <a:t> (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</a:rPr>
              <a:t>e-Learning</a:t>
            </a:r>
            <a:r>
              <a:rPr lang="en-US" dirty="0" smtClean="0">
                <a:latin typeface="Angsana New" pitchFamily="18" charset="-34"/>
              </a:rPr>
              <a:t> : Electronic Learning)</a:t>
            </a:r>
            <a:endParaRPr lang="th-TH" dirty="0" smtClean="0">
              <a:latin typeface="Angsana New" pitchFamily="18" charset="-34"/>
            </a:endParaRP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124AB5-8CCF-4354-88B0-2E961C05B433}" type="slidenum">
              <a:rPr lang="en-US"/>
              <a:pPr/>
              <a:t>19</a:t>
            </a:fld>
            <a:endParaRPr lang="en-US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275681"/>
            <a:ext cx="4608512" cy="3457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707605"/>
            <a:ext cx="4319587" cy="3241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3447182"/>
            <a:ext cx="4103687" cy="3078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ตัวยึดท้ายกระดา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>
                <a:latin typeface="Angsana New" pitchFamily="18" charset="-34"/>
              </a:rPr>
              <a:t>ความหมายของอินเทอร์เน็ต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เป็นเครือข่ายคอมพิวเตอร์ที่มีขนาดใหญ่ที่สุดในโลก เกิดจากการเชื่อมโยงเครือข่ายต่าง ๆ หลายเครือข่ายเข้าด้วยกัน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ไม่มีใครเป็นเจ้าของทั้งหมด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เครือข่ายอินเทอร์เน็ตทำให้สามารถแลกเปลี่ยนข้อมูลข่าวสารกันได้โดยไม่จำกัด เพศ เชื้อชาติ ศาสนา 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กลายเป็นสังคมขนาดใหญ่ที่เกิดขึ้นบนโลกคอมพิวเตอร์ถูกขนานนามว่า 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ไซเบอร์</a:t>
            </a:r>
            <a:r>
              <a:rPr lang="th-TH" sz="3200" dirty="0" err="1" smtClean="0">
                <a:solidFill>
                  <a:srgbClr val="FFFF00"/>
                </a:solidFill>
                <a:latin typeface="Angsana New" pitchFamily="18" charset="-34"/>
              </a:rPr>
              <a:t>สเปซ</a:t>
            </a:r>
            <a:r>
              <a:rPr lang="th-TH" sz="3200" dirty="0" smtClean="0">
                <a:solidFill>
                  <a:srgbClr val="CCFFFF"/>
                </a:solidFill>
                <a:latin typeface="Angsana New" pitchFamily="18" charset="-34"/>
              </a:rPr>
              <a:t> (</a:t>
            </a:r>
            <a:r>
              <a:rPr lang="en-US" sz="3200" dirty="0" smtClean="0">
                <a:solidFill>
                  <a:srgbClr val="CCFFFF"/>
                </a:solidFill>
                <a:latin typeface="Angsana New" pitchFamily="18" charset="-34"/>
              </a:rPr>
              <a:t>Cyber Space</a:t>
            </a:r>
            <a:r>
              <a:rPr lang="th-TH" sz="3200" dirty="0" smtClean="0">
                <a:solidFill>
                  <a:srgbClr val="CCFFFF"/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endParaRPr lang="th-TH" sz="3200" dirty="0" smtClean="0">
              <a:solidFill>
                <a:srgbClr val="CCFFFF"/>
              </a:solidFill>
              <a:latin typeface="Angsana New" pitchFamily="18" charset="-34"/>
            </a:endParaRP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74A43-6D04-421F-B0C4-CF5F17C41D47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ประโยชน์ของอินเทอร์เน็ต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761"/>
            <a:ext cx="8569325" cy="7032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solidFill>
                  <a:srgbClr val="FF9900"/>
                </a:solidFill>
                <a:latin typeface="Angsana New" pitchFamily="18" charset="-34"/>
              </a:rPr>
              <a:t>ด้านการติดต่อสื่อสาร</a:t>
            </a:r>
            <a:r>
              <a:rPr lang="th-TH" dirty="0" smtClean="0">
                <a:latin typeface="Angsana New" pitchFamily="18" charset="-34"/>
              </a:rPr>
              <a:t>  ไปรษณีย์อิเล็กทรอนิกส์ หรือ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</a:rPr>
              <a:t>อี</a:t>
            </a:r>
            <a:r>
              <a:rPr lang="th-TH" dirty="0" err="1" smtClean="0">
                <a:solidFill>
                  <a:srgbClr val="FFFF00"/>
                </a:solidFill>
                <a:latin typeface="Angsana New" pitchFamily="18" charset="-34"/>
              </a:rPr>
              <a:t>เมล</a:t>
            </a:r>
            <a:r>
              <a:rPr lang="th-TH" dirty="0" smtClean="0">
                <a:latin typeface="Angsana New" pitchFamily="18" charset="-34"/>
              </a:rPr>
              <a:t> (</a:t>
            </a:r>
            <a:r>
              <a:rPr lang="en-US" dirty="0">
                <a:solidFill>
                  <a:srgbClr val="FFFF00"/>
                </a:solidFill>
                <a:latin typeface="Angsana New" pitchFamily="18" charset="-34"/>
              </a:rPr>
              <a:t>e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</a:rPr>
              <a:t>-mail</a:t>
            </a:r>
            <a:r>
              <a:rPr lang="en-US" dirty="0" smtClean="0">
                <a:latin typeface="Angsana New" pitchFamily="18" charset="-34"/>
              </a:rPr>
              <a:t>), </a:t>
            </a:r>
            <a:r>
              <a:rPr lang="en-US" dirty="0" smtClean="0">
                <a:latin typeface="Angsana New" pitchFamily="18" charset="-34"/>
              </a:rPr>
              <a:t>e-Phone, Chat</a:t>
            </a:r>
            <a:endParaRPr lang="th-TH" dirty="0" smtClean="0">
              <a:latin typeface="Angsana New" pitchFamily="18" charset="-34"/>
            </a:endParaRP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9F060D-7D18-474F-ACF6-2C68AF3B8EE8}" type="slidenum">
              <a:rPr lang="en-US"/>
              <a:pPr/>
              <a:t>20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Aj.Somporn</a:t>
            </a:r>
            <a:r>
              <a:rPr lang="en-US" dirty="0" smtClean="0"/>
              <a:t> Kraoamkaeo</a:t>
            </a:r>
            <a:endParaRPr lang="en-US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66" y="1916832"/>
            <a:ext cx="7197586" cy="4138612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443311"/>
            <a:ext cx="2362200" cy="4010025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ประโยชน์ของอินเทอร์เน็ต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761"/>
            <a:ext cx="8569325" cy="18002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solidFill>
                  <a:srgbClr val="FF9900"/>
                </a:solidFill>
                <a:latin typeface="Angsana New" pitchFamily="18" charset="-34"/>
              </a:rPr>
              <a:t>ด้านความบันเทิง</a:t>
            </a:r>
            <a:r>
              <a:rPr lang="th-TH" dirty="0" smtClean="0">
                <a:latin typeface="Angsana New" pitchFamily="18" charset="-34"/>
              </a:rPr>
              <a:t>  เราสามารถฟังรายการสด  ดูภาพยนตร์ ฟังเพลง เล่นเกม อ่านหนังสือพิมพ์ หรือวารสารต่าง ๆ ผ่านเครือข่ายอินเทอร์เน็ตได้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532771-9310-41E6-BDEB-E813ACD629FD}" type="slidenum">
              <a:rPr lang="en-US"/>
              <a:pPr/>
              <a:t>21</a:t>
            </a:fld>
            <a:endParaRPr lang="en-US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22" y="2330152"/>
            <a:ext cx="6038990" cy="340310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247" y="3443930"/>
            <a:ext cx="5672610" cy="3037073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algn="l" eaLnBrk="1" hangingPunct="1"/>
            <a:r>
              <a:rPr lang="th-TH" b="1" dirty="0" smtClean="0"/>
              <a:t>อันตรายจากการใช้อินเทอร์เน็ต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776"/>
            <a:ext cx="8569325" cy="4243487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ทำให้คนบางกลุ่ม จารกรรมข้อมูล โปรแกรม ก่อกวนและทำลายระบบข้อมูลคอมพิวเตอร์ของผู้อื่น หรือปล่อยและแพร่</a:t>
            </a:r>
            <a:r>
              <a:rPr lang="th-TH" sz="3200" dirty="0" err="1" smtClean="0">
                <a:latin typeface="Angsana New" pitchFamily="18" charset="-34"/>
              </a:rPr>
              <a:t>ไวรัส</a:t>
            </a:r>
            <a:r>
              <a:rPr lang="th-TH" sz="3200" dirty="0" smtClean="0">
                <a:latin typeface="Angsana New" pitchFamily="18" charset="-34"/>
              </a:rPr>
              <a:t>คอมพิวเตอร์ (</a:t>
            </a:r>
            <a:r>
              <a:rPr lang="en-US" sz="3200" dirty="0" smtClean="0">
                <a:latin typeface="Angsana New" pitchFamily="18" charset="-34"/>
              </a:rPr>
              <a:t>Computer Virus</a:t>
            </a:r>
            <a:r>
              <a:rPr lang="th-TH" sz="3200" dirty="0" smtClean="0">
                <a:latin typeface="Angsana New" pitchFamily="18" charset="-34"/>
              </a:rPr>
              <a:t>) บนเครือข่ายอินเทอร์เน็ต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ใช้อินเทอร์เน็ตในทางที่ผิด เช่น ขายสินค้าผิดกฎหมาย  ขายบริการทางเพศ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ใช้ละเมิดสิทธิของผู้อื่น เช่น เอาภาพดารานักร้องวัยรุ่นมาตกแต่งใหม่เป็นภาพโป๊เปลือย แล้วนำภาพเหล่านั้นแจกจ่ายทางอินเทอร์เน็ต โฆษณาขายสินค้ายั่วยุกามารมณ์ หรืออาจหลอกลวงเหยื่อเพื่อล้วงเอาข้อมูลส่วนตัว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22311-3900-4EEC-82B5-F83C58F15B13}" type="slidenum">
              <a:rPr lang="en-US"/>
              <a:pPr/>
              <a:t>22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algn="l" eaLnBrk="1" hangingPunct="1"/>
            <a:r>
              <a:rPr lang="th-TH" b="1" dirty="0" smtClean="0"/>
              <a:t>การใช้งานอินเทอร์เน็ตเบื้องต้น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777"/>
            <a:ext cx="8569325" cy="252028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บริการข้อมูลมัลติมีเดียเวิลด์ไวด์เว็บ (</a:t>
            </a:r>
            <a:r>
              <a:rPr lang="en-US" sz="3200" dirty="0" smtClean="0">
                <a:solidFill>
                  <a:srgbClr val="FF9900"/>
                </a:solidFill>
                <a:latin typeface="Angsana New" pitchFamily="18" charset="-34"/>
              </a:rPr>
              <a:t>WWW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)</a:t>
            </a:r>
            <a:r>
              <a:rPr lang="th-TH" sz="3200" dirty="0" smtClean="0">
                <a:latin typeface="Angsana New" pitchFamily="18" charset="-34"/>
              </a:rPr>
              <a:t> เป็นบริการสำหรับสืบค้นสารสนเทศต่าง ๆ ทุกประเภทบนอินเทอร์เน็ต ซึ่งสารสนเทศอาจอยู่ในรูปข้อความ รูปภาพ เสียง ภาพยนตร์ก็ได้ ข้อดีของบริการประเภทนี้ คือ สามารถเชื่อมโยงไปยังเว็บเพ</a:t>
            </a:r>
            <a:r>
              <a:rPr lang="th-TH" sz="3200" dirty="0" err="1" smtClean="0">
                <a:latin typeface="Angsana New" pitchFamily="18" charset="-34"/>
              </a:rPr>
              <a:t>จอื่น</a:t>
            </a:r>
            <a:r>
              <a:rPr lang="th-TH" sz="3200" dirty="0" smtClean="0">
                <a:latin typeface="Angsana New" pitchFamily="18" charset="-34"/>
              </a:rPr>
              <a:t> ๆ ได้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EE531E-126B-44F0-9974-EA229344F857}" type="slidenum">
              <a:rPr lang="en-US"/>
              <a:pPr/>
              <a:t>23</a:t>
            </a:fld>
            <a:endParaRPr lang="en-US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3356992"/>
            <a:ext cx="5761194" cy="3123977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848" y="157760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การใช้งานอินเทอร์เน็ตเบื้องต้น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68761"/>
            <a:ext cx="8785225" cy="2232248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บริการไปรษณีย์อิเล็กทรอนิกส์ (</a:t>
            </a:r>
            <a:r>
              <a:rPr lang="en-US" sz="3200" dirty="0">
                <a:solidFill>
                  <a:srgbClr val="FF9900"/>
                </a:solidFill>
                <a:latin typeface="Angsana New" pitchFamily="18" charset="-34"/>
              </a:rPr>
              <a:t>e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-</a:t>
            </a:r>
            <a:r>
              <a:rPr lang="en-US" sz="3200" dirty="0" smtClean="0">
                <a:solidFill>
                  <a:srgbClr val="FF9900"/>
                </a:solidFill>
                <a:latin typeface="Angsana New" pitchFamily="18" charset="-34"/>
              </a:rPr>
              <a:t>mail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) </a:t>
            </a:r>
            <a:r>
              <a:rPr lang="th-TH" sz="3200" dirty="0" smtClean="0">
                <a:latin typeface="Angsana New" pitchFamily="18" charset="-34"/>
              </a:rPr>
              <a:t>เป็นบริการไปรษณีย์อิเล็กทรอนิกส์ทางอินเทอร์เน็ต ซึ่งสามารถรับ-ส่ง จดหมายไปยังบุคคลต่าง ๆ ที่มีอีเม</a:t>
            </a:r>
            <a:r>
              <a:rPr lang="th-TH" sz="3200" dirty="0" err="1" smtClean="0">
                <a:latin typeface="Angsana New" pitchFamily="18" charset="-34"/>
              </a:rPr>
              <a:t>ลแอด</a:t>
            </a:r>
            <a:r>
              <a:rPr lang="th-TH" sz="3200" dirty="0" smtClean="0">
                <a:latin typeface="Angsana New" pitchFamily="18" charset="-34"/>
              </a:rPr>
              <a:t>เดรส </a:t>
            </a:r>
            <a:r>
              <a:rPr lang="en-US" sz="3200" dirty="0">
                <a:solidFill>
                  <a:srgbClr val="FFFF00"/>
                </a:solidFill>
                <a:latin typeface="Angsana New" pitchFamily="18" charset="-34"/>
              </a:rPr>
              <a:t>e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-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mail address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</a:rPr>
              <a:t>ได้ทั่วโลกภายในระยะเวลาเพียงไม่กี่วินาที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851F1D-F8F2-47E8-9BBE-98D72C5279E4}" type="slidenum">
              <a:rPr lang="en-US"/>
              <a:pPr/>
              <a:t>24</a:t>
            </a:fld>
            <a:endParaRPr lang="en-US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87" y="2780927"/>
            <a:ext cx="6816317" cy="3700041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การใช้งานอินเทอร์เน็ตเบื้องต้น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760"/>
            <a:ext cx="8569325" cy="1762004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บริการโอนย้ายข้อมูล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FTP</a:t>
            </a:r>
            <a:r>
              <a:rPr lang="en-US" sz="3200" dirty="0" smtClean="0">
                <a:solidFill>
                  <a:srgbClr val="FF9900"/>
                </a:solidFill>
                <a:latin typeface="Angsana New" pitchFamily="18" charset="-34"/>
              </a:rPr>
              <a:t> 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(</a:t>
            </a:r>
            <a:r>
              <a:rPr lang="en-US" sz="3200" dirty="0" smtClean="0">
                <a:solidFill>
                  <a:srgbClr val="FF9900"/>
                </a:solidFill>
                <a:latin typeface="Angsana New" pitchFamily="18" charset="-34"/>
              </a:rPr>
              <a:t>Files Transfer Protocol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)</a:t>
            </a:r>
            <a:r>
              <a:rPr lang="th-TH" sz="3200" dirty="0" smtClean="0">
                <a:latin typeface="Angsana New" pitchFamily="18" charset="-34"/>
              </a:rPr>
              <a:t> เป็นบริการโอนย้ายแฟ้มข้อมูลประเภทต่าง ๆ 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จากเครื่องคอมพิวเตอร์เครื่องหนึ่งไปยังเครื่องคอมพิวเตอร์อีกเครื่องหนึ่งผ่านเครือข่ายอินเทอร์เน็ต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C591C4-F47B-4A43-AFDC-66F3B81AC2F2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28676" name="Group 5"/>
          <p:cNvGrpSpPr>
            <a:grpSpLocks/>
          </p:cNvGrpSpPr>
          <p:nvPr/>
        </p:nvGrpSpPr>
        <p:grpSpPr bwMode="auto">
          <a:xfrm>
            <a:off x="2285914" y="2799356"/>
            <a:ext cx="4734358" cy="3695207"/>
            <a:chOff x="2061" y="1804"/>
            <a:chExt cx="8640" cy="6768"/>
          </a:xfrm>
        </p:grpSpPr>
        <p:pic>
          <p:nvPicPr>
            <p:cNvPr id="28679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1" y="1804"/>
              <a:ext cx="6120" cy="45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868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1" y="2089"/>
              <a:ext cx="6120" cy="458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8681" name="Picture 8" descr="p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55" y="4864"/>
              <a:ext cx="7226" cy="37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10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การใช้งานอินเทอร์เน็ตเบื้องต้น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29701" name="Rectangle 7"/>
          <p:cNvSpPr>
            <a:spLocks noGrp="1" noChangeArrowheads="1"/>
          </p:cNvSpPr>
          <p:nvPr>
            <p:ph idx="1"/>
          </p:nvPr>
        </p:nvSpPr>
        <p:spPr>
          <a:xfrm>
            <a:off x="395288" y="1329879"/>
            <a:ext cx="8569325" cy="2243137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บริการใช้งานเครื่องในระยะไกล</a:t>
            </a:r>
            <a:r>
              <a:rPr lang="th-TH" sz="3200" dirty="0" err="1" smtClean="0">
                <a:solidFill>
                  <a:srgbClr val="FF9900"/>
                </a:solidFill>
                <a:latin typeface="Angsana New" pitchFamily="18" charset="-34"/>
              </a:rPr>
              <a:t>เทลเน็ต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 (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Telnet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) </a:t>
            </a:r>
            <a:r>
              <a:rPr lang="th-TH" sz="3200" dirty="0" smtClean="0">
                <a:latin typeface="Angsana New" pitchFamily="18" charset="-34"/>
              </a:rPr>
              <a:t>ใช้คอมพิวเตอร์เครื่องหนึ่งสั่งงานคอมพิวเตอร์เครื่องอื่นให้ทำงานตามที่ผู้ใช้ต้องการ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บริการสนทนากับผู้อื่นแบบทันทีทันใด (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IRC</a:t>
            </a:r>
            <a:r>
              <a:rPr lang="en-US" sz="3200" dirty="0" smtClean="0">
                <a:solidFill>
                  <a:srgbClr val="FF9900"/>
                </a:solidFill>
                <a:latin typeface="Angsana New" pitchFamily="18" charset="-34"/>
              </a:rPr>
              <a:t> 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: </a:t>
            </a:r>
            <a:r>
              <a:rPr lang="en-US" sz="3200" dirty="0" smtClean="0">
                <a:solidFill>
                  <a:srgbClr val="FF9900"/>
                </a:solidFill>
                <a:latin typeface="Angsana New" pitchFamily="18" charset="-34"/>
              </a:rPr>
              <a:t>Internet Relay Chat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) </a:t>
            </a:r>
            <a:r>
              <a:rPr lang="th-TH" sz="3200" dirty="0" smtClean="0">
                <a:latin typeface="Angsana New" pitchFamily="18" charset="-34"/>
              </a:rPr>
              <a:t>หรือเรียกว่าการ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Chat</a:t>
            </a:r>
            <a:r>
              <a:rPr lang="en-US" sz="3200" dirty="0" smtClean="0">
                <a:latin typeface="Angsana New" pitchFamily="18" charset="-34"/>
              </a:rPr>
              <a:t> </a:t>
            </a:r>
            <a:endParaRPr lang="th-TH" sz="3200" dirty="0" smtClean="0">
              <a:latin typeface="Angsana New" pitchFamily="18" charset="-34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BECB30-D29A-4856-A375-6B7F83153933}" type="slidenum">
              <a:rPr lang="en-US"/>
              <a:pPr/>
              <a:t>26</a:t>
            </a:fld>
            <a:endParaRPr lang="en-US"/>
          </a:p>
        </p:txBody>
      </p:sp>
      <p:pic>
        <p:nvPicPr>
          <p:cNvPr id="29702" name="Picture 8" descr="ms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958232"/>
            <a:ext cx="475297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การใช้งานอินเทอร์เน็ตเบื้องต้น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761"/>
            <a:ext cx="8569325" cy="216024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บริการเว็บบอร์ด (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Web board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</a:rPr>
              <a:t>เป็นกระดานข่าว หรือกระดานแสดงความคิดเห็น มีการตั้งกระทู้ถาม และมีการร่วมตอบ ส่วนใหญ่เว็บบอร์ดจะเป็นกลุ่มบุคคลใดกลุ่มหนึ่ง ที่มีความสนใจเหมือน ๆ กัน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8A1A3B-123E-4816-A6DF-B7B7B6B74489}" type="slidenum">
              <a:rPr lang="en-US"/>
              <a:pPr/>
              <a:t>27</a:t>
            </a:fld>
            <a:endParaRPr lang="en-US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42" y="2852936"/>
            <a:ext cx="6697906" cy="3628033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การใช้งานอินเทอร์เน็ตเบื้องต้น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31749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340769"/>
            <a:ext cx="8569325" cy="1656184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บริการสืบค้นข้อมูล (</a:t>
            </a:r>
            <a:r>
              <a:rPr lang="en-US" sz="3200" dirty="0" smtClean="0">
                <a:solidFill>
                  <a:srgbClr val="FF9900"/>
                </a:solidFill>
                <a:latin typeface="Angsana New" pitchFamily="18" charset="-34"/>
              </a:rPr>
              <a:t>Search Engine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)</a:t>
            </a:r>
            <a:r>
              <a:rPr lang="th-TH" sz="3200" dirty="0" smtClean="0">
                <a:latin typeface="Angsana New" pitchFamily="18" charset="-34"/>
              </a:rPr>
              <a:t> คือ บริการค้นหาข้อมูลบนเครือข่ายอินเทอร์เน็ต 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1FCD14-3F7F-4009-B22D-7DB53B4DADE4}" type="slidenum">
              <a:rPr lang="en-US"/>
              <a:pPr/>
              <a:t>28</a:t>
            </a:fld>
            <a:endParaRPr lang="en-US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3" y="2471622"/>
            <a:ext cx="7043564" cy="3828992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การใช้บริการข้อมูลมัลติมีเดียเวิลด์ไวด์เว็บ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776"/>
            <a:ext cx="8569325" cy="4824512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9900"/>
                </a:solidFill>
                <a:latin typeface="Angsana New" pitchFamily="18" charset="-34"/>
              </a:rPr>
              <a:t>Web Server </a:t>
            </a:r>
            <a:r>
              <a:rPr lang="th-TH" sz="3200" dirty="0" smtClean="0">
                <a:latin typeface="Angsana New" pitchFamily="18" charset="-34"/>
              </a:rPr>
              <a:t>เครื่องที่ใช้</a:t>
            </a:r>
            <a:r>
              <a:rPr lang="th-TH" sz="3200" dirty="0" smtClean="0">
                <a:latin typeface="Angsana New" pitchFamily="18" charset="-34"/>
              </a:rPr>
              <a:t>เก็บข้อมูล</a:t>
            </a:r>
            <a:r>
              <a:rPr lang="th-TH" sz="3200" dirty="0" smtClean="0">
                <a:latin typeface="Angsana New" pitchFamily="18" charset="-34"/>
              </a:rPr>
              <a:t>เว็บไซต์หรือเครื่องที่ให้บริการเว็บไซต์</a:t>
            </a:r>
            <a:endParaRPr lang="en-US" sz="3200" dirty="0" smtClean="0">
              <a:latin typeface="Angsana New" pitchFamily="18" charset="-34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สามารถใช้บริการได้ ทั้งดูรูปภาพ ภาพเคลื่อนไหว อ่านตัวหนังสือ ฟังเสียงต่าง ๆ ที่มีอยู่ได้ ซึ่งการที่เว็บไซต์สามารถให้บริการอย่างนี้ได้ เราจึงนิยมเรียกกันว่า 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บริการข้อมูลแบบมัลติมีเดีย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เครื่องมือที่ใช้ในการท่องอินเทอร์เน็ต คือ 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โปรแกรมค้นดู </a:t>
            </a:r>
            <a:r>
              <a:rPr lang="th-TH" sz="3200" dirty="0" smtClean="0">
                <a:latin typeface="Angsana New" pitchFamily="18" charset="-34"/>
              </a:rPr>
              <a:t>หรือ </a:t>
            </a:r>
            <a:r>
              <a:rPr lang="th-TH" sz="3200" dirty="0" err="1" smtClean="0">
                <a:solidFill>
                  <a:srgbClr val="FFFF00"/>
                </a:solidFill>
                <a:latin typeface="Angsana New" pitchFamily="18" charset="-34"/>
              </a:rPr>
              <a:t>เว็บ</a:t>
            </a:r>
            <a:r>
              <a:rPr lang="th-TH" sz="3200" dirty="0" err="1" smtClean="0">
                <a:solidFill>
                  <a:srgbClr val="FFFF00"/>
                </a:solidFill>
                <a:latin typeface="Angsana New" pitchFamily="18" charset="-34"/>
              </a:rPr>
              <a:t>เบราว์เซอร์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 (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Web browser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) </a:t>
            </a:r>
            <a:r>
              <a:rPr lang="th-TH" sz="3200" dirty="0" smtClean="0">
                <a:latin typeface="Angsana New" pitchFamily="18" charset="-34"/>
              </a:rPr>
              <a:t>ที่นิยมกันในปัจจุบันนี้ก็มีอยู่ด้วยกันหลายโปรแกรม เช่น อินเทอร์เน็ต</a:t>
            </a:r>
            <a:r>
              <a:rPr lang="th-TH" sz="3200" dirty="0" err="1" smtClean="0">
                <a:latin typeface="Angsana New" pitchFamily="18" charset="-34"/>
              </a:rPr>
              <a:t>เอ็กซ์</a:t>
            </a:r>
            <a:r>
              <a:rPr lang="th-TH" sz="3200" dirty="0" smtClean="0">
                <a:latin typeface="Angsana New" pitchFamily="18" charset="-34"/>
              </a:rPr>
              <a:t>พลอ</a:t>
            </a:r>
            <a:r>
              <a:rPr lang="th-TH" sz="3200" dirty="0" err="1" smtClean="0">
                <a:latin typeface="Angsana New" pitchFamily="18" charset="-34"/>
              </a:rPr>
              <a:t>เรอร์</a:t>
            </a:r>
            <a:r>
              <a:rPr lang="th-TH" sz="3200" dirty="0" smtClean="0">
                <a:latin typeface="Angsana New" pitchFamily="18" charset="-34"/>
              </a:rPr>
              <a:t> (</a:t>
            </a:r>
            <a:r>
              <a:rPr lang="en-US" sz="3200" dirty="0" smtClean="0">
                <a:latin typeface="Angsana New" pitchFamily="18" charset="-34"/>
              </a:rPr>
              <a:t>IE </a:t>
            </a:r>
            <a:r>
              <a:rPr lang="th-TH" sz="3200" dirty="0" smtClean="0">
                <a:latin typeface="Angsana New" pitchFamily="18" charset="-34"/>
              </a:rPr>
              <a:t>: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Internet Explorer</a:t>
            </a:r>
            <a:r>
              <a:rPr lang="th-TH" sz="3200" dirty="0" smtClean="0">
                <a:latin typeface="Angsana New" pitchFamily="18" charset="-34"/>
              </a:rPr>
              <a:t>)</a:t>
            </a:r>
            <a:r>
              <a:rPr lang="en-US" sz="3200" dirty="0" smtClean="0">
                <a:latin typeface="Angsana New" pitchFamily="18" charset="-34"/>
              </a:rPr>
              <a:t>, </a:t>
            </a:r>
            <a:r>
              <a:rPr lang="th-TH" sz="3200" dirty="0" smtClean="0">
                <a:latin typeface="Angsana New" pitchFamily="18" charset="-34"/>
              </a:rPr>
              <a:t>กู</a:t>
            </a:r>
            <a:r>
              <a:rPr lang="th-TH" sz="3200" dirty="0" err="1" smtClean="0">
                <a:latin typeface="Angsana New" pitchFamily="18" charset="-34"/>
              </a:rPr>
              <a:t>เกิล</a:t>
            </a:r>
            <a:r>
              <a:rPr lang="th-TH" sz="3200" dirty="0" smtClean="0">
                <a:latin typeface="Angsana New" pitchFamily="18" charset="-34"/>
              </a:rPr>
              <a:t>โครม (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Google Chrome</a:t>
            </a:r>
            <a:r>
              <a:rPr lang="th-TH" sz="3200" dirty="0" smtClean="0">
                <a:latin typeface="Angsana New" pitchFamily="18" charset="-34"/>
              </a:rPr>
              <a:t>), มอ</a:t>
            </a:r>
            <a:r>
              <a:rPr lang="th-TH" sz="3200" dirty="0" err="1" smtClean="0">
                <a:latin typeface="Angsana New" pitchFamily="18" charset="-34"/>
              </a:rPr>
              <a:t>สซิล</a:t>
            </a:r>
            <a:r>
              <a:rPr lang="th-TH" sz="3200" dirty="0" smtClean="0">
                <a:latin typeface="Angsana New" pitchFamily="18" charset="-34"/>
              </a:rPr>
              <a:t>ลา ไฟฟอกซ์</a:t>
            </a:r>
            <a:r>
              <a:rPr lang="en-US" sz="3200" dirty="0" smtClean="0">
                <a:latin typeface="Angsana New" pitchFamily="18" charset="-34"/>
              </a:rPr>
              <a:t>(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Mozilla </a:t>
            </a:r>
            <a:r>
              <a:rPr lang="en-US" sz="3200" dirty="0" err="1" smtClean="0">
                <a:solidFill>
                  <a:srgbClr val="FFFF00"/>
                </a:solidFill>
                <a:latin typeface="Angsana New" pitchFamily="18" charset="-34"/>
              </a:rPr>
              <a:t>firefox</a:t>
            </a:r>
            <a:r>
              <a:rPr lang="en-US" sz="3200" dirty="0" smtClean="0">
                <a:latin typeface="Angsana New" pitchFamily="18" charset="-34"/>
              </a:rPr>
              <a:t>), </a:t>
            </a:r>
            <a:r>
              <a:rPr lang="th-TH" sz="3200" dirty="0" err="1" smtClean="0">
                <a:latin typeface="Angsana New" pitchFamily="18" charset="-34"/>
              </a:rPr>
              <a:t>โอเป</a:t>
            </a:r>
            <a:r>
              <a:rPr lang="th-TH" sz="3200" dirty="0" smtClean="0">
                <a:latin typeface="Angsana New" pitchFamily="18" charset="-34"/>
              </a:rPr>
              <a:t>ร่า </a:t>
            </a:r>
            <a:r>
              <a:rPr lang="th-TH" sz="3200" dirty="0" err="1" smtClean="0">
                <a:latin typeface="Angsana New" pitchFamily="18" charset="-34"/>
              </a:rPr>
              <a:t>เบราว์เซอร์</a:t>
            </a:r>
            <a:r>
              <a:rPr lang="th-TH" sz="3200" dirty="0" smtClean="0">
                <a:latin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</a:rPr>
              <a:t>(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Opera Browser</a:t>
            </a:r>
            <a:r>
              <a:rPr lang="en-US" sz="3200" dirty="0" smtClean="0">
                <a:latin typeface="Angsana New" pitchFamily="18" charset="-34"/>
              </a:rPr>
              <a:t>) </a:t>
            </a:r>
            <a:r>
              <a:rPr lang="th-TH" sz="3200" dirty="0" smtClean="0">
                <a:latin typeface="Angsana New" pitchFamily="18" charset="-34"/>
              </a:rPr>
              <a:t>เป็นต้น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B7E3C3-48C8-44F9-8BE1-ED3231B1AFED}" type="slidenum">
              <a:rPr lang="en-US"/>
              <a:pPr/>
              <a:t>29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>
                <a:latin typeface="Angsana New" pitchFamily="18" charset="-34"/>
              </a:rPr>
              <a:t>ประวัติความเป็นมาของอินเทอร์เน็ต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30725"/>
          </a:xfrm>
        </p:spPr>
        <p:txBody>
          <a:bodyPr>
            <a:no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เดิมเป็น</a:t>
            </a:r>
            <a:r>
              <a:rPr lang="th-TH" sz="3200" dirty="0" smtClean="0">
                <a:solidFill>
                  <a:srgbClr val="00B050"/>
                </a:solidFill>
                <a:latin typeface="Angsana New" pitchFamily="18" charset="-34"/>
              </a:rPr>
              <a:t>เครือข่ายทดลองใช้ทางการทหาร</a:t>
            </a:r>
            <a:r>
              <a:rPr lang="th-TH" sz="3200" dirty="0" smtClean="0">
                <a:latin typeface="Angsana New" pitchFamily="18" charset="-34"/>
              </a:rPr>
              <a:t> โดยกระทรวงกลาโหมของสหรัฐ ในปี พ.ศ. 2512 เรียกว่า </a:t>
            </a:r>
            <a:r>
              <a:rPr lang="th-TH" sz="3200" dirty="0" err="1" smtClean="0">
                <a:latin typeface="Angsana New" pitchFamily="18" charset="-34"/>
              </a:rPr>
              <a:t>อาร์</a:t>
            </a:r>
            <a:r>
              <a:rPr lang="th-TH" sz="3200" dirty="0" smtClean="0">
                <a:latin typeface="Angsana New" pitchFamily="18" charset="-34"/>
              </a:rPr>
              <a:t>พา</a:t>
            </a:r>
            <a:r>
              <a:rPr lang="th-TH" sz="3200" dirty="0" err="1" smtClean="0">
                <a:latin typeface="Angsana New" pitchFamily="18" charset="-34"/>
              </a:rPr>
              <a:t>เน็ต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b="1" dirty="0" smtClean="0">
                <a:solidFill>
                  <a:srgbClr val="FFFF66"/>
                </a:solidFill>
                <a:latin typeface="Angsana New" pitchFamily="18" charset="-34"/>
              </a:rPr>
              <a:t>(</a:t>
            </a:r>
            <a:r>
              <a:rPr lang="en-US" sz="3200" b="1" dirty="0" err="1" smtClean="0">
                <a:solidFill>
                  <a:srgbClr val="FFFF66"/>
                </a:solidFill>
                <a:latin typeface="Angsana New" pitchFamily="18" charset="-34"/>
              </a:rPr>
              <a:t>ARPANet</a:t>
            </a:r>
            <a:r>
              <a:rPr lang="en-US" sz="3200" b="1" dirty="0" smtClean="0">
                <a:solidFill>
                  <a:srgbClr val="FFFF66"/>
                </a:solidFill>
                <a:latin typeface="Angsana New" pitchFamily="18" charset="-34"/>
              </a:rPr>
              <a:t> : Advanced Research Projects Agency Network)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</a:rPr>
              <a:t>ใช้ในงานวิจัยทางทหาร ให้นักวิจัยที่อยู่ต่างที่สามารถแลกเปลี่ยนข้อมูลกันได้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ปี พ.ศ. 2515 ปรับปรุงใหม่เรียกว่า </a:t>
            </a:r>
            <a:r>
              <a:rPr lang="th-TH" sz="3200" dirty="0" err="1" smtClean="0">
                <a:latin typeface="Angsana New" pitchFamily="18" charset="-34"/>
              </a:rPr>
              <a:t>ดาร์</a:t>
            </a:r>
            <a:r>
              <a:rPr lang="th-TH" sz="3200" dirty="0" smtClean="0">
                <a:latin typeface="Angsana New" pitchFamily="18" charset="-34"/>
              </a:rPr>
              <a:t>พา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b="1" dirty="0" smtClean="0">
                <a:solidFill>
                  <a:srgbClr val="FFFF66"/>
                </a:solidFill>
                <a:latin typeface="Angsana New" pitchFamily="18" charset="-34"/>
              </a:rPr>
              <a:t>(DARPA : Defense Advanced Research Project Agency</a:t>
            </a:r>
            <a:r>
              <a:rPr lang="th-TH" sz="3200" b="1" dirty="0" smtClean="0">
                <a:solidFill>
                  <a:srgbClr val="FFFF66"/>
                </a:solidFill>
                <a:latin typeface="Angsana New" pitchFamily="18" charset="-34"/>
              </a:rPr>
              <a:t>)</a:t>
            </a:r>
            <a:r>
              <a:rPr lang="th-TH" sz="3200" dirty="0" smtClean="0">
                <a:solidFill>
                  <a:srgbClr val="CCFFFF"/>
                </a:solidFill>
                <a:latin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</a:rPr>
              <a:t>พ.ศ. 2518 ได้โอนให้หน่วยสื่อสารของกองทัพ เพราะ</a:t>
            </a:r>
            <a:r>
              <a:rPr lang="th-TH" sz="3200" dirty="0" err="1" smtClean="0">
                <a:latin typeface="Angsana New" pitchFamily="18" charset="-34"/>
              </a:rPr>
              <a:t>อาร์พาเน็ต</a:t>
            </a:r>
            <a:r>
              <a:rPr lang="th-TH" sz="3200" dirty="0" smtClean="0">
                <a:latin typeface="Angsana New" pitchFamily="18" charset="-34"/>
              </a:rPr>
              <a:t>เป็นได้กลายเป็นเครือข่ายที่ใช้งานได้อย่างแท้จริง</a:t>
            </a:r>
            <a:endParaRPr lang="th-TH" sz="3200" dirty="0" smtClean="0">
              <a:solidFill>
                <a:srgbClr val="CCFFFF"/>
              </a:solidFill>
              <a:latin typeface="Angsana New" pitchFamily="18" charset="-34"/>
            </a:endParaRP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6B8D1A-85F1-42CE-80A5-86646A5DFAF2}" type="slidenum">
              <a:rPr lang="en-US"/>
              <a:pPr/>
              <a:t>3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95" y="1211932"/>
            <a:ext cx="8124825" cy="4305300"/>
          </a:xfrm>
          <a:prstGeom prst="rect">
            <a:avLst/>
          </a:prstGeom>
        </p:spPr>
      </p:pic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การใช้บริการข้อมูลมัลติมีเดียเวิลด์ไวด์เว็บ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B847CB-5E58-43FE-AA34-4AB037C8AB7F}" type="slidenum">
              <a:rPr lang="en-US"/>
              <a:pPr/>
              <a:t>30</a:t>
            </a:fld>
            <a:endParaRPr lang="en-US"/>
          </a:p>
        </p:txBody>
      </p:sp>
      <p:sp>
        <p:nvSpPr>
          <p:cNvPr id="34823" name="AutoShape 12"/>
          <p:cNvSpPr>
            <a:spLocks noChangeArrowheads="1"/>
          </p:cNvSpPr>
          <p:nvPr/>
        </p:nvSpPr>
        <p:spPr bwMode="auto">
          <a:xfrm>
            <a:off x="3296367" y="1089706"/>
            <a:ext cx="1233487" cy="461962"/>
          </a:xfrm>
          <a:prstGeom prst="wedgeRectCallout">
            <a:avLst>
              <a:gd name="adj1" fmla="val -69244"/>
              <a:gd name="adj2" fmla="val 5520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ngsana New" pitchFamily="18" charset="-34"/>
              </a:rPr>
              <a:t>Address </a:t>
            </a:r>
            <a:r>
              <a:rPr lang="en-US" sz="2000" b="1" dirty="0" smtClean="0">
                <a:solidFill>
                  <a:schemeClr val="bg2"/>
                </a:solidFill>
                <a:latin typeface="Angsana New" pitchFamily="18" charset="-34"/>
              </a:rPr>
              <a:t>bar</a:t>
            </a:r>
            <a:endParaRPr lang="th-TH" sz="2400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34824" name="AutoShape 14"/>
          <p:cNvSpPr>
            <a:spLocks noChangeArrowheads="1"/>
          </p:cNvSpPr>
          <p:nvPr/>
        </p:nvSpPr>
        <p:spPr bwMode="auto">
          <a:xfrm>
            <a:off x="6560820" y="4713361"/>
            <a:ext cx="1028700" cy="455613"/>
          </a:xfrm>
          <a:prstGeom prst="wedgeRectCallout">
            <a:avLst>
              <a:gd name="adj1" fmla="val -21968"/>
              <a:gd name="adj2" fmla="val 878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ngsana New" pitchFamily="18" charset="-34"/>
              </a:rPr>
              <a:t>Status </a:t>
            </a:r>
            <a:r>
              <a:rPr lang="en-US" sz="2000" b="1" dirty="0" smtClean="0">
                <a:solidFill>
                  <a:schemeClr val="bg2"/>
                </a:solidFill>
                <a:latin typeface="Angsana New" pitchFamily="18" charset="-34"/>
              </a:rPr>
              <a:t>bar</a:t>
            </a:r>
            <a:endParaRPr lang="th-TH" sz="2400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34825" name="AutoShape 15"/>
          <p:cNvSpPr>
            <a:spLocks noChangeArrowheads="1"/>
          </p:cNvSpPr>
          <p:nvPr/>
        </p:nvSpPr>
        <p:spPr bwMode="auto">
          <a:xfrm>
            <a:off x="4353928" y="4367544"/>
            <a:ext cx="1712987" cy="345817"/>
          </a:xfrm>
          <a:prstGeom prst="wedgeRectCallout">
            <a:avLst>
              <a:gd name="adj1" fmla="val -22838"/>
              <a:gd name="adj2" fmla="val 3274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000" b="1" dirty="0">
                <a:solidFill>
                  <a:schemeClr val="bg2"/>
                </a:solidFill>
                <a:latin typeface="Angsana New" pitchFamily="18" charset="-34"/>
              </a:rPr>
              <a:t>พื้นที่แสดงเว็บ</a:t>
            </a:r>
            <a:r>
              <a:rPr lang="th-TH" sz="2000" b="1" dirty="0" err="1">
                <a:solidFill>
                  <a:schemeClr val="bg2"/>
                </a:solidFill>
                <a:latin typeface="Angsana New" pitchFamily="18" charset="-34"/>
              </a:rPr>
              <a:t>เพจ</a:t>
            </a:r>
            <a:endParaRPr lang="th-TH" sz="2400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34826" name="AutoShape 16"/>
          <p:cNvSpPr>
            <a:spLocks noChangeArrowheads="1"/>
          </p:cNvSpPr>
          <p:nvPr/>
        </p:nvSpPr>
        <p:spPr bwMode="auto">
          <a:xfrm>
            <a:off x="1763688" y="2407393"/>
            <a:ext cx="1028700" cy="512763"/>
          </a:xfrm>
          <a:prstGeom prst="wedgeRectCallout">
            <a:avLst>
              <a:gd name="adj1" fmla="val -84969"/>
              <a:gd name="adj2" fmla="val -16194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ngsana New" pitchFamily="18" charset="-34"/>
              </a:rPr>
              <a:t>Menu </a:t>
            </a:r>
            <a:r>
              <a:rPr lang="en-US" sz="2000" b="1" dirty="0" smtClean="0">
                <a:solidFill>
                  <a:schemeClr val="bg2"/>
                </a:solidFill>
                <a:latin typeface="Angsana New" pitchFamily="18" charset="-34"/>
              </a:rPr>
              <a:t>bar</a:t>
            </a:r>
            <a:endParaRPr lang="th-TH" sz="2400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34827" name="AutoShape 18"/>
          <p:cNvSpPr>
            <a:spLocks noChangeArrowheads="1"/>
          </p:cNvSpPr>
          <p:nvPr/>
        </p:nvSpPr>
        <p:spPr bwMode="auto">
          <a:xfrm>
            <a:off x="6560820" y="1016669"/>
            <a:ext cx="1028700" cy="390525"/>
          </a:xfrm>
          <a:prstGeom prst="wedgeRectCallout">
            <a:avLst>
              <a:gd name="adj1" fmla="val -81275"/>
              <a:gd name="adj2" fmla="val 7606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  <a:latin typeface="Angsana New" pitchFamily="18" charset="-34"/>
              </a:rPr>
              <a:t>Tab</a:t>
            </a:r>
            <a:endParaRPr lang="th-TH" sz="2400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2" name="ตัวยึดท้ายกระดา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3101578" y="2759481"/>
            <a:ext cx="1269603" cy="512763"/>
          </a:xfrm>
          <a:prstGeom prst="wedgeRectCallout">
            <a:avLst>
              <a:gd name="adj1" fmla="val -77644"/>
              <a:gd name="adj2" fmla="val -17268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  <a:latin typeface="Angsana New" pitchFamily="18" charset="-34"/>
              </a:rPr>
              <a:t>Command bar</a:t>
            </a:r>
            <a:endParaRPr lang="th-TH" sz="2400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5589240"/>
            <a:ext cx="8569325" cy="944599"/>
          </a:xfrm>
        </p:spPr>
        <p:txBody>
          <a:bodyPr>
            <a:no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Angsana New" pitchFamily="18" charset="-34"/>
              </a:rPr>
              <a:t>หากต้องการจะใช้บริการสืบค้นข้อมูลบนอินเทอร์เน็ตให้พิมพ์ชื่อเว็บไซต์หรือหมายเลขอินเทอร์เน็ตที่ต้องการลงในแถบ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</a:rPr>
              <a:t>Address bar</a:t>
            </a:r>
            <a:endParaRPr lang="th-TH" sz="2800" dirty="0" smtClean="0">
              <a:solidFill>
                <a:srgbClr val="FFFF0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การใช้บริการข้อมูลมัลติมีเดียเวิลด์ไวด์เว็บ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776"/>
            <a:ext cx="8569325" cy="4824512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เว็บไซต์ (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Website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) </a:t>
            </a:r>
            <a:r>
              <a:rPr lang="th-TH" sz="3200" dirty="0" smtClean="0">
                <a:latin typeface="Angsana New" pitchFamily="18" charset="-34"/>
              </a:rPr>
              <a:t>คือ ที่อยู่ของข้อมูลบนอินเทอร์เน็ต ซึ่งจะมีเว็บ</a:t>
            </a:r>
            <a:r>
              <a:rPr lang="th-TH" sz="3200" dirty="0" err="1" smtClean="0">
                <a:latin typeface="Angsana New" pitchFamily="18" charset="-34"/>
              </a:rPr>
              <a:t>เพจ</a:t>
            </a:r>
            <a:r>
              <a:rPr lang="th-TH" sz="3200" dirty="0" smtClean="0">
                <a:latin typeface="Angsana New" pitchFamily="18" charset="-34"/>
              </a:rPr>
              <a:t>หลาย ๆ เว็บ</a:t>
            </a:r>
            <a:r>
              <a:rPr lang="th-TH" sz="3200" dirty="0" err="1" smtClean="0">
                <a:latin typeface="Angsana New" pitchFamily="18" charset="-34"/>
              </a:rPr>
              <a:t>เพจ</a:t>
            </a:r>
            <a:r>
              <a:rPr lang="th-TH" sz="3200" dirty="0" smtClean="0">
                <a:latin typeface="Angsana New" pitchFamily="18" charset="-34"/>
              </a:rPr>
              <a:t> บรรจุอยู่ในเครื่องคอมพิวเตอร์ที่ทำหน้าที่ให้บริการข้อมูล (</a:t>
            </a:r>
            <a:r>
              <a:rPr lang="en-US" sz="3200" dirty="0" smtClean="0">
                <a:latin typeface="Angsana New" pitchFamily="18" charset="-34"/>
              </a:rPr>
              <a:t>Web Server</a:t>
            </a:r>
            <a:r>
              <a:rPr lang="th-TH" sz="3200" dirty="0" smtClean="0">
                <a:latin typeface="Angsana New" pitchFamily="18" charset="-34"/>
              </a:rPr>
              <a:t>) เช่น </a:t>
            </a:r>
            <a:r>
              <a:rPr lang="en-US" sz="3200" dirty="0" smtClean="0">
                <a:latin typeface="Angsana New" pitchFamily="18" charset="-34"/>
              </a:rPr>
              <a:t>www</a:t>
            </a:r>
            <a:r>
              <a:rPr lang="th-TH" sz="3200" dirty="0" smtClean="0">
                <a:latin typeface="Angsana New" pitchFamily="18" charset="-34"/>
              </a:rPr>
              <a:t>.</a:t>
            </a:r>
            <a:r>
              <a:rPr lang="en-US" sz="3200" dirty="0" err="1" smtClean="0">
                <a:latin typeface="Angsana New" pitchFamily="18" charset="-34"/>
              </a:rPr>
              <a:t>bru</a:t>
            </a:r>
            <a:r>
              <a:rPr lang="th-TH" sz="3200" dirty="0" smtClean="0">
                <a:latin typeface="Angsana New" pitchFamily="18" charset="-34"/>
              </a:rPr>
              <a:t>.</a:t>
            </a:r>
            <a:r>
              <a:rPr lang="en-US" sz="3200" dirty="0" smtClean="0">
                <a:latin typeface="Angsana New" pitchFamily="18" charset="-34"/>
              </a:rPr>
              <a:t>ac</a:t>
            </a:r>
            <a:r>
              <a:rPr lang="th-TH" sz="3200" dirty="0" smtClean="0">
                <a:latin typeface="Angsana New" pitchFamily="18" charset="-34"/>
              </a:rPr>
              <a:t>.</a:t>
            </a:r>
            <a:r>
              <a:rPr lang="en-US" sz="3200" dirty="0" err="1" smtClean="0">
                <a:latin typeface="Angsana New" pitchFamily="18" charset="-34"/>
              </a:rPr>
              <a:t>th</a:t>
            </a:r>
            <a:endParaRPr lang="th-TH" sz="3200" dirty="0" smtClean="0">
              <a:latin typeface="Angsana New" pitchFamily="18" charset="-34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โฮมเพจ (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Home page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) </a:t>
            </a:r>
            <a:r>
              <a:rPr lang="th-TH" sz="3200" dirty="0" smtClean="0">
                <a:latin typeface="Angsana New" pitchFamily="18" charset="-34"/>
              </a:rPr>
              <a:t>คือ เว็บ</a:t>
            </a:r>
            <a:r>
              <a:rPr lang="th-TH" sz="3200" dirty="0" err="1" smtClean="0">
                <a:latin typeface="Angsana New" pitchFamily="18" charset="-34"/>
              </a:rPr>
              <a:t>เพจ</a:t>
            </a:r>
            <a:r>
              <a:rPr lang="th-TH" sz="3200" dirty="0" smtClean="0">
                <a:latin typeface="Angsana New" pitchFamily="18" charset="-34"/>
              </a:rPr>
              <a:t>หลักของเว็บไซต์ ภายในโฮมเพจจะมีจุดเชื่อมต่อ (</a:t>
            </a:r>
            <a:r>
              <a:rPr lang="en-US" sz="3200" dirty="0" smtClean="0">
                <a:latin typeface="Angsana New" pitchFamily="18" charset="-34"/>
              </a:rPr>
              <a:t>Link</a:t>
            </a:r>
            <a:r>
              <a:rPr lang="th-TH" sz="3200" dirty="0" smtClean="0">
                <a:latin typeface="Angsana New" pitchFamily="18" charset="-34"/>
              </a:rPr>
              <a:t>) เพื่อเปิดเข้าไปชมเว็บเพ</a:t>
            </a:r>
            <a:r>
              <a:rPr lang="th-TH" sz="3200" dirty="0" err="1" smtClean="0">
                <a:latin typeface="Angsana New" pitchFamily="18" charset="-34"/>
              </a:rPr>
              <a:t>จอื่น</a:t>
            </a:r>
            <a:r>
              <a:rPr lang="th-TH" sz="3200" dirty="0" smtClean="0">
                <a:latin typeface="Angsana New" pitchFamily="18" charset="-34"/>
              </a:rPr>
              <a:t> ๆ ที่อยู่ภายในเว็บไซต์นั้นได้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เว็บ</a:t>
            </a:r>
            <a:r>
              <a:rPr lang="th-TH" sz="3200" dirty="0" err="1" smtClean="0">
                <a:solidFill>
                  <a:srgbClr val="FFFF00"/>
                </a:solidFill>
                <a:latin typeface="Angsana New" pitchFamily="18" charset="-34"/>
              </a:rPr>
              <a:t>เพจ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 (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Web page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) </a:t>
            </a:r>
            <a:r>
              <a:rPr lang="th-TH" sz="3200" dirty="0" smtClean="0">
                <a:latin typeface="Angsana New" pitchFamily="18" charset="-34"/>
              </a:rPr>
              <a:t>คือ ข้อมูลที่แสดงบนเครือข่ายอินเทอร์เน็ต เป็นเอกสารที่สามารถเชื่อมโยงไปยังหน้าอื่น ๆ ได้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2B7E24-E14C-463B-9430-3A31F29EBE15}" type="slidenum">
              <a:rPr lang="en-US"/>
              <a:pPr/>
              <a:t>31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ประวัติความเป็นมาของอินเทอร์เน็ต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4924425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พ.ศ. 2526 แบ่ง</a:t>
            </a:r>
            <a:r>
              <a:rPr lang="th-TH" sz="3200" dirty="0" err="1" smtClean="0">
                <a:latin typeface="Angsana New" pitchFamily="18" charset="-34"/>
              </a:rPr>
              <a:t>อาร์พาเน็ต</a:t>
            </a:r>
            <a:r>
              <a:rPr lang="th-TH" sz="3200" dirty="0" smtClean="0">
                <a:latin typeface="Angsana New" pitchFamily="18" charset="-34"/>
              </a:rPr>
              <a:t>เป็น 2 เครือข่ายคือ เครือข่ายด้านการวิจัยชื่อ </a:t>
            </a:r>
            <a:r>
              <a:rPr lang="th-TH" sz="3200" dirty="0" err="1" smtClean="0">
                <a:latin typeface="Angsana New" pitchFamily="18" charset="-34"/>
              </a:rPr>
              <a:t>อาร์พาเน็ต</a:t>
            </a:r>
            <a:r>
              <a:rPr lang="th-TH" sz="3200" dirty="0" smtClean="0">
                <a:latin typeface="Angsana New" pitchFamily="18" charset="-34"/>
              </a:rPr>
              <a:t>เดิม และเครือข่ายของกองทัพ ใช้ชื่อว่า </a:t>
            </a:r>
            <a:r>
              <a:rPr lang="th-TH" sz="3200" dirty="0" err="1" smtClean="0">
                <a:solidFill>
                  <a:srgbClr val="FFFF00"/>
                </a:solidFill>
                <a:latin typeface="Angsana New" pitchFamily="18" charset="-34"/>
              </a:rPr>
              <a:t>มิลเน็ต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</a:rPr>
              <a:t>(</a:t>
            </a:r>
            <a:r>
              <a:rPr lang="en-US" sz="3200" dirty="0" err="1" smtClean="0">
                <a:latin typeface="Angsana New" pitchFamily="18" charset="-34"/>
              </a:rPr>
              <a:t>MILNet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</a:rPr>
              <a:t>: </a:t>
            </a:r>
            <a:r>
              <a:rPr lang="en-US" sz="3200" dirty="0" smtClean="0">
                <a:latin typeface="Angsana New" pitchFamily="18" charset="-34"/>
              </a:rPr>
              <a:t>Military Network</a:t>
            </a:r>
            <a:r>
              <a:rPr lang="th-TH" sz="3200" dirty="0" smtClean="0">
                <a:latin typeface="Angsana New" pitchFamily="18" charset="-34"/>
              </a:rPr>
              <a:t>) ใช้</a:t>
            </a:r>
            <a:r>
              <a:rPr lang="th-TH" sz="3200" dirty="0" err="1" smtClean="0">
                <a:solidFill>
                  <a:srgbClr val="FFFF00"/>
                </a:solidFill>
                <a:latin typeface="Angsana New" pitchFamily="18" charset="-34"/>
              </a:rPr>
              <a:t>โพร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โท</a:t>
            </a:r>
            <a:r>
              <a:rPr lang="th-TH" sz="3200" dirty="0" err="1" smtClean="0">
                <a:solidFill>
                  <a:srgbClr val="FFFF00"/>
                </a:solidFill>
                <a:latin typeface="Angsana New" pitchFamily="18" charset="-34"/>
              </a:rPr>
              <a:t>คอล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TCP/IP </a:t>
            </a:r>
            <a:r>
              <a:rPr lang="en-US" sz="3200" dirty="0" smtClean="0">
                <a:latin typeface="Angsana New" pitchFamily="18" charset="-34"/>
              </a:rPr>
              <a:t>(Transmission Control Protocol/Internet Protocol) </a:t>
            </a:r>
            <a:r>
              <a:rPr lang="th-TH" sz="3200" dirty="0" smtClean="0">
                <a:latin typeface="Angsana New" pitchFamily="18" charset="-34"/>
              </a:rPr>
              <a:t>ในการเชื่อมต่อเป็นครั้งแรก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พ.ศ. </a:t>
            </a:r>
            <a:r>
              <a:rPr lang="en-US" sz="3200" dirty="0" smtClean="0">
                <a:latin typeface="Angsana New" pitchFamily="18" charset="-34"/>
              </a:rPr>
              <a:t>2528</a:t>
            </a:r>
            <a:r>
              <a:rPr lang="th-TH" sz="3200" dirty="0" smtClean="0">
                <a:latin typeface="Angsana New" pitchFamily="18" charset="-34"/>
              </a:rPr>
              <a:t> มูลนิธิวิทยาศาสตร์แห่งชาติของอเมริกา หรือ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เอ็น</a:t>
            </a:r>
            <a:r>
              <a:rPr lang="th-TH" sz="3200" dirty="0" err="1" smtClean="0">
                <a:solidFill>
                  <a:srgbClr val="FFFF00"/>
                </a:solidFill>
                <a:latin typeface="Angsana New" pitchFamily="18" charset="-34"/>
              </a:rPr>
              <a:t>เอสเอฟ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</a:rPr>
              <a:t>(</a:t>
            </a:r>
            <a:r>
              <a:rPr lang="en-US" sz="3200" dirty="0" smtClean="0">
                <a:latin typeface="Angsana New" pitchFamily="18" charset="-34"/>
              </a:rPr>
              <a:t>NSF </a:t>
            </a:r>
            <a:r>
              <a:rPr lang="th-TH" sz="3200" dirty="0" smtClean="0">
                <a:latin typeface="Angsana New" pitchFamily="18" charset="-34"/>
              </a:rPr>
              <a:t>: </a:t>
            </a:r>
            <a:r>
              <a:rPr lang="en-US" sz="3200" dirty="0" smtClean="0">
                <a:latin typeface="Angsana New" pitchFamily="18" charset="-34"/>
              </a:rPr>
              <a:t>National Science Foundation</a:t>
            </a:r>
            <a:r>
              <a:rPr lang="th-TH" sz="3200" dirty="0" smtClean="0">
                <a:latin typeface="Angsana New" pitchFamily="18" charset="-34"/>
              </a:rPr>
              <a:t>) ได้ออกทุนสร้างศูนย์ซูเปอร์คอมพิวเตอร์ (</a:t>
            </a:r>
            <a:r>
              <a:rPr lang="en-US" sz="3200" dirty="0" smtClean="0">
                <a:latin typeface="Angsana New" pitchFamily="18" charset="-34"/>
              </a:rPr>
              <a:t>Supercomputer</a:t>
            </a:r>
            <a:r>
              <a:rPr lang="th-TH" sz="3200" dirty="0" smtClean="0">
                <a:latin typeface="Angsana New" pitchFamily="18" charset="-34"/>
              </a:rPr>
              <a:t>) </a:t>
            </a:r>
            <a:r>
              <a:rPr lang="en-US" sz="3200" dirty="0" smtClean="0">
                <a:latin typeface="Angsana New" pitchFamily="18" charset="-34"/>
              </a:rPr>
              <a:t>5</a:t>
            </a:r>
            <a:r>
              <a:rPr lang="th-TH" sz="3200" dirty="0" smtClean="0">
                <a:latin typeface="Angsana New" pitchFamily="18" charset="-34"/>
              </a:rPr>
              <a:t> แห่ง และใช้ชื่อว่า </a:t>
            </a:r>
            <a:r>
              <a:rPr lang="en-US" sz="3200" dirty="0" err="1" smtClean="0">
                <a:latin typeface="Angsana New" pitchFamily="18" charset="-34"/>
              </a:rPr>
              <a:t>NSFNet</a:t>
            </a:r>
            <a:endParaRPr lang="th-TH" sz="3200" dirty="0" smtClean="0">
              <a:latin typeface="Angsana New" pitchFamily="18" charset="-34"/>
            </a:endParaRP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ED4C5F-9AA2-4044-8280-78EAF6D097D3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ประวัติความเป็นมาของอินเทอร์เน็ต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15664"/>
            <a:ext cx="6674791" cy="515342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Angsana New" pitchFamily="18" charset="-34"/>
              </a:rPr>
              <a:t>ผู้ที่ได้รับการยกย่องว่าเป็น “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</a:rPr>
              <a:t>บิดาแห่งอินเทอร์เน็ต</a:t>
            </a:r>
            <a:r>
              <a:rPr lang="th-TH" sz="2800" dirty="0" smtClean="0">
                <a:latin typeface="Angsana New" pitchFamily="18" charset="-34"/>
              </a:rPr>
              <a:t>” คือ 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</a:rPr>
              <a:t>ดร.เลีย</a:t>
            </a:r>
            <a:r>
              <a:rPr lang="th-TH" sz="2800" dirty="0" err="1" smtClean="0">
                <a:solidFill>
                  <a:srgbClr val="FFFF00"/>
                </a:solidFill>
                <a:latin typeface="Angsana New" pitchFamily="18" charset="-34"/>
              </a:rPr>
              <a:t>วนาร์ด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</a:rPr>
              <a:t> คลายอินร็อก </a:t>
            </a:r>
            <a:r>
              <a:rPr lang="th-TH" sz="2800" dirty="0" smtClean="0">
                <a:latin typeface="Angsana New" pitchFamily="18" charset="-34"/>
              </a:rPr>
              <a:t>(</a:t>
            </a:r>
            <a:r>
              <a:rPr lang="en-US" sz="2800" dirty="0" smtClean="0">
                <a:latin typeface="Angsana New" pitchFamily="18" charset="-34"/>
              </a:rPr>
              <a:t>Dr</a:t>
            </a:r>
            <a:r>
              <a:rPr lang="th-TH" sz="2800" dirty="0" smtClean="0">
                <a:latin typeface="Angsana New" pitchFamily="18" charset="-34"/>
              </a:rPr>
              <a:t>. </a:t>
            </a:r>
            <a:r>
              <a:rPr lang="en-US" sz="2800" dirty="0" smtClean="0">
                <a:latin typeface="Angsana New" pitchFamily="18" charset="-34"/>
              </a:rPr>
              <a:t>Leonard </a:t>
            </a:r>
            <a:r>
              <a:rPr lang="en-US" sz="2800" dirty="0" err="1" smtClean="0">
                <a:latin typeface="Angsana New" pitchFamily="18" charset="-34"/>
              </a:rPr>
              <a:t>Kleinrock</a:t>
            </a:r>
            <a:r>
              <a:rPr lang="th-TH" sz="2800" dirty="0" smtClean="0">
                <a:latin typeface="Angsana New" pitchFamily="18" charset="-34"/>
              </a:rPr>
              <a:t>)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Angsana New" pitchFamily="18" charset="-34"/>
              </a:rPr>
              <a:t>สำหรับ</a:t>
            </a:r>
            <a:r>
              <a:rPr lang="th-TH" sz="2800" dirty="0" smtClean="0">
                <a:latin typeface="Angsana New" pitchFamily="18" charset="-34"/>
              </a:rPr>
              <a:t>ในประเทศไทยนั้นเริ่มเชื่อมโยงเครือข่ายอินเทอร์เน็ตในกลางปี 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</a:rPr>
              <a:t>พ.ศ. </a:t>
            </a:r>
            <a:r>
              <a:rPr lang="en-US" sz="2800" dirty="0" smtClean="0">
                <a:solidFill>
                  <a:srgbClr val="FFFF00"/>
                </a:solidFill>
                <a:latin typeface="Angsana New" pitchFamily="18" charset="-34"/>
              </a:rPr>
              <a:t>2530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</a:rPr>
              <a:t>โดย</a:t>
            </a: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</a:rPr>
              <a:t>มหาวิทยาลัยสงขลานครินทร์</a:t>
            </a:r>
            <a:r>
              <a:rPr lang="th-TH" sz="2800" dirty="0" smtClean="0">
                <a:latin typeface="Angsana New" pitchFamily="18" charset="-34"/>
              </a:rPr>
              <a:t> (วิทยาเขตหาดใหญ่) เป็นจุดแรกที่มีการรับส่งไปรษณีย์อิเล็กทรอนิกส์กับมหาวิทยาลัยเมลเบิร์น ประเทศออสเตรเลีย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Angsana New" pitchFamily="18" charset="-34"/>
              </a:rPr>
              <a:t>พ.ศ. </a:t>
            </a:r>
            <a:r>
              <a:rPr lang="en-US" sz="2800" dirty="0" smtClean="0">
                <a:latin typeface="Angsana New" pitchFamily="18" charset="-34"/>
              </a:rPr>
              <a:t>2531</a:t>
            </a:r>
            <a:r>
              <a:rPr lang="th-TH" sz="2800" dirty="0" smtClean="0">
                <a:latin typeface="Angsana New" pitchFamily="18" charset="-34"/>
              </a:rPr>
              <a:t> กระทรวงวิทยาศาสตร์เทคโนโลยีและพลังงาน ได้มอบหมายให้ศูนย์เทคโนโลยีอิเล็กทรอนิกส์และคอมพิวเตอร์แห่งชาติ หรือ </a:t>
            </a:r>
            <a:r>
              <a:rPr lang="en-US" sz="2800" dirty="0" smtClean="0">
                <a:latin typeface="Angsana New" pitchFamily="18" charset="-34"/>
              </a:rPr>
              <a:t>NECTEC</a:t>
            </a:r>
            <a:r>
              <a:rPr lang="th-TH" sz="2800" dirty="0" smtClean="0">
                <a:latin typeface="Angsana New" pitchFamily="18" charset="-34"/>
              </a:rPr>
              <a:t> ให้ทุนสนับสนุนแก่สถาบันเทคโนโลยีพระจอมเกล้า เจ้าคุณทหารลาดกระบัง เพื่อศึกษาถึงการเชื่อมต่อเครื่องคอมพิวเตอร์ ของมหาวิทยาลัยด้านวิทยาศาสตร์ </a:t>
            </a:r>
            <a:r>
              <a:rPr lang="en-US" sz="2800" dirty="0" smtClean="0">
                <a:latin typeface="Angsana New" pitchFamily="18" charset="-34"/>
              </a:rPr>
              <a:t>12</a:t>
            </a:r>
            <a:r>
              <a:rPr lang="th-TH" sz="2800" dirty="0" smtClean="0">
                <a:latin typeface="Angsana New" pitchFamily="18" charset="-34"/>
              </a:rPr>
              <a:t> แห่งเข้าเป็นเครือข่ายเดียวกัน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FED820-A522-465C-8343-E3E77D6FC177}" type="slidenum">
              <a:rPr lang="en-US"/>
              <a:pPr/>
              <a:t>5</a:t>
            </a:fld>
            <a:endParaRPr lang="en-US"/>
          </a:p>
        </p:txBody>
      </p:sp>
      <p:pic>
        <p:nvPicPr>
          <p:cNvPr id="8197" name="Picture 4" descr="kleinroc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0896" y="1488478"/>
            <a:ext cx="1843087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ประวัติความเป็นมาของอินเทอร์เน็ต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30725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พ.ศ. </a:t>
            </a:r>
            <a:r>
              <a:rPr lang="en-US" sz="3200" dirty="0" smtClean="0">
                <a:latin typeface="Angsana New" pitchFamily="18" charset="-34"/>
              </a:rPr>
              <a:t>2535</a:t>
            </a:r>
            <a:r>
              <a:rPr lang="th-TH" sz="3200" dirty="0" smtClean="0">
                <a:latin typeface="Angsana New" pitchFamily="18" charset="-34"/>
              </a:rPr>
              <a:t> จุฬาลงกรณ์มหาวิทยาลัยได้มีการเชื่อมต่อกับเครือข่าย ยูยู</a:t>
            </a:r>
            <a:r>
              <a:rPr lang="th-TH" sz="3200" dirty="0" err="1" smtClean="0">
                <a:latin typeface="Angsana New" pitchFamily="18" charset="-34"/>
              </a:rPr>
              <a:t>เน็ต</a:t>
            </a:r>
            <a:r>
              <a:rPr lang="th-TH" sz="3200" dirty="0" smtClean="0">
                <a:latin typeface="Angsana New" pitchFamily="18" charset="-34"/>
              </a:rPr>
              <a:t> เทคโนโลยี (</a:t>
            </a:r>
            <a:r>
              <a:rPr lang="en-US" sz="3200" dirty="0" smtClean="0">
                <a:latin typeface="Angsana New" pitchFamily="18" charset="-34"/>
              </a:rPr>
              <a:t>UUNET Technologies</a:t>
            </a:r>
            <a:r>
              <a:rPr lang="th-TH" sz="3200" dirty="0" smtClean="0">
                <a:latin typeface="Angsana New" pitchFamily="18" charset="-34"/>
              </a:rPr>
              <a:t>) ของบริษัทเอกชนที่รัฐเวอร์จิเนีย สหรัฐอเมริกา ต่อมามีมหาวิทยาลัยอีกหลายแห่งเชื่อมต่อเข้ากับระบบนี้และเรียกชื่อเครือข่ายนี้ว่า ไทย</a:t>
            </a:r>
            <a:r>
              <a:rPr lang="th-TH" sz="3200" dirty="0" err="1" smtClean="0">
                <a:latin typeface="Angsana New" pitchFamily="18" charset="-34"/>
              </a:rPr>
              <a:t>เน็ต</a:t>
            </a:r>
            <a:r>
              <a:rPr lang="th-TH" sz="3200" dirty="0" smtClean="0">
                <a:latin typeface="Angsana New" pitchFamily="18" charset="-34"/>
              </a:rPr>
              <a:t> (</a:t>
            </a:r>
            <a:r>
              <a:rPr lang="en-US" sz="3200" dirty="0" smtClean="0">
                <a:latin typeface="Angsana New" pitchFamily="18" charset="-34"/>
              </a:rPr>
              <a:t>THAINET</a:t>
            </a:r>
            <a:r>
              <a:rPr lang="th-TH" sz="3200" dirty="0" smtClean="0">
                <a:latin typeface="Angsana New" pitchFamily="18" charset="-34"/>
              </a:rPr>
              <a:t>) </a:t>
            </a:r>
            <a:endParaRPr lang="en-US" sz="3200" dirty="0" smtClean="0">
              <a:latin typeface="Angsana New" pitchFamily="18" charset="-34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พ.ศ. 2537 ประเทศไทยได้เปิดบริการอินเทอร์เน็ตเชิงพาณิชย์ขึ้นเพื่อให้บริการแก่หน่วยงานเอกชนและบุคคลทั่วไป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3633A1-C79D-4D5E-9D70-58DEEA8B0B47}" type="slidenum">
              <a:rPr lang="en-US"/>
              <a:pPr/>
              <a:t>6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มาตรฐานการสื่อสารบนอินเทอร์เน็ต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30725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err="1" smtClean="0">
                <a:latin typeface="Angsana New" pitchFamily="18" charset="-34"/>
              </a:rPr>
              <a:t>โพร</a:t>
            </a:r>
            <a:r>
              <a:rPr lang="th-TH" sz="3200" dirty="0" smtClean="0">
                <a:latin typeface="Angsana New" pitchFamily="18" charset="-34"/>
              </a:rPr>
              <a:t>โท</a:t>
            </a:r>
            <a:r>
              <a:rPr lang="th-TH" sz="3200" dirty="0" err="1" smtClean="0">
                <a:latin typeface="Angsana New" pitchFamily="18" charset="-34"/>
              </a:rPr>
              <a:t>คอล</a:t>
            </a:r>
            <a:r>
              <a:rPr lang="th-TH" sz="3200" dirty="0" smtClean="0">
                <a:latin typeface="Angsana New" pitchFamily="18" charset="-34"/>
              </a:rPr>
              <a:t> เป็นภาษากลางที่ทำให้เครื่องคอมพิวเตอร์ต่างรุ่นต่างแบบสามารถสื่อสารกันได้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err="1" smtClean="0">
                <a:latin typeface="Angsana New" pitchFamily="18" charset="-34"/>
              </a:rPr>
              <a:t>โพร</a:t>
            </a:r>
            <a:r>
              <a:rPr lang="th-TH" sz="3200" dirty="0" smtClean="0">
                <a:latin typeface="Angsana New" pitchFamily="18" charset="-34"/>
              </a:rPr>
              <a:t>โท</a:t>
            </a:r>
            <a:r>
              <a:rPr lang="th-TH" sz="3200" dirty="0" err="1" smtClean="0">
                <a:latin typeface="Angsana New" pitchFamily="18" charset="-34"/>
              </a:rPr>
              <a:t>คอล</a:t>
            </a:r>
            <a:r>
              <a:rPr lang="th-TH" sz="3200" dirty="0" smtClean="0">
                <a:latin typeface="Angsana New" pitchFamily="18" charset="-34"/>
              </a:rPr>
              <a:t> ที่ใช้ในการสื่อสารบนอินเทอร์เน็ตมีชื่อเรียกว่า 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ทีซีพี/ไอ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พี (</a:t>
            </a:r>
            <a:r>
              <a:rPr lang="en-US" sz="3200" dirty="0" smtClean="0">
                <a:solidFill>
                  <a:srgbClr val="FF9900"/>
                </a:solidFill>
                <a:latin typeface="Angsana New" pitchFamily="18" charset="-34"/>
              </a:rPr>
              <a:t>TCP/IP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)</a:t>
            </a:r>
            <a:endParaRPr lang="th-TH" sz="3200" dirty="0" smtClean="0">
              <a:solidFill>
                <a:srgbClr val="FF9900"/>
              </a:solidFill>
              <a:latin typeface="Angsana New" pitchFamily="18" charset="-34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ทีซีพี/ไอพี </a:t>
            </a:r>
            <a:r>
              <a:rPr lang="th-TH" sz="3200" dirty="0" smtClean="0">
                <a:latin typeface="Angsana New" pitchFamily="18" charset="-34"/>
              </a:rPr>
              <a:t>จะแบ่งข้อมูลที่ต้องการส่งเป็น </a:t>
            </a:r>
            <a:r>
              <a:rPr lang="en-US" sz="3200" dirty="0" smtClean="0">
                <a:latin typeface="Angsana New" pitchFamily="18" charset="-34"/>
              </a:rPr>
              <a:t>Packet </a:t>
            </a:r>
            <a:r>
              <a:rPr lang="th-TH" sz="3200" dirty="0" smtClean="0">
                <a:latin typeface="Angsana New" pitchFamily="18" charset="-34"/>
              </a:rPr>
              <a:t>และมี </a:t>
            </a:r>
            <a:r>
              <a:rPr lang="th-TH" sz="3200" b="1" dirty="0" err="1" smtClean="0">
                <a:solidFill>
                  <a:srgbClr val="FFFF00"/>
                </a:solidFill>
                <a:latin typeface="Angsana New" pitchFamily="18" charset="-34"/>
              </a:rPr>
              <a:t>เราท์</a:t>
            </a:r>
            <a:r>
              <a:rPr lang="th-TH" sz="3200" b="1" dirty="0" err="1" smtClean="0">
                <a:solidFill>
                  <a:srgbClr val="FFFF00"/>
                </a:solidFill>
                <a:latin typeface="Angsana New" pitchFamily="18" charset="-34"/>
              </a:rPr>
              <a:t>เตอร์</a:t>
            </a:r>
            <a:r>
              <a:rPr lang="th-TH" sz="3200" b="1" dirty="0" smtClean="0">
                <a:solidFill>
                  <a:srgbClr val="FFFF00"/>
                </a:solidFill>
                <a:latin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</a:rPr>
              <a:t>(</a:t>
            </a:r>
            <a:r>
              <a:rPr lang="en-US" sz="3200" dirty="0" smtClean="0">
                <a:latin typeface="Angsana New" pitchFamily="18" charset="-34"/>
              </a:rPr>
              <a:t>Router</a:t>
            </a:r>
            <a:r>
              <a:rPr lang="th-TH" sz="3200" dirty="0" smtClean="0">
                <a:latin typeface="Angsana New" pitchFamily="18" charset="-34"/>
              </a:rPr>
              <a:t>) คอยหาเส้นทางที่ดีที่สุดในการส่งข้อมูล</a:t>
            </a:r>
            <a:endParaRPr lang="th-TH" sz="3200" dirty="0" smtClean="0">
              <a:solidFill>
                <a:srgbClr val="FF9900"/>
              </a:solidFill>
              <a:latin typeface="Angsana New" pitchFamily="18" charset="-34"/>
            </a:endParaRP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669DB1-1866-4D1C-9D64-1CC2174B9702}" type="slidenum">
              <a:rPr lang="en-US"/>
              <a:pPr/>
              <a:t>7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การกำหนดที่อยู่บนอินเทอร์เน็ต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30725"/>
          </a:xfrm>
        </p:spPr>
        <p:txBody>
          <a:bodyPr>
            <a:normAutofit fontScale="92500"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ในระบบอินเทอร์เน็ตจะมีหมายเลขประจำเครื่อง ซึ่งเรียกกันว่า  ไอพี แอดเดรส (</a:t>
            </a:r>
            <a:r>
              <a:rPr lang="en-US" sz="3200" dirty="0" smtClean="0">
                <a:latin typeface="Angsana New" pitchFamily="18" charset="-34"/>
              </a:rPr>
              <a:t>IP Address</a:t>
            </a:r>
            <a:r>
              <a:rPr lang="th-TH" sz="3200" dirty="0" smtClean="0">
                <a:latin typeface="Angsana New" pitchFamily="18" charset="-34"/>
              </a:rPr>
              <a:t>) เป็นหมายเลขไอพี หรือเลขที่อยู่ไอพี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ไอพี</a:t>
            </a:r>
            <a:r>
              <a:rPr lang="th-TH" sz="3200" dirty="0" smtClean="0">
                <a:latin typeface="Angsana New" pitchFamily="18" charset="-34"/>
              </a:rPr>
              <a:t>แอดเดรส (</a:t>
            </a:r>
            <a:r>
              <a:rPr lang="en-US" sz="3200" dirty="0" smtClean="0">
                <a:latin typeface="Angsana New" pitchFamily="18" charset="-34"/>
              </a:rPr>
              <a:t>IPV4</a:t>
            </a:r>
            <a:r>
              <a:rPr lang="th-TH" sz="3200" dirty="0" smtClean="0">
                <a:latin typeface="Angsana New" pitchFamily="18" charset="-34"/>
              </a:rPr>
              <a:t>) ขนาด 32 บิต </a:t>
            </a:r>
            <a:r>
              <a:rPr lang="th-TH" sz="3200" dirty="0" smtClean="0">
                <a:latin typeface="Angsana New" pitchFamily="18" charset="-34"/>
              </a:rPr>
              <a:t>ประกอบด้วย ตัวเลขฐานสิบ </a:t>
            </a:r>
            <a:r>
              <a:rPr lang="en-US" sz="3200" dirty="0" smtClean="0">
                <a:latin typeface="Angsana New" pitchFamily="18" charset="-34"/>
              </a:rPr>
              <a:t>4</a:t>
            </a:r>
            <a:r>
              <a:rPr lang="th-TH" sz="3200" dirty="0" smtClean="0">
                <a:latin typeface="Angsana New" pitchFamily="18" charset="-34"/>
              </a:rPr>
              <a:t> ชุดเรียงต่อกัน มีเครื่องหมายจุด (.) เป็นตัวคั่นตัวเลขแต่ละชุด ซึ่งแต่ละชุดจะมีค่าได้ตั้งแต่ </a:t>
            </a:r>
            <a:r>
              <a:rPr lang="en-US" sz="3200" dirty="0" smtClean="0">
                <a:latin typeface="Angsana New" pitchFamily="18" charset="-34"/>
              </a:rPr>
              <a:t>0</a:t>
            </a:r>
            <a:r>
              <a:rPr lang="th-TH" sz="3200" dirty="0" smtClean="0">
                <a:latin typeface="Angsana New" pitchFamily="18" charset="-34"/>
              </a:rPr>
              <a:t> ถึง </a:t>
            </a:r>
            <a:r>
              <a:rPr lang="en-US" sz="3200" dirty="0" smtClean="0">
                <a:latin typeface="Angsana New" pitchFamily="18" charset="-34"/>
              </a:rPr>
              <a:t>255</a:t>
            </a:r>
            <a:r>
              <a:rPr lang="th-TH" sz="3200" dirty="0" smtClean="0">
                <a:latin typeface="Angsana New" pitchFamily="18" charset="-34"/>
              </a:rPr>
              <a:t> (</a:t>
            </a:r>
            <a:r>
              <a:rPr lang="en-US" sz="3200" dirty="0" smtClean="0">
                <a:latin typeface="Angsana New" pitchFamily="18" charset="-34"/>
              </a:rPr>
              <a:t>0.0.0.0</a:t>
            </a:r>
            <a:r>
              <a:rPr lang="th-TH" sz="3200" dirty="0" smtClean="0">
                <a:latin typeface="Angsana New" pitchFamily="18" charset="-34"/>
              </a:rPr>
              <a:t> </a:t>
            </a:r>
            <a:r>
              <a:rPr lang="th-TH" sz="3200" dirty="0" smtClean="0">
                <a:solidFill>
                  <a:srgbClr val="FF9900"/>
                </a:solidFill>
                <a:latin typeface="Angsana New" pitchFamily="18" charset="-34"/>
              </a:rPr>
              <a:t>ถึง</a:t>
            </a:r>
            <a:r>
              <a:rPr lang="th-TH" sz="3200" dirty="0" smtClean="0">
                <a:latin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</a:rPr>
              <a:t>255.255.255.255</a:t>
            </a:r>
            <a:r>
              <a:rPr lang="th-TH" sz="3200" dirty="0" smtClean="0">
                <a:latin typeface="Angsana New" pitchFamily="18" charset="-34"/>
              </a:rPr>
              <a:t> แต่การทำงานของเครื่องคอมพิวเตอร์จะทำงานด้วยระบบเลขฐานสอง คือ </a:t>
            </a:r>
            <a:r>
              <a:rPr lang="en-US" sz="3200" dirty="0" smtClean="0">
                <a:latin typeface="Angsana New" pitchFamily="18" charset="-34"/>
              </a:rPr>
              <a:t>00000000.00000000.00000000.00000000</a:t>
            </a:r>
            <a:r>
              <a:rPr lang="th-TH" sz="3200" dirty="0" smtClean="0">
                <a:latin typeface="Angsana New" pitchFamily="18" charset="-34"/>
              </a:rPr>
              <a:t>        </a:t>
            </a:r>
            <a:r>
              <a:rPr lang="th-TH" sz="3200" b="1" dirty="0" smtClean="0">
                <a:solidFill>
                  <a:srgbClr val="FF9900"/>
                </a:solidFill>
                <a:latin typeface="Angsana New" pitchFamily="18" charset="-34"/>
              </a:rPr>
              <a:t>ถึง</a:t>
            </a:r>
            <a:r>
              <a:rPr lang="th-TH" sz="3200" dirty="0" smtClean="0">
                <a:latin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</a:rPr>
              <a:t>11111111.11111111.11111111.11111111</a:t>
            </a:r>
            <a:r>
              <a:rPr lang="th-TH" sz="3200" dirty="0" smtClean="0">
                <a:latin typeface="Angsana New" pitchFamily="18" charset="-34"/>
              </a:rPr>
              <a:t>) </a:t>
            </a:r>
            <a:r>
              <a:rPr lang="th-TH" sz="3200" dirty="0" smtClean="0">
                <a:latin typeface="Angsana New" pitchFamily="18" charset="-34"/>
              </a:rPr>
              <a:t> 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ในปัจจุบันมีการกำหนดค่าไอพีแอดเดรสเป็น </a:t>
            </a:r>
            <a:r>
              <a:rPr lang="en-US" sz="3200" dirty="0" smtClean="0">
                <a:latin typeface="Angsana New" pitchFamily="18" charset="-34"/>
              </a:rPr>
              <a:t>IPV6 </a:t>
            </a:r>
            <a:r>
              <a:rPr lang="th-TH" sz="3200" dirty="0" smtClean="0">
                <a:latin typeface="Angsana New" pitchFamily="18" charset="-34"/>
              </a:rPr>
              <a:t>ที่มีขนาด 128 บิต ซึ่งสามารถกำหนดให้เครื่องคอมพิวเตอร์มีหมายเลขอินเทอร์เน็ตได้ไม่ซ้ำกันจำนวนมากขึ้น</a:t>
            </a:r>
            <a:endParaRPr lang="th-TH" sz="3200" dirty="0" smtClean="0">
              <a:latin typeface="Angsana New" pitchFamily="18" charset="-34"/>
            </a:endParaRP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B6ABA1-BD01-4FEF-9304-80ECCAB86228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eaLnBrk="1" hangingPunct="1"/>
            <a:r>
              <a:rPr lang="th-TH" b="1" dirty="0" smtClean="0"/>
              <a:t>การกำหนดที่อยู่บนอินเทอร์เน็ต</a:t>
            </a:r>
            <a:r>
              <a:rPr lang="en-US" b="1" dirty="0" smtClean="0"/>
              <a:t> </a:t>
            </a:r>
            <a:endParaRPr lang="th-TH" b="1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30725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ตัวอย่างไอพีแอดเดรสของ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เครื่องคอมพิวเตอร์ที่ให้บริการเว็บไซต์ของมหาวิทยาลัยราช</a:t>
            </a:r>
            <a:r>
              <a:rPr lang="th-TH" sz="3200" dirty="0" err="1" smtClean="0">
                <a:solidFill>
                  <a:srgbClr val="FFFF00"/>
                </a:solidFill>
                <a:latin typeface="Angsana New" pitchFamily="18" charset="-34"/>
              </a:rPr>
              <a:t>ภัฏ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บุรีรัมย์ </a:t>
            </a:r>
            <a:r>
              <a:rPr lang="th-TH" sz="3200" dirty="0" smtClean="0">
                <a:latin typeface="Angsana New" pitchFamily="18" charset="-34"/>
              </a:rPr>
              <a:t>คือ 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202.29.14.4</a:t>
            </a:r>
            <a:r>
              <a:rPr lang="th-TH" sz="3200" dirty="0" smtClean="0">
                <a:latin typeface="Angsana New" pitchFamily="18" charset="-34"/>
              </a:rPr>
              <a:t> เครื่องคอมพิวเตอร์ที่ให้บริการเว็บของ </a:t>
            </a:r>
            <a:r>
              <a:rPr lang="en-US" sz="3200" dirty="0" smtClean="0">
                <a:latin typeface="Angsana New" pitchFamily="18" charset="-34"/>
              </a:rPr>
              <a:t>google.co.th </a:t>
            </a:r>
            <a:r>
              <a:rPr lang="th-TH" sz="3200" dirty="0" smtClean="0">
                <a:latin typeface="Angsana New" pitchFamily="18" charset="-34"/>
              </a:rPr>
              <a:t>คือ</a:t>
            </a:r>
            <a:r>
              <a:rPr lang="en-US" sz="3200" dirty="0" smtClean="0">
                <a:latin typeface="Angsana New" pitchFamily="18" charset="-34"/>
              </a:rPr>
              <a:t> 49.231.60.108 </a:t>
            </a:r>
            <a:r>
              <a:rPr lang="th-TH" sz="3200" dirty="0" smtClean="0">
                <a:latin typeface="Angsana New" pitchFamily="18" charset="-34"/>
              </a:rPr>
              <a:t>เครื่องคอมพิวเตอร์ที่ให้บริการเว็บของ </a:t>
            </a:r>
            <a:r>
              <a:rPr lang="en-US" sz="3200" dirty="0" smtClean="0">
                <a:latin typeface="Angsana New" pitchFamily="18" charset="-34"/>
              </a:rPr>
              <a:t>facebook.com </a:t>
            </a:r>
            <a:r>
              <a:rPr lang="th-TH" sz="3200" dirty="0" smtClean="0">
                <a:latin typeface="Angsana New" pitchFamily="18" charset="-34"/>
              </a:rPr>
              <a:t>คือ 157.240.10.35 เป็นต้น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Angsana New" pitchFamily="18" charset="-34"/>
              </a:rPr>
              <a:t>เนื่องจากไอพีแอดเดรสจะซ้ำกันไม่ได้จึงมีหน่วยงานที่คอยจัดสรรหมายเลขไอพี หน่วยงานนี้มีชื่อว่า </a:t>
            </a:r>
            <a:r>
              <a:rPr lang="en-US" sz="3200" dirty="0" err="1" smtClean="0">
                <a:solidFill>
                  <a:srgbClr val="FFFF00"/>
                </a:solidFill>
                <a:latin typeface="Angsana New" pitchFamily="18" charset="-34"/>
              </a:rPr>
              <a:t>InterNIC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</a:rPr>
              <a:t>(</a:t>
            </a:r>
            <a:r>
              <a:rPr lang="en-US" sz="3200" dirty="0" smtClean="0">
                <a:latin typeface="Angsana New" pitchFamily="18" charset="-34"/>
              </a:rPr>
              <a:t>Internet Network Information Center</a:t>
            </a:r>
            <a:r>
              <a:rPr lang="th-TH" sz="3200" dirty="0" smtClean="0">
                <a:latin typeface="Angsana New" pitchFamily="18" charset="-34"/>
              </a:rPr>
              <a:t>)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ไอพีแอดเดรสเป็นตัวเลขจำยาก </a:t>
            </a:r>
            <a:r>
              <a:rPr lang="th-TH" sz="3200" dirty="0" smtClean="0">
                <a:latin typeface="Angsana New" pitchFamily="18" charset="-34"/>
              </a:rPr>
              <a:t>จึงมีการแก้ปัญหาโดยใช้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</a:rPr>
              <a:t>ชื่อโดเมน </a:t>
            </a:r>
            <a:r>
              <a:rPr lang="th-TH" sz="3200" dirty="0" smtClean="0">
                <a:latin typeface="Angsana New" pitchFamily="18" charset="-34"/>
              </a:rPr>
              <a:t>(</a:t>
            </a:r>
            <a:r>
              <a:rPr lang="en-US" sz="3200" dirty="0" smtClean="0">
                <a:latin typeface="Angsana New" pitchFamily="18" charset="-34"/>
              </a:rPr>
              <a:t>Domain name</a:t>
            </a:r>
            <a:r>
              <a:rPr lang="th-TH" sz="3200" dirty="0" smtClean="0">
                <a:latin typeface="Angsana New" pitchFamily="18" charset="-34"/>
              </a:rPr>
              <a:t>) </a:t>
            </a:r>
            <a:r>
              <a:rPr lang="th-TH" sz="3200" u="sng" dirty="0" smtClean="0">
                <a:solidFill>
                  <a:srgbClr val="FFFF00"/>
                </a:solidFill>
                <a:latin typeface="Angsana New" pitchFamily="18" charset="-34"/>
              </a:rPr>
              <a:t>มาอ้างถึงแทน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27270A-0506-40CF-9BE3-318FE8C98E35}" type="slidenum">
              <a:rPr lang="en-US"/>
              <a:pPr/>
              <a:t>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Aj.Somporn Kraoamkaeo</a:t>
            </a:r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9592" y="1196752"/>
            <a:ext cx="7725544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8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ิตชีวา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ชีวิตชีวา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ชีวิตชีวา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576</TotalTime>
  <Words>2115</Words>
  <Application>Microsoft Office PowerPoint</Application>
  <PresentationFormat>นำเสนอทางหน้าจอ (4:3)</PresentationFormat>
  <Paragraphs>262</Paragraphs>
  <Slides>31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41" baseType="lpstr">
      <vt:lpstr>Angsana New</vt:lpstr>
      <vt:lpstr>Arial</vt:lpstr>
      <vt:lpstr>Century Gothic</vt:lpstr>
      <vt:lpstr>DilleniaUPC</vt:lpstr>
      <vt:lpstr>EucrosiaUPC</vt:lpstr>
      <vt:lpstr>FreesiaUPC</vt:lpstr>
      <vt:lpstr>Verdana</vt:lpstr>
      <vt:lpstr>Wingdings</vt:lpstr>
      <vt:lpstr>Wingdings 2</vt:lpstr>
      <vt:lpstr>ชีวิตชีวา</vt:lpstr>
      <vt:lpstr>ความรู้เกี่ยวกับอินเทอร์เน็ต</vt:lpstr>
      <vt:lpstr>ความหมายของอินเทอร์เน็ต</vt:lpstr>
      <vt:lpstr>ประวัติความเป็นมาของอินเทอร์เน็ต</vt:lpstr>
      <vt:lpstr>ประวัติความเป็นมาของอินเทอร์เน็ต</vt:lpstr>
      <vt:lpstr>ประวัติความเป็นมาของอินเทอร์เน็ต</vt:lpstr>
      <vt:lpstr>ประวัติความเป็นมาของอินเทอร์เน็ต</vt:lpstr>
      <vt:lpstr>มาตรฐานการสื่อสารบนอินเทอร์เน็ต</vt:lpstr>
      <vt:lpstr>การกำหนดที่อยู่บนอินเทอร์เน็ต </vt:lpstr>
      <vt:lpstr>การกำหนดที่อยู่บนอินเทอร์เน็ต </vt:lpstr>
      <vt:lpstr>การกำหนดที่อยู่บนอินเทอร์เน็ต </vt:lpstr>
      <vt:lpstr>การกำหนดที่อยู่บนอินเทอร์เน็ต </vt:lpstr>
      <vt:lpstr>การกำหนดที่อยู่บนอินเทอร์เน็ต </vt:lpstr>
      <vt:lpstr>การกำหนดที่อยู่บนอินเทอร์เน็ต </vt:lpstr>
      <vt:lpstr>การกำหนดที่อยู่บนอินเทอร์เน็ต </vt:lpstr>
      <vt:lpstr>การกำหนดที่อยู่บนอินเทอร์เน็ต </vt:lpstr>
      <vt:lpstr>การเชื่อมต่อเข้าสู่ระบบอินเทอร์เน็ต </vt:lpstr>
      <vt:lpstr>การเชื่อมต่อเข้าสู่ระบบอินเทอร์เน็ต </vt:lpstr>
      <vt:lpstr>ประโยชน์ของอินเทอร์เน็ต </vt:lpstr>
      <vt:lpstr>ประโยชน์ของอินเทอร์เน็ต </vt:lpstr>
      <vt:lpstr>ประโยชน์ของอินเทอร์เน็ต </vt:lpstr>
      <vt:lpstr>ประโยชน์ของอินเทอร์เน็ต </vt:lpstr>
      <vt:lpstr>อันตรายจากการใช้อินเทอร์เน็ต </vt:lpstr>
      <vt:lpstr>การใช้งานอินเทอร์เน็ตเบื้องต้น </vt:lpstr>
      <vt:lpstr>การใช้งานอินเทอร์เน็ตเบื้องต้น </vt:lpstr>
      <vt:lpstr>การใช้งานอินเทอร์เน็ตเบื้องต้น </vt:lpstr>
      <vt:lpstr>การใช้งานอินเทอร์เน็ตเบื้องต้น </vt:lpstr>
      <vt:lpstr>การใช้งานอินเทอร์เน็ตเบื้องต้น </vt:lpstr>
      <vt:lpstr>การใช้งานอินเทอร์เน็ตเบื้องต้น </vt:lpstr>
      <vt:lpstr>การใช้บริการข้อมูลมัลติมีเดียเวิลด์ไวด์เว็บ </vt:lpstr>
      <vt:lpstr>การใช้บริการข้อมูลมัลติมีเดียเวิลด์ไวด์เว็บ </vt:lpstr>
      <vt:lpstr>การใช้บริการข้อมูลมัลติมีเดียเวิลด์ไวด์เว็บ </vt:lpstr>
    </vt:vector>
  </TitlesOfParts>
  <Company>computer-bru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Lab-Computer</dc:creator>
  <cp:lastModifiedBy>Somporn Kraoamkaeo</cp:lastModifiedBy>
  <cp:revision>115</cp:revision>
  <cp:lastPrinted>2016-11-21T01:25:25Z</cp:lastPrinted>
  <dcterms:created xsi:type="dcterms:W3CDTF">2006-08-24T08:24:29Z</dcterms:created>
  <dcterms:modified xsi:type="dcterms:W3CDTF">2017-11-20T21:16:12Z</dcterms:modified>
</cp:coreProperties>
</file>