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1"/>
  </p:sldMasterIdLst>
  <p:notesMasterIdLst>
    <p:notesMasterId r:id="rId53"/>
  </p:notesMasterIdLst>
  <p:handoutMasterIdLst>
    <p:handoutMasterId r:id="rId54"/>
  </p:handoutMasterIdLst>
  <p:sldIdLst>
    <p:sldId id="331" r:id="rId2"/>
    <p:sldId id="289" r:id="rId3"/>
    <p:sldId id="287" r:id="rId4"/>
    <p:sldId id="288" r:id="rId5"/>
    <p:sldId id="291" r:id="rId6"/>
    <p:sldId id="290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33" r:id="rId18"/>
    <p:sldId id="302" r:id="rId19"/>
    <p:sldId id="303" r:id="rId20"/>
    <p:sldId id="334" r:id="rId21"/>
    <p:sldId id="332" r:id="rId22"/>
    <p:sldId id="335" r:id="rId23"/>
    <p:sldId id="336" r:id="rId24"/>
    <p:sldId id="337" r:id="rId25"/>
    <p:sldId id="338" r:id="rId26"/>
    <p:sldId id="304" r:id="rId27"/>
    <p:sldId id="305" r:id="rId28"/>
    <p:sldId id="306" r:id="rId29"/>
    <p:sldId id="307" r:id="rId30"/>
    <p:sldId id="308" r:id="rId31"/>
    <p:sldId id="309" r:id="rId32"/>
    <p:sldId id="314" r:id="rId33"/>
    <p:sldId id="310" r:id="rId34"/>
    <p:sldId id="315" r:id="rId35"/>
    <p:sldId id="316" r:id="rId36"/>
    <p:sldId id="317" r:id="rId37"/>
    <p:sldId id="318" r:id="rId38"/>
    <p:sldId id="312" r:id="rId39"/>
    <p:sldId id="313" r:id="rId40"/>
    <p:sldId id="281" r:id="rId41"/>
    <p:sldId id="320" r:id="rId42"/>
    <p:sldId id="319" r:id="rId43"/>
    <p:sldId id="321" r:id="rId44"/>
    <p:sldId id="322" r:id="rId45"/>
    <p:sldId id="323" r:id="rId46"/>
    <p:sldId id="324" r:id="rId47"/>
    <p:sldId id="328" r:id="rId48"/>
    <p:sldId id="325" r:id="rId49"/>
    <p:sldId id="326" r:id="rId50"/>
    <p:sldId id="327" r:id="rId51"/>
    <p:sldId id="329" r:id="rId52"/>
  </p:sldIdLst>
  <p:sldSz cx="9144000" cy="6858000" type="screen4x3"/>
  <p:notesSz cx="9926638" cy="6797675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modifyVerifier cryptProviderType="rsaFull" cryptAlgorithmClass="hash" cryptAlgorithmType="typeAny" cryptAlgorithmSid="4" spinCount="100000" saltData="GusTWvutWBeDiV0W/f8JGA==" hashData="91Quy7SKSFWbBed0VYeHFIVYG3I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00FF"/>
    <a:srgbClr val="00FFFF"/>
    <a:srgbClr val="66FF33"/>
    <a:srgbClr val="FFFF00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>
      <p:cViewPr varScale="1">
        <p:scale>
          <a:sx n="87" d="100"/>
          <a:sy n="87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 eaLnBrk="0" hangingPunct="0">
              <a:defRPr sz="1300" b="1">
                <a:latin typeface="Times New Roman" pitchFamily="18" charset="0"/>
              </a:defRPr>
            </a:lvl1pPr>
          </a:lstStyle>
          <a:p>
            <a:endParaRPr lang="th-TH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800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 eaLnBrk="0" hangingPunct="0">
              <a:defRPr sz="1300" b="1">
                <a:latin typeface="Times New Roman" pitchFamily="18" charset="0"/>
              </a:defRPr>
            </a:lvl1pPr>
          </a:lstStyle>
          <a:p>
            <a:endParaRPr lang="th-TH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8161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 eaLnBrk="0" hangingPunct="0">
              <a:defRPr sz="1300" b="1">
                <a:latin typeface="Times New Roman" pitchFamily="18" charset="0"/>
              </a:defRPr>
            </a:lvl1pPr>
          </a:lstStyle>
          <a:p>
            <a:endParaRPr lang="th-TH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800" y="6458161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 eaLnBrk="0" hangingPunct="0">
              <a:defRPr sz="1300" b="1">
                <a:latin typeface="Times New Roman" pitchFamily="18" charset="0"/>
              </a:defRPr>
            </a:lvl1pPr>
          </a:lstStyle>
          <a:p>
            <a:fld id="{BB38805C-DFD1-4997-BDC4-F5473B540562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2923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81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6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11175"/>
            <a:ext cx="3398838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6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221" y="3228552"/>
            <a:ext cx="7942198" cy="305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คลิกเพื่อแก้ไขลักษณะของข้อความต้นแบบ</a:t>
            </a:r>
          </a:p>
          <a:p>
            <a:pPr lvl="1"/>
            <a:r>
              <a:rPr lang="en-US" smtClean="0"/>
              <a:t>ระดับที่สอง</a:t>
            </a:r>
          </a:p>
          <a:p>
            <a:pPr lvl="2"/>
            <a:r>
              <a:rPr lang="en-US" smtClean="0"/>
              <a:t>ระดับที่สาม</a:t>
            </a:r>
          </a:p>
          <a:p>
            <a:pPr lvl="3"/>
            <a:r>
              <a:rPr lang="en-US" smtClean="0"/>
              <a:t>ระดับที่สี่</a:t>
            </a:r>
          </a:p>
          <a:p>
            <a:pPr lvl="4"/>
            <a:r>
              <a:rPr lang="en-US" smtClean="0"/>
              <a:t>ระดับที่ห้า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106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81" y="6457106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A8ABD71-F8F1-4FC5-A1AC-8C2AB990D0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1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th-TH" smtClean="0"/>
              <a:t>0001601</a:t>
            </a:r>
            <a:endParaRPr lang="th-TH"/>
          </a:p>
        </p:txBody>
      </p:sp>
      <p:sp>
        <p:nvSpPr>
          <p:cNvPr id="20" name="ตัวยึด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Aj.Somporn Kraoamkaeo</a:t>
            </a:r>
            <a:endParaRPr lang="th-TH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6918E-5DDF-41C7-A025-AA970F018F5D}" type="slidenum">
              <a:rPr lang="en-US" smtClean="0"/>
              <a:pPr/>
              <a:t>‹#›</a:t>
            </a:fld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th-TH" smtClean="0"/>
              <a:t>0001601</a:t>
            </a: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Aj.Somporn Kraoamkaeo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B97D2-621D-403F-A4AA-23A0DDB9C89B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th-TH" smtClean="0"/>
              <a:t>0001601</a:t>
            </a: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Aj.Somporn Kraoamkaeo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0EA32-C41B-4120-9E08-717279CE06B9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0001601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Aj.Somporn Kraoamkaeo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EA3350-EBE3-4A1E-A611-3C3D49AA1DE0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th-TH" smtClean="0"/>
              <a:t>0001601</a:t>
            </a: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Aj.Somporn Kraoamkaeo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172F9D-F14C-4564-B79C-38A1EBC13F74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th-TH" smtClean="0"/>
              <a:t>0001601</a:t>
            </a: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Aj.Somporn Kraoamkaeo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A2354-816E-485B-AECC-A953EA4F1D7E}" type="slidenum">
              <a:rPr lang="en-US" smtClean="0"/>
              <a:pPr/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th-TH" smtClean="0"/>
              <a:t>0001601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Aj.Somporn Kraoamkaeo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A8C67-2F97-4D1D-82E0-678A2F7A7D09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th-TH" smtClean="0"/>
              <a:t>0001601</a:t>
            </a:r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Aj.Somporn Kraoamkaeo</a:t>
            </a: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68462-B4FA-477E-AD92-7B7021543713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th-TH" smtClean="0"/>
              <a:t>0001601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Aj.Somporn Kraoamkaeo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47B1A-67FB-4887-8288-AF3B5C6E3978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th-TH" smtClean="0"/>
              <a:t>0001601</a:t>
            </a: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Aj.Somporn Kraoamkaeo</a:t>
            </a: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39CB3-49EB-4EE8-8313-3BB32D573D07}" type="slidenum">
              <a:rPr lang="en-US" smtClean="0"/>
              <a:pPr/>
              <a:t>‹#›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th-TH" smtClean="0"/>
              <a:t>0001601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Aj.Somporn Kraoamkaeo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66AAA7-1089-407B-BA97-9E27D063CCF7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th-TH" smtClean="0"/>
              <a:t>0001601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Aj.Somporn Kraoamkaeo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9D42E-E6CE-4C39-AE9C-318AC1F15CAF}" type="slidenum">
              <a:rPr lang="en-US" smtClean="0"/>
              <a:pPr/>
              <a:t>‹#›</a:t>
            </a:fld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9" name="แผนผังลำดับงาน: กระบวนการ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ตัวยึดชื่อเรื่อง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ยึดข้อความ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ยึดวันที่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th-TH" smtClean="0"/>
              <a:t>0001601</a:t>
            </a:r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Aj.Somporn Kraoamkaeo</a:t>
            </a:r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3B3180F-8EE0-4295-BE74-6092A994D0A5}" type="slidenum">
              <a:rPr lang="en-US" smtClean="0"/>
              <a:pPr/>
              <a:t>‹#›</a:t>
            </a:fld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ransition>
    <p:dissolv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dphp.com/&#3588;&#3641;&#3656;&#3617;&#3639;&#3629;/73-&#3588;&#3639;&#3629;&#3629;&#3632;&#3652;&#3619;/2011-antivirus-program-&#3588;&#3639;&#3629;&#3629;&#3632;&#3652;&#3619;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Chapter</a:t>
            </a:r>
            <a:r>
              <a:rPr lang="th-TH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4</a:t>
            </a:r>
            <a:endParaRPr lang="th-TH" sz="5400" dirty="0"/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การสื่อสารข้อมูลและระบบเครือข่ายคอมพิวเตอร์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52600" y="5181600"/>
            <a:ext cx="26965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Computer </a:t>
            </a:r>
            <a:r>
              <a:rPr lang="en-US" sz="24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Science Program</a:t>
            </a:r>
            <a:endParaRPr lang="en-US" sz="2400" dirty="0">
              <a:solidFill>
                <a:srgbClr val="0000CC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52600" y="5715000"/>
            <a:ext cx="27190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Buriram</a:t>
            </a:r>
            <a:r>
              <a:rPr lang="en-US" sz="24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Rajabhat</a:t>
            </a:r>
            <a:r>
              <a:rPr lang="en-US" sz="24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University</a:t>
            </a:r>
            <a:endParaRPr lang="en-US" sz="2400" dirty="0">
              <a:solidFill>
                <a:srgbClr val="0000CC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9" name="Picture 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333904" y="1629247"/>
            <a:ext cx="4476191" cy="3780953"/>
          </a:xfrm>
          <a:noFill/>
          <a:ln/>
        </p:spPr>
      </p:pic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020762" y="269875"/>
            <a:ext cx="4694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ประเภทของการส่งสัญญาณข้อมูล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58592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สื่อสารแบบอนุกรม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(Serial Transmission)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3350-EBE3-4A1E-A611-3C3D49AA1DE0}" type="slidenum">
              <a:rPr lang="en-US" smtClean="0"/>
              <a:pPr/>
              <a:t>10</a:t>
            </a:fld>
            <a:endParaRPr lang="th-TH"/>
          </a:p>
        </p:txBody>
      </p:sp>
      <p:sp>
        <p:nvSpPr>
          <p:cNvPr id="9" name="ตัวยึดท้ายกระดา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2228850"/>
            <a:ext cx="3152775" cy="1352550"/>
          </a:xfrm>
          <a:noFill/>
          <a:ln/>
        </p:spPr>
      </p:pic>
      <p:pic>
        <p:nvPicPr>
          <p:cNvPr id="9421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95600" y="4819650"/>
            <a:ext cx="3448050" cy="1352550"/>
          </a:xfrm>
          <a:noFill/>
          <a:ln/>
        </p:spPr>
      </p:pic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020762" y="269875"/>
            <a:ext cx="4694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ประเภทของการส่งสัญญาณข้อมูล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59506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การสื่อสารแบบอนุกรม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(Serial Transmission)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914400" lvl="1" indent="-457200">
              <a:buSzPct val="110000"/>
              <a:buFont typeface="Arial" pitchFamily="34" charset="0"/>
              <a:buChar char="•"/>
            </a:pP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Asynchronous Transmission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1128713" y="3519488"/>
            <a:ext cx="43620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SzPct val="80000"/>
              <a:buFont typeface="Wingdings 2" pitchFamily="18" charset="2"/>
              <a:buNone/>
            </a:pP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914400" lvl="1" indent="-457200">
              <a:buSzPct val="110000"/>
              <a:buFont typeface="Arial" pitchFamily="34" charset="0"/>
              <a:buChar char="•"/>
            </a:pP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Synchronous Transmission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C67-2F97-4D1D-82E0-678A2F7A7D09}" type="slidenum">
              <a:rPr lang="en-US" smtClean="0"/>
              <a:pPr/>
              <a:t>11</a:t>
            </a:fld>
            <a:endParaRPr lang="th-TH"/>
          </a:p>
        </p:txBody>
      </p:sp>
      <p:sp>
        <p:nvSpPr>
          <p:cNvPr id="11" name="ตัวยึดท้ายกระดา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890713"/>
            <a:ext cx="4572000" cy="1430337"/>
          </a:xfrm>
          <a:noFill/>
          <a:ln/>
        </p:spPr>
      </p:pic>
      <p:pic>
        <p:nvPicPr>
          <p:cNvPr id="96268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4572000"/>
            <a:ext cx="4419600" cy="1382713"/>
          </a:xfrm>
          <a:noFill/>
          <a:ln/>
        </p:spPr>
      </p:pic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022350" y="269875"/>
            <a:ext cx="796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ทิศทางในการสื่อสารข้อมูล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(Transmission Direction)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38074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แบบ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ทิศทางเดียว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(Simplex)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1130300" y="3886200"/>
            <a:ext cx="3789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แบบ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กึ่งทางคู่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(Half Duplex)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C67-2F97-4D1D-82E0-678A2F7A7D09}" type="slidenum">
              <a:rPr lang="en-US" smtClean="0"/>
              <a:pPr/>
              <a:t>12</a:t>
            </a:fld>
            <a:endParaRPr lang="th-TH"/>
          </a:p>
        </p:txBody>
      </p:sp>
      <p:sp>
        <p:nvSpPr>
          <p:cNvPr id="11" name="ตัวยึดท้ายกระดา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  <p:pic>
        <p:nvPicPr>
          <p:cNvPr id="2050" name="Picture 2" descr="à¸à¸¥à¸à¸²à¸£à¸à¹à¸à¸«à¸²à¸£à¸¹à¸à¸ à¸²à¸à¸ªà¸³à¸«à¸£à¸±à¸ à¸§à¸´à¸à¸¢à¸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31" y="1615253"/>
            <a:ext cx="1062669" cy="8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à¸à¸¥à¸à¸²à¸£à¸à¹à¸à¸«à¸²à¸£à¸¹à¸à¸ à¸²à¸à¸ªà¸³à¸«à¸£à¸±à¸ T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31" y="2605881"/>
            <a:ext cx="1152695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à¸à¸¥à¸à¸²à¸£à¸à¹à¸à¸«à¸²à¸£à¸¹à¸à¸ à¸²à¸à¸ªà¸³à¸«à¸£à¸±à¸ à¸§à¸´à¸à¸¢à¸¸à¸ªà¸·à¹à¸­à¸ªà¸²à¸£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49081"/>
            <a:ext cx="703919" cy="70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à¸à¸¥à¸à¸²à¸£à¸à¹à¸à¸«à¸²à¸£à¸¹à¸à¸ à¸²à¸à¸ªà¸³à¸«à¸£à¸±à¸ à¸§à¸´à¸à¸¢à¸¸à¸ªà¸·à¹à¸­à¸ªà¸²à¸£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528" y="5000625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7" name="Picture 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81250" y="1905000"/>
            <a:ext cx="4629150" cy="1447800"/>
          </a:xfrm>
          <a:noFill/>
          <a:ln/>
        </p:spPr>
      </p:pic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022350" y="269875"/>
            <a:ext cx="796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ทิศทางในการสื่อสารข้อมูล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(Transmission Direction)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3438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แบบ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ทางคู่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(Full Duplex)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3350-EBE3-4A1E-A611-3C3D49AA1DE0}" type="slidenum">
              <a:rPr lang="en-US" smtClean="0"/>
              <a:pPr/>
              <a:t>13</a:t>
            </a:fld>
            <a:endParaRPr lang="th-TH"/>
          </a:p>
        </p:txBody>
      </p:sp>
      <p:sp>
        <p:nvSpPr>
          <p:cNvPr id="9" name="ตัวยึดท้ายกระดา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  <p:pic>
        <p:nvPicPr>
          <p:cNvPr id="3074" name="Picture 2" descr="à¸à¸¥à¸à¸²à¸£à¸à¹à¸à¸«à¸²à¸£à¸¹à¸à¸ à¸²à¸à¸ªà¸³à¸«à¸£à¸±à¸ à¹à¸à¸£à¸¨à¸±à¸à¸à¹à¸à¹à¸²à¸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1156032" cy="7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à¸à¸¥à¸à¸²à¸£à¸à¹à¸à¸«à¸²à¸£à¸¹à¸à¸ à¸²à¸à¸ªà¸³à¸«à¸£à¸±à¸ à¹à¸à¸£à¸¨à¸±à¸à¸à¹à¸¡à¸·à¸­à¸à¸·à¸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933983"/>
            <a:ext cx="1866900" cy="106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à¸à¸¥à¸à¸²à¸£à¸à¹à¸à¸«à¸²à¸£à¸¹à¸à¸ à¸²à¸à¸ªà¸³à¸«à¸£à¸±à¸ facebo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6" y="4190999"/>
            <a:ext cx="1630660" cy="56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à¸à¸¥à¸à¸²à¸£à¸à¹à¸à¸«à¸²à¸£à¸¹à¸à¸ à¸²à¸à¸ªà¸³à¸«à¸£à¸±à¸ l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035" y="4038600"/>
            <a:ext cx="946912" cy="9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046162" y="269875"/>
            <a:ext cx="7412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รหัสที่ใช้ในการส่งสัญญาณ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(Transmission Codes)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647484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รหัส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บีซีดี</a:t>
            </a:r>
          </a:p>
          <a:p>
            <a:pPr marL="342900" indent="-342900">
              <a:buSzPct val="80000"/>
              <a:buFont typeface="Wingdings 2" pitchFamily="18" charset="2"/>
              <a:buNone/>
            </a:pPr>
            <a:r>
              <a:rPr lang="th-TH" dirty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		</a:t>
            </a:r>
            <a:r>
              <a:rPr lang="en-US" dirty="0">
                <a:solidFill>
                  <a:srgbClr val="FF33CC"/>
                </a:solidFill>
                <a:latin typeface="Browallia New" pitchFamily="34" charset="-34"/>
                <a:cs typeface="Browallia New" pitchFamily="34" charset="-34"/>
              </a:rPr>
              <a:t>0101  = 5</a:t>
            </a:r>
          </a:p>
          <a:p>
            <a:pPr marL="342900" indent="-342900">
              <a:buSzPct val="80000"/>
              <a:buFont typeface="Wingdings 2" pitchFamily="18" charset="2"/>
              <a:buNone/>
            </a:pPr>
            <a:r>
              <a:rPr lang="en-US" dirty="0">
                <a:solidFill>
                  <a:srgbClr val="FF33CC"/>
                </a:solidFill>
                <a:latin typeface="Browallia New" pitchFamily="34" charset="-34"/>
                <a:cs typeface="Browallia New" pitchFamily="34" charset="-34"/>
              </a:rPr>
              <a:t>		0110  = 6</a:t>
            </a:r>
          </a:p>
          <a:p>
            <a:pPr marL="342900" indent="-342900">
              <a:buSzPct val="80000"/>
              <a:buFont typeface="Wingdings 2" pitchFamily="18" charset="2"/>
              <a:buNone/>
            </a:pPr>
            <a:r>
              <a:rPr lang="en-US" dirty="0">
                <a:solidFill>
                  <a:srgbClr val="FF33CC"/>
                </a:solidFill>
                <a:latin typeface="Browallia New" pitchFamily="34" charset="-34"/>
                <a:cs typeface="Browallia New" pitchFamily="34" charset="-34"/>
              </a:rPr>
              <a:t>		1001  = 9</a:t>
            </a:r>
            <a:endParaRPr lang="th-TH" dirty="0">
              <a:solidFill>
                <a:srgbClr val="FF33CC"/>
              </a:solidFill>
              <a:latin typeface="Browallia New" pitchFamily="34" charset="-34"/>
              <a:cs typeface="Browallia New" pitchFamily="34" charset="-34"/>
            </a:endParaRP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รหัส</a:t>
            </a:r>
            <a:r>
              <a:rPr lang="th-TH" dirty="0" err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เอบ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ซีดิก</a:t>
            </a:r>
          </a:p>
          <a:p>
            <a:pPr marL="342900" indent="-342900"/>
            <a:r>
              <a:rPr lang="th-TH" dirty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	</a:t>
            </a:r>
            <a:r>
              <a:rPr lang="en-US" dirty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	</a:t>
            </a:r>
            <a:r>
              <a:rPr lang="en-US" dirty="0">
                <a:solidFill>
                  <a:srgbClr val="FF33CC"/>
                </a:solidFill>
                <a:latin typeface="Browallia New" pitchFamily="34" charset="-34"/>
                <a:cs typeface="Browallia New" pitchFamily="34" charset="-34"/>
              </a:rPr>
              <a:t>11000001  = A</a:t>
            </a:r>
          </a:p>
          <a:p>
            <a:pPr marL="342900" indent="-342900"/>
            <a:r>
              <a:rPr lang="en-US" dirty="0">
                <a:solidFill>
                  <a:srgbClr val="FF33CC"/>
                </a:solidFill>
                <a:latin typeface="Browallia New" pitchFamily="34" charset="-34"/>
                <a:cs typeface="Browallia New" pitchFamily="34" charset="-34"/>
              </a:rPr>
              <a:t>		11000010  = B</a:t>
            </a:r>
            <a:endParaRPr lang="th-TH" dirty="0">
              <a:solidFill>
                <a:srgbClr val="FF33CC"/>
              </a:solidFill>
              <a:latin typeface="Browallia New" pitchFamily="34" charset="-34"/>
              <a:cs typeface="Browallia New" pitchFamily="34" charset="-34"/>
            </a:endParaRP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รหัส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แอสกี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(ASCII)</a:t>
            </a:r>
            <a:endParaRPr lang="th-TH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อักขระที่สามารถพิมพ์ได้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(Printable Character)</a:t>
            </a:r>
          </a:p>
          <a:p>
            <a:pPr marL="800100" lvl="1" indent="-342900">
              <a:buSzPct val="80000"/>
              <a:buFont typeface="Wingdings 2" pitchFamily="18" charset="2"/>
              <a:buNone/>
            </a:pP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		- 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มีค่าในฐานสิบตั้งแต่ 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32-127</a:t>
            </a:r>
            <a:endParaRPr lang="th-TH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อักขระควบคุม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(Control Character or Control Code)</a:t>
            </a:r>
          </a:p>
          <a:p>
            <a:pPr marL="800100" lvl="1" indent="-342900">
              <a:buSzPct val="80000"/>
              <a:buFont typeface="Wingdings 2" pitchFamily="18" charset="2"/>
              <a:buNone/>
            </a:pP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		- 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มีค่าในฐานสิบตั้งแต่ 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0-31</a:t>
            </a:r>
            <a:endParaRPr lang="th-TH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F9D-F14C-4564-B79C-38A1EBC13F74}" type="slidenum">
              <a:rPr lang="en-US" smtClean="0"/>
              <a:pPr/>
              <a:t>14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9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20279" y="3352800"/>
            <a:ext cx="6037921" cy="1752600"/>
          </a:xfrm>
          <a:noFill/>
          <a:ln/>
        </p:spPr>
      </p:pic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022350" y="269875"/>
            <a:ext cx="347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อุปกรณ์การสื่อสารข้อมูล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451437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โมเด็ม </a:t>
            </a:r>
            <a:r>
              <a:rPr lang="en-US" sz="3200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(Modem)</a:t>
            </a:r>
            <a:endParaRPr lang="th-TH" sz="3200" dirty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  <a:p>
            <a:pPr marL="800100" lvl="1" indent="-342900">
              <a:buSzPct val="110000"/>
              <a:buFont typeface="Courier New" pitchFamily="49" charset="0"/>
              <a:buChar char="o"/>
            </a:pP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Modulator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marL="1257300" lvl="2" indent="-342900">
              <a:buSzPct val="110000"/>
              <a:buFont typeface="Wingdings 2" pitchFamily="18" charset="2"/>
              <a:buNone/>
            </a:pPr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แปลงสัญญาณ</a:t>
            </a:r>
            <a:r>
              <a:rPr lang="en-US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Digital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  <a:sym typeface="Wingdings" pitchFamily="2" charset="2"/>
              </a:rPr>
              <a:t> Analog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128713" y="1891605"/>
            <a:ext cx="451437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SzPct val="80000"/>
              <a:buFont typeface="Wingdings 2" pitchFamily="18" charset="2"/>
              <a:buNone/>
            </a:pPr>
            <a:endParaRPr lang="th-TH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800100" lvl="1" indent="-342900">
              <a:buSzPct val="110000"/>
              <a:buFont typeface="Courier New" pitchFamily="49" charset="0"/>
              <a:buChar char="o"/>
            </a:pP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Demodulator</a:t>
            </a:r>
          </a:p>
          <a:p>
            <a:pPr marL="800100" lvl="1" indent="-342900">
              <a:buSzPct val="110000"/>
              <a:buFont typeface="Wingdings 2" pitchFamily="18" charset="2"/>
              <a:buNone/>
            </a:pP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		</a:t>
            </a:r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แปลงสัญญาณ</a:t>
            </a:r>
            <a:r>
              <a:rPr lang="en-US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  <a:sym typeface="Wingdings" pitchFamily="2" charset="2"/>
              </a:rPr>
              <a:t>Analog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  <a:sym typeface="Wingdings" pitchFamily="2" charset="2"/>
              </a:rPr>
              <a:t>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Digital</a:t>
            </a:r>
            <a:endParaRPr lang="th-TH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C67-2F97-4D1D-82E0-678A2F7A7D09}" type="slidenum">
              <a:rPr lang="en-US" smtClean="0"/>
              <a:pPr/>
              <a:t>15</a:t>
            </a:fld>
            <a:endParaRPr lang="th-TH"/>
          </a:p>
        </p:txBody>
      </p:sp>
      <p:sp>
        <p:nvSpPr>
          <p:cNvPr id="11" name="ตัวยึดท้ายกระดา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  <p:pic>
        <p:nvPicPr>
          <p:cNvPr id="33794" name="Picture 2" descr="http://www.thaigoodview.com/library/contest2552/type1/tech03/18/pic/computer/mod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19600"/>
            <a:ext cx="2133600" cy="2133601"/>
          </a:xfrm>
          <a:prstGeom prst="rect">
            <a:avLst/>
          </a:prstGeom>
          <a:noFill/>
        </p:spPr>
      </p:pic>
      <p:pic>
        <p:nvPicPr>
          <p:cNvPr id="33796" name="Picture 4" descr="http://2.bp.blogspot.com/-0Zo_rSHalR4/T3R-GzAEWMI/AAAAAAAAABI/BghEhXTGHVo/s1600/original_dsl-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7014" y="381001"/>
            <a:ext cx="3318386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9" name="Picture 7" descr="L7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3810000"/>
            <a:ext cx="6786520" cy="1814535"/>
          </a:xfrm>
          <a:noFill/>
          <a:ln/>
        </p:spPr>
      </p:pic>
      <p:pic>
        <p:nvPicPr>
          <p:cNvPr id="105484" name="Picture 12" descr="Multiplex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533400"/>
            <a:ext cx="3276600" cy="2989599"/>
          </a:xfrm>
          <a:noFill/>
          <a:ln/>
        </p:spPr>
      </p:pic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022350" y="269875"/>
            <a:ext cx="347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อุปกรณ์การสื่อสารข้อมูล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410400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มัลติเพล็กซ์</a:t>
            </a:r>
            <a:r>
              <a:rPr lang="th-TH" sz="3200" dirty="0" err="1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เซอร์</a:t>
            </a:r>
            <a:r>
              <a:rPr lang="th-TH" sz="3200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(Multiplexer)</a:t>
            </a:r>
            <a:endParaRPr lang="th-TH" sz="3200" dirty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รวมข้อมูล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(Multiplex)</a:t>
            </a: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แยกข้อมูล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3200" dirty="0" err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Demultiplex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)</a:t>
            </a:r>
            <a:endParaRPr lang="en-US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  <a:sym typeface="Wingdings" pitchFamily="2" charset="2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C67-2F97-4D1D-82E0-678A2F7A7D09}" type="slidenum">
              <a:rPr lang="en-US" smtClean="0"/>
              <a:pPr/>
              <a:t>16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C67-2F97-4D1D-82E0-678A2F7A7D09}" type="slidenum">
              <a:rPr lang="en-US" smtClean="0"/>
              <a:pPr/>
              <a:t>17</a:t>
            </a:fld>
            <a:endParaRPr lang="th-TH"/>
          </a:p>
        </p:txBody>
      </p:sp>
      <p:pic>
        <p:nvPicPr>
          <p:cNvPr id="7" name="Picture 2" descr="http://3.bp.blogspot.com/-wR85o-UGJZw/T3R-X9yz9YI/AAAAAAAAABQ/-lvkyw1iilQ/s1600/cctv-multiplexer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7315198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2" name="Picture 8" descr="Concentrator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676400" y="3124200"/>
            <a:ext cx="2133600" cy="2743200"/>
          </a:xfrm>
          <a:noFill/>
          <a:ln/>
        </p:spPr>
      </p:pic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022350" y="269875"/>
            <a:ext cx="347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อุปกรณ์การสื่อสารข้อมูล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57054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คอน</a:t>
            </a:r>
            <a:r>
              <a:rPr lang="th-TH" sz="3200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เซน</a:t>
            </a:r>
            <a:r>
              <a:rPr lang="th-TH" sz="3200" dirty="0" err="1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เตรเตอร์</a:t>
            </a:r>
            <a:r>
              <a:rPr lang="th-TH" sz="3200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(Concentrator)</a:t>
            </a:r>
            <a:endParaRPr lang="th-TH" sz="3200" dirty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เป็น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มัลติเพล็กซ์</a:t>
            </a:r>
            <a:r>
              <a:rPr lang="th-TH" sz="3200" dirty="0" err="1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เซอร์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ที่มีคุณภาพสูง</a:t>
            </a: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เก็บข้อมูลเพื่อส่งต่อ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(store and forward)</a:t>
            </a: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บีบอัดข้อมูล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(compress)</a:t>
            </a:r>
            <a:endParaRPr lang="en-US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  <a:sym typeface="Wingdings" pitchFamily="2" charset="2"/>
            </a:endParaRP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3350-EBE3-4A1E-A611-3C3D49AA1DE0}" type="slidenum">
              <a:rPr lang="en-US" smtClean="0"/>
              <a:pPr/>
              <a:t>18</a:t>
            </a:fld>
            <a:endParaRPr lang="th-TH"/>
          </a:p>
        </p:txBody>
      </p:sp>
      <p:sp>
        <p:nvSpPr>
          <p:cNvPr id="9" name="ตัวยึดท้ายกระดา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  <p:pic>
        <p:nvPicPr>
          <p:cNvPr id="31746" name="Picture 2" descr="http://1.bp.blogspot.com/-CzYkYiBDqDw/T3R-jC89SiI/AAAAAAAAABY/3uWycVV0ix0/s1600/invacare_perfecto_2_p2g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3810000" cy="3810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8" name="Picture 6" descr="hu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3276600"/>
            <a:ext cx="3657600" cy="2487168"/>
          </a:xfrm>
          <a:noFill/>
          <a:ln/>
        </p:spPr>
      </p:pic>
      <p:pic>
        <p:nvPicPr>
          <p:cNvPr id="110600" name="Picture 8" descr="L7_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3124200"/>
            <a:ext cx="4267200" cy="3200400"/>
          </a:xfrm>
          <a:noFill/>
          <a:ln>
            <a:solidFill>
              <a:schemeClr val="tx1"/>
            </a:solidFill>
          </a:ln>
        </p:spPr>
      </p:pic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022350" y="269875"/>
            <a:ext cx="347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อุปกรณ์การสื่อสารข้อมูล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77011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err="1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ฮับ</a:t>
            </a:r>
            <a:r>
              <a:rPr lang="th-TH" sz="3200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(Hub)</a:t>
            </a:r>
            <a:endParaRPr lang="th-TH" sz="3200" dirty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ทำหน้าที่เชื่อมสายสัญญาณจาก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หลายๆ จุด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เข้าเป็นจุดเดียว</a:t>
            </a: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ปัจจุบันใน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เครือข่าย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LAN 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รุ่น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ใหม่ๆ </a:t>
            </a:r>
            <a:r>
              <a:rPr lang="th-TH" sz="3200" i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ไม่นิยมใช้แล้ว</a:t>
            </a:r>
            <a:endParaRPr lang="th-TH" sz="3200" i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C67-2F97-4D1D-82E0-678A2F7A7D09}" type="slidenum">
              <a:rPr lang="en-US" smtClean="0"/>
              <a:pPr/>
              <a:t>19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003300" y="269875"/>
            <a:ext cx="2730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เนื้อหา</a:t>
            </a:r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</a:t>
            </a:r>
            <a:r>
              <a:rPr lang="th-TH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Content</a:t>
            </a:r>
            <a:r>
              <a:rPr lang="th-TH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endParaRPr lang="en-US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125539" y="977900"/>
            <a:ext cx="748506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0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ความหมาย</a:t>
            </a:r>
            <a:r>
              <a:rPr lang="th-TH" sz="30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และวัตถุประสงค์ของการสื่อสารข้อมูล</a:t>
            </a:r>
          </a:p>
          <a:p>
            <a:pPr marL="1371600" lvl="2" indent="-457200">
              <a:buSzPct val="80000"/>
              <a:buFont typeface="Wingdings" pitchFamily="2" charset="2"/>
              <a:buChar char="§"/>
            </a:pPr>
            <a:r>
              <a:rPr lang="th-TH" sz="30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ความหมาย</a:t>
            </a:r>
            <a:r>
              <a:rPr lang="th-TH" sz="30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และวัตถุประสงค์ของการสื่อสารข้อมูล</a:t>
            </a:r>
          </a:p>
          <a:p>
            <a:pPr marL="1371600" lvl="2" indent="-457200">
              <a:buSzPct val="80000"/>
              <a:buFont typeface="Wingdings" pitchFamily="2" charset="2"/>
              <a:buChar char="§"/>
            </a:pPr>
            <a:r>
              <a:rPr lang="th-TH" sz="30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sz="30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ส่งสัญญาณและรหัสที่ใช้ในการส่งสัญญาณ</a:t>
            </a:r>
          </a:p>
          <a:p>
            <a:pPr marL="1371600" lvl="2" indent="-457200">
              <a:buSzPct val="80000"/>
              <a:buFont typeface="Wingdings" pitchFamily="2" charset="2"/>
              <a:buChar char="§"/>
            </a:pPr>
            <a:r>
              <a:rPr lang="th-TH" sz="30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เครือข่าย</a:t>
            </a:r>
            <a:r>
              <a:rPr lang="th-TH" sz="30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การสื่อสารและอุปกรณ์รับส่งข้อมูลปลายทาง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0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ระบบ</a:t>
            </a:r>
            <a:r>
              <a:rPr lang="th-TH" sz="30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เครือข่ายคอมพิวเตอร์</a:t>
            </a:r>
          </a:p>
          <a:p>
            <a:pPr marL="1371600" lvl="2" indent="-457200">
              <a:buSzPct val="80000"/>
              <a:buFont typeface="Wingdings" pitchFamily="2" charset="2"/>
              <a:buChar char="§"/>
            </a:pPr>
            <a:r>
              <a:rPr lang="th-TH" sz="30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ความหมาย</a:t>
            </a:r>
            <a:r>
              <a:rPr lang="th-TH" sz="30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และการทำงานบนเครือข่ายระยะใกล้ </a:t>
            </a:r>
            <a:r>
              <a:rPr lang="en-US" sz="30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LAN</a:t>
            </a:r>
            <a:endParaRPr lang="th-TH" sz="30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1371600" lvl="2" indent="-457200">
              <a:buSzPct val="80000"/>
              <a:buFont typeface="Wingdings" pitchFamily="2" charset="2"/>
              <a:buChar char="§"/>
            </a:pPr>
            <a:r>
              <a:rPr lang="th-TH" sz="30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ความหมาย</a:t>
            </a:r>
            <a:r>
              <a:rPr lang="th-TH" sz="30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และการทำงานบนเครือข่ายระยะไกล </a:t>
            </a:r>
            <a:r>
              <a:rPr lang="en-US" sz="30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WAN</a:t>
            </a:r>
            <a:endParaRPr lang="th-TH" sz="30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1371600" lvl="2" indent="-457200">
              <a:buSzPct val="80000"/>
              <a:buFont typeface="Wingdings" pitchFamily="2" charset="2"/>
              <a:buChar char="§"/>
            </a:pPr>
            <a:r>
              <a:rPr lang="th-TH" sz="30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ระบบ</a:t>
            </a:r>
            <a:r>
              <a:rPr lang="th-TH" sz="30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เครือข่าย  </a:t>
            </a:r>
            <a:r>
              <a:rPr lang="en-US" sz="30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LAN</a:t>
            </a:r>
            <a:r>
              <a:rPr lang="th-TH" sz="30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และการใช้งานในระบบการ</a:t>
            </a:r>
            <a:r>
              <a:rPr lang="th-TH" sz="30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สื่อสารและ</a:t>
            </a:r>
            <a:r>
              <a:rPr lang="th-TH" sz="30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การสืบค้นข้อมูล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F9D-F14C-4564-B79C-38A1EBC13F74}" type="slidenum">
              <a:rPr lang="en-US" smtClean="0"/>
              <a:pPr/>
              <a:t>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C67-2F97-4D1D-82E0-678A2F7A7D09}" type="slidenum">
              <a:rPr lang="en-US" smtClean="0"/>
              <a:pPr/>
              <a:t>20</a:t>
            </a:fld>
            <a:endParaRPr lang="th-TH"/>
          </a:p>
        </p:txBody>
      </p:sp>
      <p:pic>
        <p:nvPicPr>
          <p:cNvPr id="7" name="Picture 2" descr="http://3.bp.blogspot.com/-lmeMC4LWMaU/T3R_BBWHQUI/AAAAAAAAABg/sobAqON5x4c/s1600/Pos_S-Hub_90004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"/>
            <a:ext cx="7467600" cy="63474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เนื้อหา 7"/>
          <p:cNvSpPr>
            <a:spLocks noGrp="1"/>
          </p:cNvSpPr>
          <p:nvPr>
            <p:ph idx="1"/>
          </p:nvPr>
        </p:nvSpPr>
        <p:spPr>
          <a:xfrm>
            <a:off x="1143000" y="1066800"/>
            <a:ext cx="749808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th-TH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สวิตช์ (</a:t>
            </a:r>
            <a:r>
              <a:rPr lang="en-US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Switch</a:t>
            </a:r>
            <a:r>
              <a:rPr lang="th-TH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)</a:t>
            </a:r>
          </a:p>
          <a:p>
            <a:pPr lvl="1"/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เป็นอุปกรณ์ในการเชื่อมโยงข้อมูลในระบบเครือข่าย เช่น</a:t>
            </a:r>
            <a:r>
              <a:rPr lang="th-TH" dirty="0" err="1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เดียวกับฮับ</a:t>
            </a:r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ซึ่งสวิตซ์ถูกพัฒนามาแทนที่</a:t>
            </a:r>
            <a:r>
              <a:rPr lang="th-TH" dirty="0" err="1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ฮับ</a:t>
            </a:r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เนื่องจากปัญหาของ</a:t>
            </a:r>
            <a:r>
              <a:rPr lang="th-TH" dirty="0" err="1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ฮับ</a:t>
            </a:r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การรับส่งข้อมูลที่ช้า และต้องรอการรับส่งข้อมูลอยู่ตลอดเวลา</a:t>
            </a:r>
          </a:p>
          <a:p>
            <a:pPr lvl="1"/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มีหลายรุ่น เช่น </a:t>
            </a:r>
            <a:r>
              <a:rPr lang="en-US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Switch 4 Ports, 8 Ports, 16 Ports, 24 Ports </a:t>
            </a:r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หรือ 48 </a:t>
            </a:r>
            <a:r>
              <a:rPr lang="en-US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Ports</a:t>
            </a:r>
          </a:p>
          <a:p>
            <a:pPr lvl="1"/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และจุดเด่นที่สำคัญคือ สวิตซ์มีความสามารถในการรับส่งข้อมูลที่สูงกว่า</a:t>
            </a:r>
            <a:r>
              <a:rPr lang="th-TH" dirty="0" err="1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ฮับ</a:t>
            </a:r>
            <a:endParaRPr lang="th-TH" dirty="0" smtClean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endParaRPr lang="th-TH" sz="28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C67-2F97-4D1D-82E0-678A2F7A7D09}" type="slidenum">
              <a:rPr lang="en-US" smtClean="0"/>
              <a:pPr/>
              <a:t>21</a:t>
            </a:fld>
            <a:endParaRPr lang="th-TH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22350" y="269875"/>
            <a:ext cx="347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อุปกรณ์การสื่อสารข้อมูล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  <p:pic>
        <p:nvPicPr>
          <p:cNvPr id="1026" name="Picture 2" descr="Switch Network equip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800600"/>
            <a:ext cx="2857500" cy="15144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F9D-F14C-4564-B79C-38A1EBC13F74}" type="slidenum">
              <a:rPr lang="en-US" smtClean="0"/>
              <a:pPr/>
              <a:t>22</a:t>
            </a:fld>
            <a:endParaRPr lang="th-TH"/>
          </a:p>
        </p:txBody>
      </p:sp>
      <p:pic>
        <p:nvPicPr>
          <p:cNvPr id="64516" name="Picture 4" descr="http://www.chakkham.ac.th/krusuriya/images/stories/hu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971800"/>
            <a:ext cx="5715000" cy="2857500"/>
          </a:xfrm>
          <a:prstGeom prst="rect">
            <a:avLst/>
          </a:prstGeom>
          <a:noFill/>
        </p:spPr>
      </p:pic>
      <p:pic>
        <p:nvPicPr>
          <p:cNvPr id="64518" name="Picture 6" descr="http://202.143.169.20/utw2555/21_group10/22_21chonlada/Switch_Family_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"/>
            <a:ext cx="4762500" cy="23431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95400" y="609600"/>
            <a:ext cx="7498080" cy="5638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th-TH" sz="2800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เรา</a:t>
            </a:r>
            <a:r>
              <a:rPr lang="th-TH" sz="2800" dirty="0" err="1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เตอร์</a:t>
            </a:r>
            <a:r>
              <a:rPr lang="th-TH" sz="2800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(Router</a:t>
            </a:r>
            <a:r>
              <a:rPr lang="th-TH" sz="2800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)</a:t>
            </a:r>
          </a:p>
          <a:p>
            <a:pPr lvl="1"/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อุปกรณ์ที่ทำหน้าที่เชื่อมต่อระบบเครือข่ายอย่างหนึ่ง</a:t>
            </a:r>
          </a:p>
          <a:p>
            <a:pPr lvl="1"/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หน้าที่หลักของ </a:t>
            </a:r>
            <a:r>
              <a:rPr lang="en-US" sz="2600" dirty="0" smtClean="0">
                <a:latin typeface="Browallia New" pitchFamily="34" charset="-34"/>
                <a:cs typeface="Browallia New" pitchFamily="34" charset="-34"/>
              </a:rPr>
              <a:t>Router </a:t>
            </a:r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คือการหาเส้นทางในการส่งผ่านข้อมูลที่ดีที่สุด</a:t>
            </a:r>
          </a:p>
          <a:p>
            <a:pPr lvl="1"/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เป็นตัวกลางในการส่งต่อข้อมูลไปยังเครือข่ายอื่น</a:t>
            </a:r>
          </a:p>
          <a:p>
            <a:pPr lvl="1"/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สามารถเชื่อมโยงเครือข่ายที่ใช้สื่อสัญญาณหลายแบบแตกต่างกันได้</a:t>
            </a:r>
          </a:p>
          <a:p>
            <a:pPr lvl="1"/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คุณสมบัติของ </a:t>
            </a:r>
            <a:r>
              <a:rPr lang="en-US" sz="2600" dirty="0" smtClean="0">
                <a:latin typeface="Browallia New" pitchFamily="34" charset="-34"/>
                <a:cs typeface="Browallia New" pitchFamily="34" charset="-34"/>
              </a:rPr>
              <a:t>Router  </a:t>
            </a:r>
            <a:br>
              <a:rPr lang="en-US" sz="2600" dirty="0" smtClean="0">
                <a:latin typeface="Browallia New" pitchFamily="34" charset="-34"/>
                <a:cs typeface="Browallia New" pitchFamily="34" charset="-34"/>
              </a:rPr>
            </a:br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 	1. ทำหน้าที่คล้าย </a:t>
            </a:r>
            <a:r>
              <a:rPr lang="en-US" sz="2600" dirty="0" smtClean="0">
                <a:latin typeface="Browallia New" pitchFamily="34" charset="-34"/>
                <a:cs typeface="Browallia New" pitchFamily="34" charset="-34"/>
              </a:rPr>
              <a:t>Switch </a:t>
            </a:r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ทำให้เชื่อมต่อได้หลายเครื่องพร้อมกัน</a:t>
            </a:r>
            <a:br>
              <a:rPr lang="th-TH" sz="2600" dirty="0" smtClean="0">
                <a:latin typeface="Browallia New" pitchFamily="34" charset="-34"/>
                <a:cs typeface="Browallia New" pitchFamily="34" charset="-34"/>
              </a:rPr>
            </a:br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	2. บางรุ่นรองรับการทำงาน </a:t>
            </a:r>
            <a:r>
              <a:rPr lang="en-US" sz="2600" dirty="0" smtClean="0">
                <a:latin typeface="Browallia New" pitchFamily="34" charset="-34"/>
                <a:cs typeface="Browallia New" pitchFamily="34" charset="-34"/>
              </a:rPr>
              <a:t>Wire </a:t>
            </a:r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หรือ </a:t>
            </a:r>
            <a:r>
              <a:rPr lang="en-US" sz="2600" dirty="0" smtClean="0">
                <a:latin typeface="Browallia New" pitchFamily="34" charset="-34"/>
                <a:cs typeface="Browallia New" pitchFamily="34" charset="-34"/>
              </a:rPr>
              <a:t>Wireless</a:t>
            </a:r>
            <a:br>
              <a:rPr lang="en-US" sz="2600" dirty="0" smtClean="0">
                <a:latin typeface="Browallia New" pitchFamily="34" charset="-34"/>
                <a:cs typeface="Browallia New" pitchFamily="34" charset="-34"/>
              </a:rPr>
            </a:br>
            <a:r>
              <a:rPr lang="en-US" sz="2600" dirty="0" smtClean="0">
                <a:latin typeface="Browallia New" pitchFamily="34" charset="-34"/>
                <a:cs typeface="Browallia New" pitchFamily="34" charset="-34"/>
              </a:rPr>
              <a:t>	3.</a:t>
            </a:r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 เป็น </a:t>
            </a:r>
            <a:r>
              <a:rPr lang="en-US" sz="2600" dirty="0" smtClean="0">
                <a:latin typeface="Browallia New" pitchFamily="34" charset="-34"/>
                <a:cs typeface="Browallia New" pitchFamily="34" charset="-34"/>
              </a:rPr>
              <a:t>ADSL Modem </a:t>
            </a:r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ในตัว (เฉพาะบางรุ่นเท่านั้น)</a:t>
            </a:r>
            <a:br>
              <a:rPr lang="th-TH" sz="2600" dirty="0" smtClean="0">
                <a:latin typeface="Browallia New" pitchFamily="34" charset="-34"/>
                <a:cs typeface="Browallia New" pitchFamily="34" charset="-34"/>
              </a:rPr>
            </a:br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	4.</a:t>
            </a:r>
            <a:r>
              <a:rPr lang="en-US" sz="2600" dirty="0" smtClean="0">
                <a:latin typeface="Browallia New" pitchFamily="34" charset="-34"/>
                <a:cs typeface="Browallia New" pitchFamily="34" charset="-34"/>
              </a:rPr>
              <a:t> Firewall / </a:t>
            </a:r>
            <a:r>
              <a:rPr lang="en-US" sz="2600" dirty="0" err="1" smtClean="0">
                <a:latin typeface="Browallia New" pitchFamily="34" charset="-34"/>
                <a:cs typeface="Browallia New" pitchFamily="34" charset="-34"/>
              </a:rPr>
              <a:t>IPsec</a:t>
            </a:r>
            <a:r>
              <a:rPr lang="en-US" sz="2600" dirty="0" smtClean="0">
                <a:latin typeface="Browallia New" pitchFamily="34" charset="-34"/>
                <a:cs typeface="Browallia New" pitchFamily="34" charset="-34"/>
              </a:rPr>
              <a:t> VPN (</a:t>
            </a:r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รองรับการเชื่อมต่อทางไกลแบบมี </a:t>
            </a:r>
            <a:r>
              <a:rPr lang="en-US" sz="2600" dirty="0" smtClean="0">
                <a:latin typeface="Browallia New" pitchFamily="34" charset="-34"/>
                <a:cs typeface="Browallia New" pitchFamily="34" charset="-34"/>
              </a:rPr>
              <a:t>Security)</a:t>
            </a:r>
            <a:br>
              <a:rPr lang="en-US" sz="2600" dirty="0" smtClean="0">
                <a:latin typeface="Browallia New" pitchFamily="34" charset="-34"/>
                <a:cs typeface="Browallia New" pitchFamily="34" charset="-34"/>
              </a:rPr>
            </a:br>
            <a:r>
              <a:rPr lang="en-US" sz="2600" dirty="0" smtClean="0">
                <a:latin typeface="Browallia New" pitchFamily="34" charset="-34"/>
                <a:cs typeface="Browallia New" pitchFamily="34" charset="-34"/>
              </a:rPr>
              <a:t>	5. Antivirus (</a:t>
            </a:r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รุ่นใหม่ๆ ของ </a:t>
            </a:r>
            <a:r>
              <a:rPr lang="en-US" sz="2600" dirty="0" smtClean="0">
                <a:latin typeface="Browallia New" pitchFamily="34" charset="-34"/>
                <a:cs typeface="Browallia New" pitchFamily="34" charset="-34"/>
              </a:rPr>
              <a:t>Router </a:t>
            </a:r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บางรุ่น จะมี </a:t>
            </a:r>
            <a:r>
              <a:rPr lang="en-US" sz="2600" dirty="0" smtClean="0">
                <a:latin typeface="Browallia New" pitchFamily="34" charset="-34"/>
                <a:cs typeface="Browallia New" pitchFamily="34" charset="-34"/>
              </a:rPr>
              <a:t>Antivirus program</a:t>
            </a:r>
            <a:r>
              <a:rPr lang="en-US" sz="2600" dirty="0" smtClean="0">
                <a:latin typeface="Browallia New" pitchFamily="34" charset="-34"/>
                <a:cs typeface="Browallia New" pitchFamily="34" charset="-34"/>
                <a:hlinkClick r:id="rId2" action="ppaction://hlinkfile" tooltip="antivirus program คืออะไร แอนตี้ไวรัส คือ โปรแกรมกำจัดไวรัส "/>
              </a:rPr>
              <a:t> </a:t>
            </a:r>
            <a:r>
              <a:rPr lang="th-TH" sz="2600" dirty="0" smtClean="0">
                <a:latin typeface="Browallia New" pitchFamily="34" charset="-34"/>
                <a:cs typeface="Browallia New" pitchFamily="34" charset="-34"/>
              </a:rPr>
              <a:t>ฝังอยู่ด้วย</a:t>
            </a:r>
          </a:p>
          <a:p>
            <a:endParaRPr lang="th-TH" sz="26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F9D-F14C-4564-B79C-38A1EBC13F74}" type="slidenum">
              <a:rPr lang="en-US" smtClean="0"/>
              <a:pPr/>
              <a:t>23</a:t>
            </a:fld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F9D-F14C-4564-B79C-38A1EBC13F74}" type="slidenum">
              <a:rPr lang="en-US" smtClean="0"/>
              <a:pPr/>
              <a:t>24</a:t>
            </a:fld>
            <a:endParaRPr lang="th-TH"/>
          </a:p>
        </p:txBody>
      </p:sp>
      <p:pic>
        <p:nvPicPr>
          <p:cNvPr id="66564" name="Picture 4" descr="รูปภาพ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6781800" cy="40918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F9D-F14C-4564-B79C-38A1EBC13F74}" type="slidenum">
              <a:rPr lang="en-US" smtClean="0"/>
              <a:pPr/>
              <a:t>25</a:t>
            </a:fld>
            <a:endParaRPr lang="th-TH"/>
          </a:p>
        </p:txBody>
      </p:sp>
      <p:pic>
        <p:nvPicPr>
          <p:cNvPr id="68610" name="Picture 2" descr="รูปภาพ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0"/>
            <a:ext cx="4953000" cy="4048540"/>
          </a:xfrm>
          <a:prstGeom prst="rect">
            <a:avLst/>
          </a:prstGeom>
          <a:noFill/>
        </p:spPr>
      </p:pic>
      <p:pic>
        <p:nvPicPr>
          <p:cNvPr id="68612" name="Picture 4" descr="Router คืออะไร เราเตอร์ คือ อุปกรณ์เชื่อมต่อเครืออย่างหนึ่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096" y="3733800"/>
            <a:ext cx="3433704" cy="27813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038225" y="269875"/>
            <a:ext cx="5057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ชนิดของสื่อกลางในการสื่อสารข้อมูล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643637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สาย</a:t>
            </a:r>
            <a:r>
              <a:rPr lang="th-TH" sz="3200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คู่บิดเกลียว </a:t>
            </a:r>
            <a:r>
              <a:rPr lang="en-US" sz="3200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(Twisted Pair Cable)</a:t>
            </a:r>
            <a:endParaRPr lang="th-TH" sz="3200" dirty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  <a:p>
            <a:pPr marL="800100" lvl="1" indent="-342900">
              <a:buSzPct val="80000"/>
              <a:buFont typeface="Wingdings 2" pitchFamily="18" charset="2"/>
              <a:buChar char="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ประกอบด้วยสายทองแดง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2 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เส้นขึ้นไปบิดกันเป็นเกลียว</a:t>
            </a:r>
          </a:p>
          <a:p>
            <a:pPr marL="800100" lvl="1" indent="-342900">
              <a:buSzPct val="80000"/>
              <a:buFont typeface="Wingdings 2" pitchFamily="18" charset="2"/>
              <a:buChar char="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หุ้มด้วยฉนวน</a:t>
            </a:r>
          </a:p>
          <a:p>
            <a:pPr marL="800100" lvl="1" indent="-342900">
              <a:buSzPct val="80000"/>
              <a:buFont typeface="Wingdings 2" pitchFamily="18" charset="2"/>
              <a:buChar char="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ใช้หัวต่อเชื่อมแบบ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RJ-45</a:t>
            </a:r>
            <a:endParaRPr lang="th-TH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800100" lvl="1" indent="-342900">
              <a:buSzPct val="80000"/>
              <a:buFont typeface="Wingdings 2" pitchFamily="18" charset="2"/>
              <a:buChar char="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แบ่งออกเป็น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2 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ประเภท คือ</a:t>
            </a:r>
          </a:p>
          <a:p>
            <a:pPr marL="1257300" lvl="2" indent="-342900">
              <a:buSzPct val="80000"/>
              <a:buFontTx/>
              <a:buChar char="-"/>
            </a:pP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STP</a:t>
            </a:r>
          </a:p>
          <a:p>
            <a:pPr marL="1257300" lvl="2" indent="-342900">
              <a:buSzPct val="80000"/>
              <a:buFontTx/>
              <a:buChar char="-"/>
            </a:pP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UTP</a:t>
            </a:r>
            <a:endParaRPr lang="th-TH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12651" name="Picture 11" descr="twisted_p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198937"/>
            <a:ext cx="3505200" cy="1820863"/>
          </a:xfrm>
          <a:prstGeom prst="rect">
            <a:avLst/>
          </a:prstGeom>
          <a:noFill/>
        </p:spPr>
      </p:pic>
      <p:pic>
        <p:nvPicPr>
          <p:cNvPr id="11265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457700"/>
            <a:ext cx="3781425" cy="148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12653" name="Picture 13" descr="rj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209800"/>
            <a:ext cx="2800350" cy="1600200"/>
          </a:xfrm>
          <a:prstGeom prst="rect">
            <a:avLst/>
          </a:prstGeom>
          <a:noFill/>
        </p:spPr>
      </p:pic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3350-EBE3-4A1E-A611-3C3D49AA1DE0}" type="slidenum">
              <a:rPr lang="en-US" smtClean="0"/>
              <a:pPr/>
              <a:t>26</a:t>
            </a:fld>
            <a:endParaRPr lang="th-TH"/>
          </a:p>
        </p:txBody>
      </p:sp>
      <p:sp>
        <p:nvSpPr>
          <p:cNvPr id="11" name="ตัวยึดท้ายกระดา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1038225" y="269875"/>
            <a:ext cx="5057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ชนิดของสื่อกลางในการสื่อสารข้อมูล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726032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สาย</a:t>
            </a:r>
            <a:r>
              <a:rPr lang="th-TH" sz="3200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โคแอก</a:t>
            </a:r>
            <a:r>
              <a:rPr lang="th-TH" sz="3200" dirty="0" err="1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เชียล</a:t>
            </a:r>
            <a:r>
              <a:rPr lang="th-TH" sz="3200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(Coaxial Cable)</a:t>
            </a:r>
            <a:endParaRPr lang="th-TH" sz="3200" dirty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เป็นสายสัญญาณที่คล้ายกับสายอากาศทีวี</a:t>
            </a: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มีลวดทองแดงอยู่ตรงกลาง </a:t>
            </a: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มีชั้นของตัวเหนี่ยวนำหุ้มอยู่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2 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ชั้น และคั่นด้วยฉนวนหนา</a:t>
            </a: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ใช้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T-Connector 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เป็นตัวกลางในการเชื่อมต่อระหว่างเครื่อง </a:t>
            </a:r>
            <a:endParaRPr lang="th-TH" dirty="0" smtClean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ปัจจุบันไม่นิยมนำมาใช้เชื่อมเครื่องคอมพิวเตอร์เข้าด้วยกันแล้ว</a:t>
            </a:r>
            <a:endParaRPr lang="th-TH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แบ่งออกเป็น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2 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ประเภท คือ</a:t>
            </a:r>
          </a:p>
          <a:p>
            <a:pPr marL="1257300" lvl="2" indent="-342900">
              <a:buSzPct val="80000"/>
              <a:buFontTx/>
              <a:buChar char="-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สายแบบบาง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Thinnet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)</a:t>
            </a:r>
          </a:p>
          <a:p>
            <a:pPr marL="1257300" lvl="2" indent="-342900">
              <a:buSzPct val="80000"/>
              <a:buFontTx/>
              <a:buChar char="-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สายแบบหนา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Thicknet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)</a:t>
            </a:r>
            <a:endParaRPr lang="th-TH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14696" name="Picture 8" descr="coaxial"/>
          <p:cNvPicPr>
            <a:picLocks noChangeAspect="1" noChangeArrowheads="1"/>
          </p:cNvPicPr>
          <p:nvPr/>
        </p:nvPicPr>
        <p:blipFill>
          <a:blip r:embed="rId2" cstate="print"/>
          <a:srcRect t="26183" b="30182"/>
          <a:stretch>
            <a:fillRect/>
          </a:stretch>
        </p:blipFill>
        <p:spPr bwMode="auto">
          <a:xfrm>
            <a:off x="6553200" y="5181600"/>
            <a:ext cx="2428875" cy="1143000"/>
          </a:xfrm>
          <a:prstGeom prst="rect">
            <a:avLst/>
          </a:prstGeom>
          <a:noFill/>
        </p:spPr>
      </p:pic>
      <p:pic>
        <p:nvPicPr>
          <p:cNvPr id="114697" name="Picture 9" descr="coaxia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57600"/>
            <a:ext cx="1428750" cy="1428750"/>
          </a:xfrm>
          <a:prstGeom prst="rect">
            <a:avLst/>
          </a:prstGeom>
          <a:noFill/>
        </p:spPr>
      </p:pic>
      <p:pic>
        <p:nvPicPr>
          <p:cNvPr id="11469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991100"/>
            <a:ext cx="3781425" cy="148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3350-EBE3-4A1E-A611-3C3D49AA1DE0}" type="slidenum">
              <a:rPr lang="en-US" smtClean="0"/>
              <a:pPr/>
              <a:t>27</a:t>
            </a:fld>
            <a:endParaRPr lang="th-TH"/>
          </a:p>
        </p:txBody>
      </p:sp>
      <p:sp>
        <p:nvSpPr>
          <p:cNvPr id="11" name="ตัวยึดท้ายกระดา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038225" y="269875"/>
            <a:ext cx="5057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ชนิดของสื่อกลางในการสื่อสารข้อมูล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6543779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สายไฟ</a:t>
            </a:r>
            <a:r>
              <a:rPr lang="th-TH" sz="3200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เบอร์ออ</a:t>
            </a:r>
            <a:r>
              <a:rPr lang="th-TH" sz="3200" dirty="0" err="1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ปติก</a:t>
            </a:r>
            <a:r>
              <a:rPr lang="th-TH" sz="3200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(Fiber Optic Cable)</a:t>
            </a:r>
            <a:endParaRPr lang="th-TH" sz="3200" dirty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มีใยแก้วหรือพลาสติกอยู่ตรงกลางของสาย</a:t>
            </a: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ใช้ใยแก้วอีกชนิดหนึ่งเป็นตัวหุ้ม และใช้ฉนวนหุ้มอีกชั้น </a:t>
            </a: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มี</a:t>
            </a:r>
            <a:r>
              <a:rPr lang="th-TH" dirty="0" err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แบนด์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วิธที่กว้างมาก</a:t>
            </a: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มีการติดตั้งและบำรุงรักษายาก </a:t>
            </a: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ราคาแพง</a:t>
            </a:r>
          </a:p>
        </p:txBody>
      </p:sp>
      <p:pic>
        <p:nvPicPr>
          <p:cNvPr id="115719" name="Picture 7" descr="flexlite_fiber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505200"/>
            <a:ext cx="2476500" cy="1971675"/>
          </a:xfrm>
          <a:prstGeom prst="rect">
            <a:avLst/>
          </a:prstGeom>
          <a:noFill/>
        </p:spPr>
      </p:pic>
      <p:pic>
        <p:nvPicPr>
          <p:cNvPr id="1157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191000"/>
            <a:ext cx="3781425" cy="148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3350-EBE3-4A1E-A611-3C3D49AA1DE0}" type="slidenum">
              <a:rPr lang="en-US" smtClean="0"/>
              <a:pPr/>
              <a:t>28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1038225" y="269875"/>
            <a:ext cx="5057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ชนิดของสื่อกลางในการสื่อสารข้อมูล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701666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ไมโครเวฟ </a:t>
            </a:r>
            <a:r>
              <a:rPr lang="en-US" sz="3200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(Microwave)</a:t>
            </a:r>
            <a:endParaRPr lang="th-TH" sz="3200" dirty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เป็นการรับ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-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ส่งสัญญาณจากสถานีหนึ่งไปยังอีกสถานีหนึ่ง</a:t>
            </a: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นิยมใช้ในกรณีที่การติดตั้งสายเคเบิลทำได้ไม่สะดวก </a:t>
            </a: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เป็นคลื่นที่มีย่านความถี่สูง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(2-10 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จิ</a:t>
            </a:r>
            <a:r>
              <a:rPr lang="th-TH" dirty="0" err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กะเฮิร์ตซ์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)</a:t>
            </a:r>
            <a:endParaRPr lang="th-TH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จานรับ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-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ส่งสัญญาณมีเส้นผ่าศูนย์กลางประมาณ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10 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ฟุต </a:t>
            </a: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แต่ละสถานีครอบคลุมพื้นที่ประมาณ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30 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ไมล์หรือ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30-50 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กม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.</a:t>
            </a:r>
            <a:endParaRPr lang="th-TH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657600"/>
            <a:ext cx="4648200" cy="2761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16743" name="Picture 7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733800"/>
            <a:ext cx="2219778" cy="264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3350-EBE3-4A1E-A611-3C3D49AA1DE0}" type="slidenum">
              <a:rPr lang="en-US" smtClean="0"/>
              <a:pPr/>
              <a:t>29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038225" y="269875"/>
            <a:ext cx="4067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วัตถุประสงค์</a:t>
            </a:r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(Objectives)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763746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0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บอก</a:t>
            </a:r>
            <a:r>
              <a:rPr lang="th-TH" sz="30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ความหมายองค์ประกอบพื้นฐานและวัตถุประสงค์ของการสื่อสารได้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0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บอก</a:t>
            </a:r>
            <a:r>
              <a:rPr lang="th-TH" sz="30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วิธีการส่งสัญญาณและรหัสการส่งสัญญาณได้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0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บอก</a:t>
            </a:r>
            <a:r>
              <a:rPr lang="th-TH" sz="30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รูปแบบของเครือข่ายสื่อสารและรหัสที่ใช้ในการส่งสัญญาณได้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0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บอก</a:t>
            </a:r>
            <a:r>
              <a:rPr lang="th-TH" sz="30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อุปกรณ์ที่ใช้รับส่งข้อมูลและชนิดของสื่อกลางในการ</a:t>
            </a:r>
            <a:r>
              <a:rPr lang="th-TH" sz="30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สื่อสาร ข้อมูล</a:t>
            </a:r>
            <a:r>
              <a:rPr lang="th-TH" sz="30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ได้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0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บอก</a:t>
            </a:r>
            <a:r>
              <a:rPr lang="th-TH" sz="30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ประเภทของการบริการเครือข่ายสื่อสารและมาตรฐานสากล</a:t>
            </a:r>
            <a:r>
              <a:rPr lang="th-TH" sz="30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ของการ</a:t>
            </a:r>
            <a:r>
              <a:rPr lang="th-TH" sz="30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สื่อสารได้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0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บอก</a:t>
            </a:r>
            <a:r>
              <a:rPr lang="th-TH" sz="30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ประเภทของเครือข่ายคอมพิวเตอร์ได้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0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อธิบาย</a:t>
            </a:r>
            <a:r>
              <a:rPr lang="th-TH" sz="30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รูปแบบของเครือข่ายคอมพิวเตอร์ได้ 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F9D-F14C-4564-B79C-38A1EBC13F74}" type="slidenum">
              <a:rPr lang="en-US" smtClean="0"/>
              <a:pPr/>
              <a:t>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038225" y="269875"/>
            <a:ext cx="5057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ชนิดของสื่อกลางในการสื่อสารข้อมูล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674575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ดาวเทียม </a:t>
            </a:r>
            <a:r>
              <a:rPr lang="en-US" sz="3200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3200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Satellite</a:t>
            </a:r>
            <a:r>
              <a:rPr lang="en-US" sz="3200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)</a:t>
            </a:r>
            <a:endParaRPr lang="th-TH" sz="3200" dirty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ขยายและทบทวนสัญญาณข้อมูล</a:t>
            </a: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รับและส่งสัญญาณจากสถานีพื้นโลกกับดาวเทียม </a:t>
            </a: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ดาวเทียมจะหมุนไปตามการหมุนของโลก</a:t>
            </a: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การส่งสัญญาณข้อมูลขึ้นไปหาดาวเทียมเรียกว่า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“Uplink”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marL="914400" lvl="1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การส่งสัญญาณข้อมูลกลับมาสู่พื้นโลกเรียกว่า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“Downlink”</a:t>
            </a:r>
            <a:endParaRPr lang="th-TH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17766" name="Picture 6" descr="satellite-rad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657600"/>
            <a:ext cx="2184400" cy="2730500"/>
          </a:xfrm>
          <a:prstGeom prst="rect">
            <a:avLst/>
          </a:prstGeom>
          <a:noFill/>
        </p:spPr>
      </p:pic>
      <p:pic>
        <p:nvPicPr>
          <p:cNvPr id="117767" name="Picture 7" descr="satellite"/>
          <p:cNvPicPr>
            <a:picLocks noChangeAspect="1" noChangeArrowheads="1"/>
          </p:cNvPicPr>
          <p:nvPr/>
        </p:nvPicPr>
        <p:blipFill>
          <a:blip r:embed="rId3" cstate="print"/>
          <a:srcRect t="27826"/>
          <a:stretch>
            <a:fillRect/>
          </a:stretch>
        </p:blipFill>
        <p:spPr bwMode="auto">
          <a:xfrm>
            <a:off x="5410200" y="5181600"/>
            <a:ext cx="1230313" cy="1208088"/>
          </a:xfrm>
          <a:prstGeom prst="rect">
            <a:avLst/>
          </a:prstGeom>
          <a:noFill/>
        </p:spPr>
      </p:pic>
      <p:pic>
        <p:nvPicPr>
          <p:cNvPr id="1177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657600"/>
            <a:ext cx="3886200" cy="2608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3350-EBE3-4A1E-A611-3C3D49AA1DE0}" type="slidenum">
              <a:rPr lang="en-US" smtClean="0"/>
              <a:pPr/>
              <a:t>30</a:t>
            </a:fld>
            <a:endParaRPr lang="th-TH"/>
          </a:p>
        </p:txBody>
      </p:sp>
      <p:sp>
        <p:nvSpPr>
          <p:cNvPr id="11" name="ตัวยึดท้ายกระดา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1041400" y="254000"/>
            <a:ext cx="391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ระบบเครือข่ายคอมพิวเตอร์</a:t>
            </a:r>
            <a:endParaRPr lang="en-US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FreesiaUPC" pitchFamily="34" charset="-34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73565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en-US" sz="3200" dirty="0" err="1" smtClean="0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เครือข่าย</a:t>
            </a:r>
            <a:r>
              <a:rPr lang="en-US" sz="3200" dirty="0" err="1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ระยะใกล้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 (Local Area Network : </a:t>
            </a:r>
            <a:r>
              <a:rPr lang="en-US" sz="3200" b="1" dirty="0">
                <a:solidFill>
                  <a:srgbClr val="00B050"/>
                </a:solidFill>
                <a:latin typeface="Browallia New" pitchFamily="34" charset="-34"/>
                <a:cs typeface="FreesiaUPC" pitchFamily="34" charset="-34"/>
              </a:rPr>
              <a:t>LAN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)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en-US" sz="3200" dirty="0" err="1" smtClean="0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เครือข่ายระดับเมือง</a:t>
            </a:r>
            <a:r>
              <a:rPr lang="en-US" sz="3200" dirty="0" smtClean="0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 (Manipulation Area Network : </a:t>
            </a:r>
            <a:r>
              <a:rPr lang="en-US" sz="3200" b="1" dirty="0" smtClean="0">
                <a:solidFill>
                  <a:srgbClr val="00B050"/>
                </a:solidFill>
                <a:latin typeface="Browallia New" pitchFamily="34" charset="-34"/>
                <a:cs typeface="FreesiaUPC" pitchFamily="34" charset="-34"/>
              </a:rPr>
              <a:t>MAN</a:t>
            </a:r>
            <a:r>
              <a:rPr lang="en-US" sz="3200" dirty="0" smtClean="0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) 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en-US" sz="3200" dirty="0" err="1" smtClean="0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เครือข่าย</a:t>
            </a:r>
            <a:r>
              <a:rPr lang="en-US" sz="3200" dirty="0" err="1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ระยะไกล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 (Wide Area Network : </a:t>
            </a:r>
            <a:r>
              <a:rPr lang="en-US" sz="3200" b="1" dirty="0">
                <a:solidFill>
                  <a:srgbClr val="00B050"/>
                </a:solidFill>
                <a:latin typeface="Browallia New" pitchFamily="34" charset="-34"/>
                <a:cs typeface="FreesiaUPC" pitchFamily="34" charset="-34"/>
              </a:rPr>
              <a:t>WAN</a:t>
            </a:r>
            <a:r>
              <a:rPr lang="en-US" sz="3200" dirty="0" smtClean="0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)</a:t>
            </a:r>
            <a:endParaRPr lang="en-US" sz="3200" dirty="0">
              <a:solidFill>
                <a:srgbClr val="0000FF"/>
              </a:solidFill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F9D-F14C-4564-B79C-38A1EBC13F74}" type="slidenum">
              <a:rPr lang="en-US" smtClean="0"/>
              <a:pPr/>
              <a:t>31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1031875" y="269875"/>
            <a:ext cx="7654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เครือข่ายระยะใกล้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(Local Area Network : LAN)</a:t>
            </a:r>
            <a:endParaRPr 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FreesiaUPC" pitchFamily="34" charset="-34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72026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เป็นการต่อเชื่อมคอมพิวเตอร์หรืออุปกรณ์ต่อพ่วงหลายๆเครื่องเข้า</a:t>
            </a:r>
          </a:p>
          <a:p>
            <a:pPr marL="342900" indent="-342900">
              <a:buSzPct val="80000"/>
              <a:buFont typeface="Wingdings 2" pitchFamily="18" charset="2"/>
              <a:buNone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      ด้วยกัน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แต่ละเครื่องจะอยู่ในบริเวณใกล้ๆ กัน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คอมพิวเตอร์เหล่านี้จะทำงานและใช้ทรัพยากรร่วมกัน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สามารถทำทุกอย่างได้ทัดเทียมกับเครื่องเมนเฟรมคอมพิวเตอร์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ถ้าเครือข่ายเกิดขัดข้อง ก็ยังคงใช้งานเครื่อง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PC 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ได้ตามปกติ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F9D-F14C-4564-B79C-38A1EBC13F74}" type="slidenum">
              <a:rPr lang="en-US" smtClean="0"/>
              <a:pPr/>
              <a:t>32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  <p:pic>
        <p:nvPicPr>
          <p:cNvPr id="22530" name="Picture 2" descr="http://2.bp.blogspot.com/_HP2Z6Y6mAGI/TR3YAkaZVuI/AAAAAAAAAFo/ussiNmnVYjs/s320/lan_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733800"/>
            <a:ext cx="4133850" cy="29051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012825" y="282575"/>
            <a:ext cx="5083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ประเภทการเชื่อมต่อเครือข่าย</a:t>
            </a:r>
            <a:r>
              <a:rPr lang="th-TH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LAN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771366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Server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-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based Networking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เป็นระบบแลนที่ต้องมี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Server 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กับ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Workstaion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Peer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-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to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-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Peer Networking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เป็นระบบที่คอมพิวเตอร์ทุกเครื่องมีสถานะเท่าเทียมกันหมด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F9D-F14C-4564-B79C-38A1EBC13F74}" type="slidenum">
              <a:rPr lang="en-US" smtClean="0"/>
              <a:pPr/>
              <a:t>33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011237" y="314325"/>
            <a:ext cx="4627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Server-based Networking</a:t>
            </a:r>
            <a:endParaRPr 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FreesiaUPC" pitchFamily="34" charset="-34"/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1125538" y="977900"/>
            <a:ext cx="76374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เป็นระบบแลนที่ต้องมีเซิร์ฟเวอร์ ทำหน้าที่แจกจ่ายไฟล์และ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ทรัพยากรให้กับ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สถานีงาน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(Workstation)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การติดต่อกันระหว่างเครื่องต่างๆต้องผ่านเครื่องเซิร์ฟเวอร์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เครื่องคอมพิวเตอร์ที่ทำเป็นเซิร์ฟเวอร์จำเป็นต้องมีประสิทธิภาพสูง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ซอฟต์แวร์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ที่ใช้ เช่น </a:t>
            </a:r>
            <a:r>
              <a:rPr lang="en-US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Netware,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Windows </a:t>
            </a:r>
            <a:r>
              <a:rPr lang="en-US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Server, Linux, UNIX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endParaRPr lang="en-US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F9D-F14C-4564-B79C-38A1EBC13F74}" type="slidenum">
              <a:rPr lang="en-US" smtClean="0"/>
              <a:pPr/>
              <a:t>34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  <p:pic>
        <p:nvPicPr>
          <p:cNvPr id="6" name="Picture 4" descr="http://www.pracharach.ac.th/MyWebSite/images/network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981450"/>
            <a:ext cx="2562225" cy="24955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125539" y="838200"/>
            <a:ext cx="771366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SzPct val="80000"/>
              <a:buFont typeface="Wingdings" pitchFamily="2" charset="2"/>
              <a:buChar char="§"/>
            </a:pPr>
            <a:r>
              <a:rPr lang="th-TH" sz="32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ข้อดี</a:t>
            </a:r>
            <a:endParaRPr lang="en-US" sz="3200" b="1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มีประสิทธิภาพสูงกว่า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ระบบการรักษาความปลอดภัยดี มีความน่าเชื่อถือสูง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ขีดความสามารถและช่วงเวลาการโต้ตอบของระบบดี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รองรับหน่วยงานที่มีขนาดใหญ่และมีงานมากได้</a:t>
            </a:r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ประมาณ 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20 - 500 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เครื่อง 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มีผู้ดูแลที่ทำหน้าที่เฉพาะ ทำให้ง่ายในการดูแลและทำให้</a:t>
            </a:r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มีความ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คล่องตัวและขยายระบบได้ง่าย</a:t>
            </a:r>
          </a:p>
          <a:p>
            <a:pPr marL="342900" indent="-342900">
              <a:buSzPct val="80000"/>
              <a:buFont typeface="Wingdings" pitchFamily="2" charset="2"/>
              <a:buChar char="§"/>
            </a:pPr>
            <a:r>
              <a:rPr lang="th-TH" sz="32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ข้อเสีย</a:t>
            </a:r>
            <a:endParaRPr lang="en-US" sz="3200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ค่าใช้จ่ายสูง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การติดตั้งทำได้ยาก ซับซ้อน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เครื่องเซิร์ฟเวอร์ส่วนมากจะไม่ได้ใช้งานทั่วๆไป แต่จะตั้ง</a:t>
            </a:r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ไว้คอย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ให้บริการเครื่องอื่นๆโดยไม่มีผู้ใช้งานได้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011237" y="314325"/>
            <a:ext cx="4627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Server-based Networking</a:t>
            </a:r>
            <a:endParaRPr 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FreesiaUPC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F9D-F14C-4564-B79C-38A1EBC13F74}" type="slidenum">
              <a:rPr lang="en-US" smtClean="0"/>
              <a:pPr/>
              <a:t>35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1071562" y="314325"/>
            <a:ext cx="4567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Peer-to-Peer Networking</a:t>
            </a:r>
            <a:endParaRPr 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FreesiaUPC" pitchFamily="34" charset="-34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125538" y="977900"/>
            <a:ext cx="789831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คอมพิวเตอร์ทุกเครื่องมีสถานะเท่าเทียมกันทั้งหมด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เครื่องทุกเครื่องเปรียบเสมือนกับเครื่องบริการแบบไม่อุทิศ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การรักษาความปลอดภัยไม่ดีเท่ากับ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Server-based Networking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เหมาะสำหรับระบบขนาดเล็กและมีงานบนเครือข่ายไม่มาก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ซอฟต์แวร์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ที่ใช้ เช่น </a:t>
            </a:r>
            <a:r>
              <a:rPr lang="en-US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Windows Server, Windows7, 8, 8.1</a:t>
            </a:r>
            <a:endParaRPr lang="en-US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F9D-F14C-4564-B79C-38A1EBC13F74}" type="slidenum">
              <a:rPr lang="en-US" smtClean="0"/>
              <a:pPr/>
              <a:t>36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  <p:pic>
        <p:nvPicPr>
          <p:cNvPr id="6" name="Picture 2" descr="http://2.bp.blogspot.com/_HP2Z6Y6mAGI/TR3YAkaZVuI/AAAAAAAAAFo/ussiNmnVYjs/s320/lan_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571875"/>
            <a:ext cx="4133850" cy="29051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125538" y="977900"/>
            <a:ext cx="771366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ข้อดี</a:t>
            </a:r>
            <a:endParaRPr lang="en-US" sz="3200" b="1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ประหยัดค่าใช้จ่าย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การติดตั้งทำได้ง่าย ไม่ซับซ้อนมากนัก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ใช้งานได้ทุกเครื่อง ไม่ต้องมีเครื่องที่ใช้ทำเซิร์ฟเวอร์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ประสิทธิภาพเมื่อเทียบกับราคานับว่าดี  </a:t>
            </a:r>
          </a:p>
          <a:p>
            <a:pPr marL="342900" indent="-342900">
              <a:buSzPct val="80000"/>
              <a:buFont typeface="Wingdings" pitchFamily="2" charset="2"/>
              <a:buChar char="§"/>
            </a:pPr>
            <a:r>
              <a:rPr lang="th-TH" sz="32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ข้อเสีย</a:t>
            </a:r>
            <a:endParaRPr lang="en-US" sz="3200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ระบบรักษาความปลอดภัยของข้อมูลยังไม่ดี ความ</a:t>
            </a:r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น่าเชื่อถือของ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ระบบยังต่ำ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ขีดความสามารถและช่วงเวลาการโต้ตอบของระบบยังไม่ดี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เมื่อระบบใหญ่ขึ้น ประสิทธิภาพและการทำงานจะต่ำลง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การดูแลระบบทำได้ยาก เนื่องจากข้อมูลและทรัพยากรเก็บ</a:t>
            </a:r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อยู่หลาย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ที่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1071562" y="314325"/>
            <a:ext cx="4567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Peer-to-Peer Networking</a:t>
            </a:r>
            <a:endParaRPr 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FreesiaUPC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F9D-F14C-4564-B79C-38A1EBC13F74}" type="slidenum">
              <a:rPr lang="en-US" smtClean="0"/>
              <a:pPr/>
              <a:t>37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 descr="L7_2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00800" y="1143000"/>
            <a:ext cx="2517775" cy="1655763"/>
          </a:xfrm>
          <a:noFill/>
          <a:ln>
            <a:solidFill>
              <a:schemeClr val="tx1"/>
            </a:solidFill>
          </a:ln>
        </p:spPr>
      </p:pic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1054100" y="282575"/>
            <a:ext cx="5422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องค์ประกอบสำคัญของเครือข่าย</a:t>
            </a:r>
            <a:r>
              <a:rPr lang="th-TH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LAN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5256212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dirty="0" smtClean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ฮาร์ดแวร์</a:t>
            </a:r>
            <a:r>
              <a:rPr lang="th-TH" dirty="0" smtClean="0">
                <a:solidFill>
                  <a:srgbClr val="0000FF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(Hardware)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เซิร์ฟเวอร์ </a:t>
            </a:r>
            <a:r>
              <a:rPr lang="th-TH" sz="1800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(</a:t>
            </a:r>
            <a:r>
              <a:rPr lang="en-US" sz="1800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Server</a:t>
            </a:r>
            <a:r>
              <a:rPr lang="th-TH" sz="1800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)</a:t>
            </a:r>
            <a:endParaRPr lang="th-TH" dirty="0">
              <a:solidFill>
                <a:srgbClr val="0000FF"/>
              </a:solidFill>
              <a:latin typeface="Comic Sans MS" pitchFamily="66" charset="0"/>
              <a:cs typeface="FreesiaUPC" pitchFamily="34" charset="-34"/>
            </a:endParaRP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สถานีงาน 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(Workstation)</a:t>
            </a:r>
            <a:endParaRPr lang="th-TH" dirty="0">
              <a:solidFill>
                <a:srgbClr val="0000FF"/>
              </a:solidFill>
              <a:latin typeface="Comic Sans MS" pitchFamily="66" charset="0"/>
              <a:cs typeface="FreesiaUPC" pitchFamily="34" charset="-34"/>
            </a:endParaRPr>
          </a:p>
          <a:p>
            <a:pPr marL="1257300" lvl="2" indent="-342900">
              <a:lnSpc>
                <a:spcPct val="135000"/>
              </a:lnSpc>
              <a:buSzPct val="110000"/>
              <a:buFont typeface="Courier New" pitchFamily="49" charset="0"/>
              <a:buChar char="o"/>
            </a:pPr>
            <a:r>
              <a:rPr lang="en-US" sz="2000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Network Interface Card </a:t>
            </a:r>
            <a:r>
              <a:rPr lang="th-TH" sz="2000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NIC</a:t>
            </a:r>
            <a:r>
              <a:rPr lang="th-TH" sz="2000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)</a:t>
            </a:r>
          </a:p>
          <a:p>
            <a:pPr marL="1257300" lvl="2" indent="-342900">
              <a:lnSpc>
                <a:spcPct val="135000"/>
              </a:lnSpc>
              <a:buSzPct val="110000"/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Switch</a:t>
            </a:r>
            <a:r>
              <a:rPr lang="en-US" sz="1800" dirty="0" smtClean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 </a:t>
            </a:r>
            <a:endParaRPr lang="th-TH" sz="1800" dirty="0">
              <a:solidFill>
                <a:srgbClr val="0000FF"/>
              </a:solidFill>
              <a:latin typeface="Comic Sans MS" pitchFamily="66" charset="0"/>
              <a:cs typeface="FreesiaUPC" pitchFamily="34" charset="-34"/>
            </a:endParaRP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dirty="0" smtClean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สาย</a:t>
            </a:r>
            <a:r>
              <a:rPr lang="th-TH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สื่อสาร</a:t>
            </a:r>
          </a:p>
          <a:p>
            <a:pPr marL="342900" indent="-342900">
              <a:buSzPct val="110000"/>
              <a:buFont typeface="Wingdings" pitchFamily="2" charset="2"/>
              <a:buChar char="§"/>
            </a:pPr>
            <a:r>
              <a:rPr lang="en-US" sz="2000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 LAN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 </a:t>
            </a:r>
            <a:r>
              <a:rPr lang="th-TH" dirty="0" smtClean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ซอฟต์แวร์</a:t>
            </a:r>
            <a:endParaRPr lang="th-TH" dirty="0">
              <a:solidFill>
                <a:srgbClr val="0000FF"/>
              </a:solidFill>
              <a:latin typeface="Comic Sans MS" pitchFamily="66" charset="0"/>
              <a:cs typeface="FreesiaUPC" pitchFamily="34" charset="-34"/>
            </a:endParaRPr>
          </a:p>
          <a:p>
            <a:pPr marL="342900" indent="-342900">
              <a:buSzPct val="110000"/>
              <a:buFont typeface="Wingdings" pitchFamily="2" charset="2"/>
              <a:buChar char="§"/>
            </a:pPr>
            <a:r>
              <a:rPr lang="th-TH" sz="2000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 </a:t>
            </a:r>
            <a:r>
              <a:rPr lang="th-TH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รูปแบบการเชื่อมโยงเครือข่าย (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Topology</a:t>
            </a:r>
            <a:r>
              <a:rPr lang="th-TH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)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dirty="0" smtClean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เทคนิค</a:t>
            </a:r>
            <a:r>
              <a:rPr lang="th-TH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การส่งสัญญาณ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LAN 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Protocol</a:t>
            </a:r>
          </a:p>
          <a:p>
            <a:pPr marL="1257300" lvl="2" indent="-342900">
              <a:buSzPct val="110000"/>
              <a:buFont typeface="Courier New" pitchFamily="49" charset="0"/>
              <a:buChar char="o"/>
            </a:pPr>
            <a:r>
              <a:rPr lang="en-US" sz="2000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TCP/IP</a:t>
            </a:r>
          </a:p>
          <a:p>
            <a:pPr marL="1257300" lvl="2" indent="-342900">
              <a:buSzPct val="110000"/>
              <a:buFont typeface="Courier New" pitchFamily="49" charset="0"/>
              <a:buChar char="o"/>
            </a:pPr>
            <a:r>
              <a:rPr lang="en-US" sz="2000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IPX/SPX</a:t>
            </a:r>
          </a:p>
          <a:p>
            <a:pPr marL="1257300" lvl="2" indent="-342900">
              <a:buSzPct val="110000"/>
              <a:buFont typeface="Courier New" pitchFamily="49" charset="0"/>
              <a:buChar char="o"/>
            </a:pPr>
            <a:r>
              <a:rPr lang="en-US" sz="2000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NetBEUI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 </a:t>
            </a:r>
            <a:r>
              <a:rPr lang="th-TH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และ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  <a:cs typeface="FreesiaUPC" pitchFamily="34" charset="-34"/>
              </a:rPr>
              <a:t>NETBIOS</a:t>
            </a:r>
            <a:endParaRPr lang="th-TH" sz="2000" dirty="0">
              <a:solidFill>
                <a:srgbClr val="0000FF"/>
              </a:solidFill>
              <a:latin typeface="Comic Sans MS" pitchFamily="66" charset="0"/>
              <a:cs typeface="FreesiaUPC" pitchFamily="34" charset="-34"/>
            </a:endParaRP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3350-EBE3-4A1E-A611-3C3D49AA1DE0}" type="slidenum">
              <a:rPr lang="en-US" smtClean="0"/>
              <a:pPr/>
              <a:t>38</a:t>
            </a:fld>
            <a:endParaRPr lang="th-TH"/>
          </a:p>
        </p:txBody>
      </p:sp>
      <p:sp>
        <p:nvSpPr>
          <p:cNvPr id="9" name="ตัวยึดท้ายกระดา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047750" y="254000"/>
            <a:ext cx="451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มาตรฐานของเครือข่ายระยะใกล้</a:t>
            </a:r>
            <a:endParaRPr lang="en-US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FreesiaUPC" pitchFamily="34" charset="-34"/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7332662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มาตรฐาน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IEEE 802.3</a:t>
            </a:r>
          </a:p>
          <a:p>
            <a:pPr marL="1257300" lvl="2" indent="-342900">
              <a:buSzPct val="80000"/>
              <a:buFont typeface="Wingdings 2" pitchFamily="18" charset="2"/>
              <a:buNone/>
            </a:pPr>
            <a:r>
              <a:rPr lang="en-US" sz="3200" b="1" dirty="0" smtClean="0">
                <a:solidFill>
                  <a:srgbClr val="FF33CC"/>
                </a:solidFill>
                <a:latin typeface="Browallia New" pitchFamily="34" charset="-34"/>
                <a:cs typeface="Browallia New" pitchFamily="34" charset="-34"/>
              </a:rPr>
              <a:t>10 Base-2</a:t>
            </a:r>
          </a:p>
          <a:p>
            <a:pPr marL="1257300" lvl="2" indent="-342900">
              <a:buSzPct val="80000"/>
              <a:buFont typeface="Wingdings 2" pitchFamily="18" charset="2"/>
              <a:buNone/>
            </a:pPr>
            <a:r>
              <a:rPr lang="en-US" sz="3200" b="1" dirty="0" smtClean="0">
                <a:solidFill>
                  <a:srgbClr val="FF33CC"/>
                </a:solidFill>
                <a:latin typeface="Browallia New" pitchFamily="34" charset="-34"/>
                <a:cs typeface="Browallia New" pitchFamily="34" charset="-34"/>
              </a:rPr>
              <a:t>10 Base-5</a:t>
            </a:r>
            <a:endParaRPr lang="en-US" sz="3200" b="1" dirty="0">
              <a:solidFill>
                <a:srgbClr val="FF33CC"/>
              </a:solidFill>
              <a:latin typeface="Browallia New" pitchFamily="34" charset="-34"/>
              <a:cs typeface="Browallia New" pitchFamily="34" charset="-34"/>
            </a:endParaRPr>
          </a:p>
          <a:p>
            <a:pPr marL="1257300" lvl="2" indent="-342900">
              <a:buSzPct val="110000"/>
              <a:buFont typeface="Wingdings 2" pitchFamily="18" charset="2"/>
              <a:buNone/>
            </a:pPr>
            <a:r>
              <a:rPr lang="en-US" sz="3200" dirty="0" smtClean="0">
                <a:solidFill>
                  <a:srgbClr val="FF33CC"/>
                </a:solidFill>
                <a:latin typeface="Browallia New" pitchFamily="34" charset="-34"/>
                <a:cs typeface="Browallia New" pitchFamily="34" charset="-34"/>
              </a:rPr>
              <a:t>	10</a:t>
            </a:r>
            <a:r>
              <a:rPr lang="en-US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คือ ความเร็ว มีหน่วยเป็น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Mbps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1257300" lvl="2" indent="-342900">
              <a:buSzPct val="110000"/>
              <a:buFont typeface="Wingdings 2" pitchFamily="18" charset="2"/>
              <a:buNone/>
            </a:pPr>
            <a:r>
              <a:rPr lang="en-US" sz="3200" dirty="0" smtClean="0">
                <a:solidFill>
                  <a:srgbClr val="FF33CC"/>
                </a:solidFill>
                <a:latin typeface="Browallia New" pitchFamily="34" charset="-34"/>
                <a:cs typeface="Browallia New" pitchFamily="34" charset="-34"/>
              </a:rPr>
              <a:t>	Base</a:t>
            </a:r>
            <a:r>
              <a:rPr lang="en-US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คือ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Baseband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1257300" lvl="2" indent="-342900">
              <a:buSzPct val="110000"/>
              <a:buFont typeface="Wingdings 2" pitchFamily="18" charset="2"/>
              <a:buNone/>
            </a:pPr>
            <a:r>
              <a:rPr lang="en-US" sz="3200" dirty="0" smtClean="0">
                <a:solidFill>
                  <a:srgbClr val="FF33CC"/>
                </a:solidFill>
                <a:latin typeface="Browallia New" pitchFamily="34" charset="-34"/>
                <a:cs typeface="Browallia New" pitchFamily="34" charset="-34"/>
              </a:rPr>
              <a:t>	2 </a:t>
            </a:r>
            <a:r>
              <a:rPr lang="th-TH" sz="3200" dirty="0" smtClean="0">
                <a:solidFill>
                  <a:srgbClr val="FF33CC"/>
                </a:solidFill>
                <a:latin typeface="Browallia New" pitchFamily="34" charset="-34"/>
                <a:cs typeface="Browallia New" pitchFamily="34" charset="-34"/>
              </a:rPr>
              <a:t>หรือ </a:t>
            </a:r>
            <a:r>
              <a:rPr lang="en-US" sz="3200" dirty="0" smtClean="0">
                <a:solidFill>
                  <a:srgbClr val="FF33CC"/>
                </a:solidFill>
                <a:latin typeface="Browallia New" pitchFamily="34" charset="-34"/>
                <a:cs typeface="Browallia New" pitchFamily="34" charset="-34"/>
              </a:rPr>
              <a:t>5</a:t>
            </a:r>
            <a:r>
              <a:rPr lang="en-US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คือ ระยะไกลที่สุดที่สามารถเชื่อมต่อ มีหน่วยเป็นเมตรคูณร้อย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(ใช้สาย</a:t>
            </a:r>
            <a:r>
              <a:rPr lang="en-US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Thick Coaxial)</a:t>
            </a:r>
            <a:endParaRPr lang="en-US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1257300" lvl="2" indent="-342900">
              <a:buSzPct val="80000"/>
            </a:pPr>
            <a:r>
              <a:rPr lang="en-US" sz="3200" b="1" dirty="0" smtClean="0">
                <a:solidFill>
                  <a:srgbClr val="FF33CC"/>
                </a:solidFill>
                <a:latin typeface="Browallia New" pitchFamily="34" charset="-34"/>
                <a:cs typeface="Browallia New" pitchFamily="34" charset="-34"/>
              </a:rPr>
              <a:t>10 </a:t>
            </a:r>
            <a:r>
              <a:rPr lang="en-US" sz="3200" b="1" dirty="0">
                <a:solidFill>
                  <a:srgbClr val="FF33CC"/>
                </a:solidFill>
                <a:latin typeface="Browallia New" pitchFamily="34" charset="-34"/>
                <a:cs typeface="Browallia New" pitchFamily="34" charset="-34"/>
              </a:rPr>
              <a:t>Base </a:t>
            </a:r>
            <a:r>
              <a:rPr lang="en-US" sz="3200" b="1" dirty="0" smtClean="0">
                <a:solidFill>
                  <a:srgbClr val="FF33CC"/>
                </a:solidFill>
                <a:latin typeface="Browallia New" pitchFamily="34" charset="-34"/>
                <a:cs typeface="Browallia New" pitchFamily="34" charset="-34"/>
              </a:rPr>
              <a:t>T 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ตัว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T 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คือ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Twisted Pair (UTP</a:t>
            </a:r>
            <a:r>
              <a:rPr lang="en-US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)</a:t>
            </a:r>
            <a:endParaRPr lang="en-US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1257300" lvl="2" indent="-342900">
              <a:buSzPct val="80000"/>
              <a:buFont typeface="Wingdings 2" pitchFamily="18" charset="2"/>
              <a:buNone/>
            </a:pPr>
            <a:r>
              <a:rPr lang="en-US" sz="3200" b="1" dirty="0" smtClean="0">
                <a:solidFill>
                  <a:srgbClr val="FF33CC"/>
                </a:solidFill>
                <a:latin typeface="Browallia New" pitchFamily="34" charset="-34"/>
                <a:cs typeface="Browallia New" pitchFamily="34" charset="-34"/>
              </a:rPr>
              <a:t>1000 </a:t>
            </a:r>
            <a:r>
              <a:rPr lang="en-US" sz="3200" b="1" dirty="0">
                <a:solidFill>
                  <a:srgbClr val="FF33CC"/>
                </a:solidFill>
                <a:latin typeface="Browallia New" pitchFamily="34" charset="-34"/>
                <a:cs typeface="Browallia New" pitchFamily="34" charset="-34"/>
              </a:rPr>
              <a:t>Base </a:t>
            </a:r>
            <a:r>
              <a:rPr lang="en-US" sz="3200" b="1" dirty="0" smtClean="0">
                <a:solidFill>
                  <a:srgbClr val="FF33CC"/>
                </a:solidFill>
                <a:latin typeface="Browallia New" pitchFamily="34" charset="-34"/>
                <a:cs typeface="Browallia New" pitchFamily="34" charset="-34"/>
              </a:rPr>
              <a:t>F 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หรือ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Gigabit </a:t>
            </a:r>
            <a:r>
              <a:rPr lang="en-US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Ethernet 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ตัว </a:t>
            </a:r>
            <a:r>
              <a:rPr lang="en-US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F</a:t>
            </a:r>
            <a:r>
              <a:rPr lang="en-US" sz="32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คือ </a:t>
            </a:r>
            <a:r>
              <a:rPr lang="en-US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Fiber Optic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3350-EBE3-4A1E-A611-3C3D49AA1DE0}" type="slidenum">
              <a:rPr lang="en-US" smtClean="0"/>
              <a:pPr/>
              <a:t>39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343400" y="3457164"/>
            <a:ext cx="3809524" cy="2943636"/>
          </a:xfrm>
          <a:noFill/>
          <a:ln/>
        </p:spPr>
      </p:pic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055687" y="269875"/>
            <a:ext cx="6183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การสื่อสารข้อมูล</a:t>
            </a:r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(Data Communication)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74088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SzPct val="80000"/>
              <a:buFont typeface="Wingdings 2" pitchFamily="18" charset="2"/>
              <a:buNone/>
            </a:pPr>
            <a:r>
              <a:rPr lang="th-TH" sz="3200" dirty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       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การสื่อสารข้อมูล (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Data Communication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) หมายถึง การรับส่ง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ข้อมูลหรือ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สารสนเทศจากที่หนึ่งไปยังอีกที่หนึ่ง   โดยอาศัยระบบการส่งข้อมูล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ทางคลื่นไฟฟ้า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หรือแสง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อุปกรณ์ ที่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ประกอบเป็นระบบการสื่อสารข้อมูล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โดยทั่วไปเรียกว่า</a:t>
            </a:r>
            <a:r>
              <a:rPr lang="th-TH" sz="32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 </a:t>
            </a:r>
            <a:r>
              <a:rPr lang="th-TH" sz="3200" u="sng" dirty="0">
                <a:solidFill>
                  <a:srgbClr val="FF33CC"/>
                </a:solidFill>
                <a:latin typeface="Browallia New" pitchFamily="34" charset="-34"/>
                <a:cs typeface="Browallia New" pitchFamily="34" charset="-34"/>
              </a:rPr>
              <a:t>ข่ายการสื่อสารข้อมูล</a:t>
            </a:r>
            <a:r>
              <a:rPr lang="th-TH" sz="3200" dirty="0">
                <a:solidFill>
                  <a:srgbClr val="FF33CC"/>
                </a:solidFill>
                <a:latin typeface="Browallia New" pitchFamily="34" charset="-34"/>
                <a:cs typeface="Browallia New" pitchFamily="34" charset="-34"/>
              </a:rPr>
              <a:t> (</a:t>
            </a:r>
            <a:r>
              <a:rPr lang="en-US" sz="3200" dirty="0">
                <a:solidFill>
                  <a:srgbClr val="FF33CC"/>
                </a:solidFill>
                <a:latin typeface="Browallia New" pitchFamily="34" charset="-34"/>
                <a:cs typeface="Browallia New" pitchFamily="34" charset="-34"/>
              </a:rPr>
              <a:t>Data Communication Networks</a:t>
            </a:r>
            <a:r>
              <a:rPr lang="th-TH" sz="3200" dirty="0">
                <a:solidFill>
                  <a:srgbClr val="FF33CC"/>
                </a:solidFill>
                <a:latin typeface="Browallia New" pitchFamily="34" charset="-34"/>
                <a:cs typeface="Browallia New" pitchFamily="34" charset="-34"/>
              </a:rPr>
              <a:t>)</a:t>
            </a:r>
            <a:r>
              <a:rPr lang="th-TH" sz="3200" dirty="0">
                <a:solidFill>
                  <a:srgbClr val="FF3300"/>
                </a:solidFill>
                <a:latin typeface="Browallia New" pitchFamily="34" charset="-34"/>
                <a:cs typeface="Browallia New" pitchFamily="34" charset="-34"/>
              </a:rPr>
              <a:t> </a:t>
            </a: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3350-EBE3-4A1E-A611-3C3D49AA1DE0}" type="slidenum">
              <a:rPr lang="en-US" smtClean="0"/>
              <a:pPr/>
              <a:t>4</a:t>
            </a:fld>
            <a:endParaRPr lang="th-TH"/>
          </a:p>
        </p:txBody>
      </p:sp>
      <p:sp>
        <p:nvSpPr>
          <p:cNvPr id="9" name="ตัวยึดท้ายกระดา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1030287" y="254000"/>
            <a:ext cx="2779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โครงสร้างเครือข่าย</a:t>
            </a:r>
            <a:endParaRPr lang="en-US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FreesiaUPC" pitchFamily="34" charset="-34"/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1125538" y="977900"/>
            <a:ext cx="41601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แบบ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วงแหวน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(Ring Topology)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แบบ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บัส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(Bus Topology)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แบบ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ดาว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(Star Topology)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7B1A-67FB-4887-8288-AF3B5C6E3978}" type="slidenum">
              <a:rPr lang="en-US" smtClean="0"/>
              <a:pPr/>
              <a:t>40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300" y="3505199"/>
            <a:ext cx="4208542" cy="3108325"/>
          </a:xfrm>
          <a:prstGeom prst="rect">
            <a:avLst/>
          </a:prstGeom>
          <a:noFill/>
        </p:spPr>
      </p:pic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076325" y="254000"/>
            <a:ext cx="4791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แบบวงแหวน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(Ring Topology)</a:t>
            </a:r>
            <a:endParaRPr 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FreesiaUPC" pitchFamily="34" charset="-34"/>
            </a:endParaRP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1125538" y="977900"/>
            <a:ext cx="75612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เชื่อมต่อ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คอมพิวเตอร์ตั้งแต่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2 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ถึงกว่า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100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เครื่องภายใน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เครือข่ายเดียวกัน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คอมพิวเตอร์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เครื่องที่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1 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จะต่อไปที่เครื่องที่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2,3… 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จนถึง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เครื่อง   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สุดท้ายแล้วต่อเข้ากับเครื่องที่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1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ข้อมูล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จะถูกส่ง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ต่อๆ กัน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ไปในวงแหวนจนกว่าจะถึงเครื่องผู้รับ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ที่ถูกต้อง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7B1A-67FB-4887-8288-AF3B5C6E3978}" type="slidenum">
              <a:rPr lang="en-US" smtClean="0"/>
              <a:pPr/>
              <a:t>41</a:t>
            </a:fld>
            <a:endParaRPr lang="th-TH"/>
          </a:p>
        </p:txBody>
      </p:sp>
      <p:sp>
        <p:nvSpPr>
          <p:cNvPr id="9" name="ตัวยึดท้ายกระดา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125539" y="933450"/>
            <a:ext cx="748506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ข้อดี</a:t>
            </a:r>
            <a:endParaRPr lang="en-US" sz="3200" b="1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ใช้สายเคเบิลน้อย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มีประสิทธิภาพสูง แม้ว่าการจราจรของข้อมูลในเครือข่ายจะมาก</a:t>
            </a:r>
            <a:endParaRPr lang="th-TH" sz="18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b="1" dirty="0" smtClean="0">
                <a:solidFill>
                  <a:srgbClr val="FF3300"/>
                </a:solidFill>
                <a:latin typeface="Browallia New" pitchFamily="34" charset="-34"/>
                <a:cs typeface="Browallia New" pitchFamily="34" charset="-34"/>
              </a:rPr>
              <a:t>ข้อเสีย</a:t>
            </a:r>
            <a:endParaRPr lang="en-US" sz="3200" b="1" dirty="0">
              <a:solidFill>
                <a:srgbClr val="FF33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หากมีเครื่องที่มีปัญหา จะทำให้เครือข่ายไม่สามารถทำงานได้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การเชื่อมต่อเครื่องเข้าสู่เครือข่ายอาจต้องหยุดระบบก่อนชั่วคราว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การตรวจหาปัญหาได้ยาก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076325" y="254000"/>
            <a:ext cx="4791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แบบวงแหวน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(Ring Topology)</a:t>
            </a:r>
            <a:endParaRPr 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FreesiaUPC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F9D-F14C-4564-B79C-38A1EBC13F74}" type="slidenum">
              <a:rPr lang="en-US" smtClean="0"/>
              <a:pPr/>
              <a:t>42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5" name="Picture 5" descr="bu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3048000" y="3532444"/>
            <a:ext cx="4075304" cy="2811205"/>
          </a:xfrm>
          <a:noFill/>
          <a:ln/>
        </p:spPr>
      </p:pic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1017587" y="254000"/>
            <a:ext cx="3935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แบบบัส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(Bus Topology)</a:t>
            </a:r>
            <a:endParaRPr 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FreesiaUPC" pitchFamily="34" charset="-34"/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125539" y="977900"/>
            <a:ext cx="75612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เชื่อมต่อ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คอมพิวเตอร์ตั้งแต่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2 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ถึงหลายสิบเครื่อง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ข้อมูล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จะถูกส่งผ่านไปมาระหว่างแต่ละเครื่องตลอดเวลา โดยไม่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ต้องผ่าน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ที่ศูนย์กลางก่อน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ความเร็ว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ในการถ่ายทอดข้อมูลช้ากว่าแบบวงแหวน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ถ้า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เครื่องเพิ่มมากขึ้นทำให้การทำงานช้าลง</a:t>
            </a: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3350-EBE3-4A1E-A611-3C3D49AA1DE0}" type="slidenum">
              <a:rPr lang="en-US" smtClean="0"/>
              <a:pPr/>
              <a:t>43</a:t>
            </a:fld>
            <a:endParaRPr lang="th-TH"/>
          </a:p>
        </p:txBody>
      </p:sp>
      <p:sp>
        <p:nvSpPr>
          <p:cNvPr id="9" name="ตัวยึดท้ายกระดา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125538" y="977900"/>
            <a:ext cx="756126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ข้อดี</a:t>
            </a:r>
            <a:endParaRPr lang="en-US" sz="3200" b="1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ใช้สายเคเบิลน้อย และรูปแบบการวางสายง่ายที่สุด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มีความเชื่อถือได้สูงเนื่องจากเป็นรูปแบบง่ายที่สุด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สามารถขยายระบบได้ง่าย 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b="1" dirty="0" smtClean="0">
                <a:solidFill>
                  <a:srgbClr val="FF3300"/>
                </a:solidFill>
                <a:latin typeface="Browallia New" pitchFamily="34" charset="-34"/>
                <a:cs typeface="Browallia New" pitchFamily="34" charset="-34"/>
              </a:rPr>
              <a:t>ข้อเสีย</a:t>
            </a:r>
            <a:endParaRPr lang="en-US" sz="3200" b="1" dirty="0">
              <a:solidFill>
                <a:srgbClr val="FF33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ตรวจหาจุดที่เป็นปัญหาได้ยากมาก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ระบบจะมีประสิทธิภาพลดลง ถ้ามีการจราจรของข้อมูลสูง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1017587" y="254000"/>
            <a:ext cx="3935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แบบบัส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(Bus Topology)</a:t>
            </a:r>
            <a:endParaRPr 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FreesiaUPC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F9D-F14C-4564-B79C-38A1EBC13F74}" type="slidenum">
              <a:rPr lang="en-US" smtClean="0"/>
              <a:pPr/>
              <a:t>44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8" name="Picture 6" descr="star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667000" y="2590800"/>
            <a:ext cx="3771900" cy="3219450"/>
          </a:xfrm>
          <a:noFill/>
          <a:ln/>
        </p:spPr>
      </p:pic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1003300" y="254000"/>
            <a:ext cx="425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แบบดาว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(Star Topology)</a:t>
            </a:r>
            <a:endParaRPr 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FreesiaUPC" pitchFamily="34" charset="-34"/>
            </a:endParaRP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125538" y="977900"/>
            <a:ext cx="75612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เป็นการเชื่อมต่อคอมพิวเตอร์แต่ละตัวเข้ากับคอมพิวเตอร์ศูนย์กลาง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การรับส่งข้อมูลจะต้องผ่านคอมพิวเตอร์ศูนย์กลางเสมอ</a:t>
            </a: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3350-EBE3-4A1E-A611-3C3D49AA1DE0}" type="slidenum">
              <a:rPr lang="en-US" smtClean="0"/>
              <a:pPr/>
              <a:t>45</a:t>
            </a:fld>
            <a:endParaRPr lang="th-TH"/>
          </a:p>
        </p:txBody>
      </p:sp>
      <p:sp>
        <p:nvSpPr>
          <p:cNvPr id="9" name="ตัวยึดท้ายกระดา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1125538" y="977900"/>
            <a:ext cx="75612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ข้อดี</a:t>
            </a:r>
            <a:endParaRPr lang="en-US" sz="3200" b="1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การเชื่อมต่อคอมพิวเตอร์เครื่องใหม่สามารถทำได้ง่าย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และไม่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กระทบกับเครื่องอื่น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เปลี่ยนรูปแบบการวางสายได้ง่าย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ตรวจสอบจุดที่เป็นปัญหาได้ง่าย 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b="1" dirty="0" smtClean="0">
                <a:solidFill>
                  <a:srgbClr val="FF3300"/>
                </a:solidFill>
                <a:latin typeface="Browallia New" pitchFamily="34" charset="-34"/>
                <a:cs typeface="Browallia New" pitchFamily="34" charset="-34"/>
              </a:rPr>
              <a:t>ข้อเสีย</a:t>
            </a:r>
            <a:endParaRPr lang="en-US" sz="3200" b="1" dirty="0">
              <a:solidFill>
                <a:srgbClr val="FF33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ถ้าคอมพิวเตอร์ที่เป็นศูนย์กลางเสีย ทำให้โอกาสระบบ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เครือข่ายหยุดชะงัก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ทั้งหมดได้ง่าย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มีค่าใช้จ่ายเกี่ยวกับสายสูง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1003300" y="254000"/>
            <a:ext cx="425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แบบดาว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(Star Topology)</a:t>
            </a:r>
            <a:endParaRPr 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FreesiaUPC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F9D-F14C-4564-B79C-38A1EBC13F74}" type="slidenum">
              <a:rPr lang="en-US" smtClean="0"/>
              <a:pPr/>
              <a:t>46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938881" y="254000"/>
            <a:ext cx="74799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เครือข่ายระดับเมือง 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(Manipulation Area </a:t>
            </a:r>
            <a:r>
              <a:rPr 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Network : 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MAN)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634019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เป็นเครือข่ายที่มีขนาดอยู่ระหว่าง 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LAN 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และ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WAN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เป็นระบบเครือข่ายที่ใช้ภายในเมืองใหญ่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3350-EBE3-4A1E-A611-3C3D49AA1DE0}" type="slidenum">
              <a:rPr lang="en-US" smtClean="0"/>
              <a:pPr/>
              <a:t>47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  <p:pic>
        <p:nvPicPr>
          <p:cNvPr id="4098" name="Picture 2" descr="http://www.pracharach.ac.th/MyWebSite/images/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90800"/>
            <a:ext cx="4067175" cy="35623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1025525" y="254000"/>
            <a:ext cx="7966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เครือข่ายระยะไกล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(Wide Area Network : WAN)</a:t>
            </a:r>
            <a:endParaRPr 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FreesiaUPC" pitchFamily="34" charset="-34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125538" y="977900"/>
            <a:ext cx="767873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เป็นเครือข่ายที่มีการเชื่อมโยงกันเป็นบริเวณกว้าง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การเชื่อมโยงนั้นอาจใช้สายโทรศัพท์ สายเคเบิล เส้นใยนำแสง 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หรือดาวเทียม 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ก็ได้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เครือข่ายระยะไกลที่นิยมใช้กันทั่วโลก คือ ระบบเครือข่าย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อินเทอร์เน็ต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3350-EBE3-4A1E-A611-3C3D49AA1DE0}" type="slidenum">
              <a:rPr lang="en-US" smtClean="0"/>
              <a:pPr/>
              <a:t>48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  <p:pic>
        <p:nvPicPr>
          <p:cNvPr id="7170" name="Picture 2" descr="http://www.itsavvy.in/wp-content/uploads/2011/01/wide-area-netwo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9423" y="3200400"/>
            <a:ext cx="4482977" cy="317613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1030287" y="254000"/>
            <a:ext cx="5903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การขอใช้สายโทรศัพท์ในเครือข่าย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WAN</a:t>
            </a:r>
            <a:endParaRPr lang="en-US" sz="1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FreesiaUPC" pitchFamily="34" charset="-34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1125539" y="977900"/>
            <a:ext cx="763746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แบบ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เช่าสาย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(Leased Line)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เป็นการเชื่อมต่อระหว่างผู้รับและผู้ส่งโดยตรง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ผ่านการเช่าสายจากองค์การโทรศัพท์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สามารถส่งข้อมูลได้ทุกเวลาตามที่ต้องการ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การส่งข้อมูลทำได้เร็วกว่าแบบหมุนหมายเลข 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แบบหมุนหมายเลข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(Dial Access)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เป็นการขอใช้สายโทรศัพท์ธรรมดา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เมื่อใดที่ต้องการใช้สายโทรศัพท์ก็ใช้วิธีขอต่อ</a:t>
            </a:r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สายโทรศัพท์แบบ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เดียวกับการใช้โทรศัพท์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ต้องต่อผ่านระบบโทรศัพท์และแผงควบคุมโทรศัพท์ซึ่ง</a:t>
            </a:r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ก่อให้เกิด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สัญญาณรบกวนมาก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การส่งข้อมูลเกิดความผิดพลาดได้ง่าย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3350-EBE3-4A1E-A611-3C3D49AA1DE0}" type="slidenum">
              <a:rPr lang="en-US" smtClean="0"/>
              <a:pPr/>
              <a:t>49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011237" y="254000"/>
            <a:ext cx="6913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องค์ประกอบพื้นฐานของระบบสื่อสารโทรคมนาคม</a:t>
            </a:r>
            <a:endParaRPr lang="en-US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59346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หน่วย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ส่งข้อมูล (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Sending Unit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)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ช่อง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ทางการส่งข้อมูล (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Transmission Channel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)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หน่วย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รับข้อมูล (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Receiving Unit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) 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F9D-F14C-4564-B79C-38A1EBC13F74}" type="slidenum">
              <a:rPr lang="en-US" smtClean="0"/>
              <a:pPr/>
              <a:t>5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1027112" y="254000"/>
            <a:ext cx="4306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ประเภทเครือข่ายแบบ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WAN</a:t>
            </a:r>
            <a:endParaRPr lang="en-US" sz="1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FreesiaUPC" pitchFamily="34" charset="-34"/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1125539" y="977900"/>
            <a:ext cx="77136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เครือข่าย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ส่วนตัว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(Private Network)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เป็นเครือข่ายที่มีการใช้งานเฉพาะองค์กรที่เป็นเจ้าของเครือข่าย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การเชื่อมต่อใช้ช่องทางการสื่อสารข้อมูลสาธารณะ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มีจุดเด่นในเรื่องการรักษาความลับของข้อมูล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กรณีที่ไม่ได้ส่งข้อมูลตลอดเวลา จะเสียค่าใช้จ่ายสูงมาก</a:t>
            </a:r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เมื่อเทียบ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กับการส่งข้อมูลผ่านเครือข่ายสาธารณะ 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เครือข่าย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สาธารณะ </a:t>
            </a:r>
            <a:r>
              <a:rPr lang="en-US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(Public Data Network)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เป็นแวนซึ่งองค์กรที่ได้รับสัมปทานทำการจัดตั้งขึ้น</a:t>
            </a:r>
          </a:p>
          <a:p>
            <a:pPr marL="1371600" lvl="2" indent="-457200">
              <a:buSzPct val="80000"/>
              <a:buFont typeface="Courier New" pitchFamily="49" charset="0"/>
              <a:buChar char="o"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ให้บุคคลทั่วๆไปที่ไม่ต้องการวางเครือข่ายเองสามารถแบ่ง</a:t>
            </a:r>
            <a:r>
              <a:rPr lang="th-TH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กันเช่า</a:t>
            </a: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ใช้งานได้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3350-EBE3-4A1E-A611-3C3D49AA1DE0}" type="slidenum">
              <a:rPr lang="en-US" smtClean="0"/>
              <a:pPr/>
              <a:t>50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1016000" y="254000"/>
            <a:ext cx="477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FreesiaUPC" pitchFamily="34" charset="-34"/>
              </a:rPr>
              <a:t>การประยุกต์ใช้งานระบบเครือข่าย</a:t>
            </a:r>
            <a:endParaRPr lang="en-US" sz="1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FreesiaUPC" pitchFamily="34" charset="-34"/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125539" y="977900"/>
            <a:ext cx="771366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การโอนเงินทาง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อิเล็กทรอนิกส์ </a:t>
            </a:r>
            <a:r>
              <a:rPr lang="en-US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(EFT : Electronic Fund Transfer)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นำมาใช้ควบคุมการผลิตในโรงงานอุตสาหกรรม ระบบโรงงานอัตโนมัติ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บริการ ณ จุดขายในซุปเปอร์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มาร์เกต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กับเครื่องควบคุมสต็อกสินค้า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เชื่อมต่อคอมพิวเตอร์ส่วนบุคคล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ต่างๆ และ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เครื่องพิมพ์ในสำนักงาน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ด้านปฏิบัติงาน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ได้รวดเร็ว</a:t>
            </a: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ยิ่งขึ้น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การติดต่อสื่อสารกันระหว่างบุคคลหรือกลุ่มบุคคล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ฯลฯ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3350-EBE3-4A1E-A611-3C3D49AA1DE0}" type="slidenum">
              <a:rPr lang="en-US" smtClean="0"/>
              <a:pPr/>
              <a:t>51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Aj.Somporn</a:t>
            </a:r>
            <a:r>
              <a:rPr lang="en-US" dirty="0" smtClean="0"/>
              <a:t> Kraoamkaeo</a:t>
            </a:r>
            <a:endParaRPr lang="th-TH" dirty="0"/>
          </a:p>
        </p:txBody>
      </p:sp>
      <p:pic>
        <p:nvPicPr>
          <p:cNvPr id="4100" name="Picture 4" descr="à¸à¸¥à¸à¸²à¸£à¸à¹à¸à¸«à¸²à¸£à¸¹à¸à¸ à¸²à¸à¸ªà¸³à¸«à¸£à¸±à¸ à¸à¸²à¸£à¹à¸­à¸à¹à¸à¸´à¸ EF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57" y="5317887"/>
            <a:ext cx="1702543" cy="113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à¸à¸¥à¸à¸²à¸£à¸à¹à¸à¸«à¸²à¸£à¸¹à¸à¸ à¸²à¸à¸ªà¸³à¸«à¸£à¸±à¸ à¸à¸²à¸£à¹à¸­à¸à¹à¸à¸´à¸ E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16" y="177102"/>
            <a:ext cx="1897502" cy="96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36" name="Line 20"/>
          <p:cNvSpPr>
            <a:spLocks noChangeShapeType="1"/>
          </p:cNvSpPr>
          <p:nvPr/>
        </p:nvSpPr>
        <p:spPr bwMode="auto">
          <a:xfrm>
            <a:off x="7210425" y="4572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endParaRPr lang="th-TH"/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5410200" y="4572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endParaRPr lang="th-TH"/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>
            <a:off x="3616325" y="4572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endParaRPr lang="th-TH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1978025" y="4546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endParaRPr lang="th-TH"/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055687" y="254000"/>
            <a:ext cx="5954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องค์ประกอบพื้นฐานของระบบสื่อสารข้อมูล</a:t>
            </a:r>
            <a:endParaRPr lang="en-US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37112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ผู้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ส่งข่าวสาร (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Source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)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ผู้รับ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ข่าวสาร (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Sink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)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ช่องสัญญาณ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(Channel)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เข้ารหัส 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(Encoding)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ถอดรหัส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(Decoding)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สัญญาณ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รบกวน  (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Noise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) </a:t>
            </a:r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633413" y="4271963"/>
            <a:ext cx="1444625" cy="528637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FreesiaUPC" pitchFamily="34" charset="-34"/>
              </a:rPr>
              <a:t>ผู้ส่งข่าวสาร</a:t>
            </a: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3868738" y="5287963"/>
            <a:ext cx="1858962" cy="528637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FreesiaUPC" pitchFamily="34" charset="-34"/>
              </a:rPr>
              <a:t>สัญญาณรบกวน</a:t>
            </a:r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4006850" y="4279900"/>
            <a:ext cx="1530350" cy="528638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FreesiaUPC" pitchFamily="34" charset="-34"/>
              </a:rPr>
              <a:t>ช่องสัญญาณ</a:t>
            </a:r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2362200" y="4267200"/>
            <a:ext cx="1420813" cy="528638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FreesiaUPC" pitchFamily="34" charset="-34"/>
              </a:rPr>
              <a:t>การเข้ารหัส</a:t>
            </a:r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7570788" y="4267200"/>
            <a:ext cx="1468437" cy="528638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FreesiaUPC" pitchFamily="34" charset="-34"/>
              </a:rPr>
              <a:t>ผู้รับข่าวสาร</a:t>
            </a:r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5797550" y="4279900"/>
            <a:ext cx="1525588" cy="528638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FreesiaUPC" pitchFamily="34" charset="-34"/>
              </a:rPr>
              <a:t>การถอดรหัส</a:t>
            </a:r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 flipV="1">
            <a:off x="4822825" y="4800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F9D-F14C-4564-B79C-38A1EBC13F74}" type="slidenum">
              <a:rPr lang="en-US" smtClean="0"/>
              <a:pPr/>
              <a:t>6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6" grpId="0" animBg="1"/>
      <p:bldP spid="86035" grpId="0" animBg="1"/>
      <p:bldP spid="86034" grpId="0" animBg="1"/>
      <p:bldP spid="86033" grpId="0" animBg="1"/>
      <p:bldP spid="86027" grpId="0" animBg="1" autoUpdateAnimBg="0"/>
      <p:bldP spid="86028" grpId="0" animBg="1" autoUpdateAnimBg="0"/>
      <p:bldP spid="86029" grpId="0" animBg="1" autoUpdateAnimBg="0"/>
      <p:bldP spid="86030" grpId="0" animBg="1" autoUpdateAnimBg="0"/>
      <p:bldP spid="86031" grpId="0" animBg="1" autoUpdateAnimBg="0"/>
      <p:bldP spid="86032" grpId="0" animBg="1" autoUpdateAnimBg="0"/>
      <p:bldP spid="860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028700" y="269875"/>
            <a:ext cx="7962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วัตถุประสงค์ของการนำการสื่อสารมาประยุกต์ใช้ในองค์กร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63017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เพื่อ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รับข้อมูลและสารสนเทศจากแหล่งกำเนิดข้อมูล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เพื่อ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ส่งและกระจายข้อมูลได้อย่างรวดเร็ว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เพื่อ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ลดเวลาการทำงาน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เพื่อ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การประหยัดค่าใช้จ่ายในการส่งข่าวสาร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เพื่อ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ช่วยขยายการดำเนินการองค์กร </a:t>
            </a: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เพื่อ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ช่วยปรับปรุงการบริหารขององค์กร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F9D-F14C-4564-B79C-38A1EBC13F74}" type="slidenum">
              <a:rPr lang="en-US" smtClean="0"/>
              <a:pPr/>
              <a:t>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006475" y="269875"/>
            <a:ext cx="4784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สัญญาณที่ใช้ในระบบสื่อสารข้อมูล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125538" y="990600"/>
            <a:ext cx="33169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สัญญาณแบบแอ</a:t>
            </a:r>
            <a:r>
              <a:rPr lang="th-TH" sz="3200" dirty="0" err="1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นะล็อก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สัญญาณ</a:t>
            </a:r>
            <a:r>
              <a:rPr lang="th-TH" sz="3200" dirty="0" err="1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แบบดิจิทัล</a:t>
            </a:r>
            <a:endParaRPr lang="th-TH" sz="3200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 cstate="print"/>
          <a:srcRect b="17021"/>
          <a:stretch>
            <a:fillRect/>
          </a:stretch>
        </p:blipFill>
        <p:spPr bwMode="auto">
          <a:xfrm>
            <a:off x="5265738" y="2286000"/>
            <a:ext cx="2278062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 cstate="print"/>
          <a:srcRect b="14894"/>
          <a:stretch>
            <a:fillRect/>
          </a:stretch>
        </p:blipFill>
        <p:spPr bwMode="auto">
          <a:xfrm>
            <a:off x="1989138" y="2286000"/>
            <a:ext cx="2278062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5257800" y="4433888"/>
            <a:ext cx="2365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SzPct val="80000"/>
              <a:buFont typeface="Wingdings 2" pitchFamily="18" charset="2"/>
              <a:buNone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สัญญาณ</a:t>
            </a:r>
            <a:r>
              <a:rPr lang="th-TH" dirty="0" err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แบบดิจิทัล</a:t>
            </a:r>
            <a:endParaRPr lang="th-TH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905000" y="4419600"/>
            <a:ext cx="2531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SzPct val="80000"/>
              <a:buFont typeface="Wingdings 2" pitchFamily="18" charset="2"/>
              <a:buNone/>
            </a:pPr>
            <a:r>
              <a:rPr lang="th-TH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สัญญาณแบบแอ</a:t>
            </a:r>
            <a:r>
              <a:rPr lang="th-TH" dirty="0" err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นะล็อก</a:t>
            </a:r>
            <a:endParaRPr lang="th-TH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" name="ตัวยึดหมายเลขภาพนิ่ง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F9D-F14C-4564-B79C-38A1EBC13F74}" type="slidenum">
              <a:rPr lang="en-US" smtClean="0"/>
              <a:pPr/>
              <a:t>8</a:t>
            </a:fld>
            <a:endParaRPr lang="th-TH"/>
          </a:p>
        </p:txBody>
      </p:sp>
      <p:sp>
        <p:nvSpPr>
          <p:cNvPr id="12" name="ตัวยึดท้ายกระดา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  <p:pic>
        <p:nvPicPr>
          <p:cNvPr id="1026" name="Picture 2" descr="à¸à¸¥à¸à¸²à¸£à¸à¹à¸à¸«à¸²à¸£à¸¹à¸à¸ à¸²à¸à¸ªà¸³à¸«à¸£à¸±à¸ à¸§à¸´à¸à¸¢à¸¸ 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52" y="4973822"/>
            <a:ext cx="1222248" cy="122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à¸à¸¥à¸à¸²à¸£à¸à¹à¸à¸«à¸²à¸£à¸¹à¸à¸ à¸²à¸à¸ªà¸³à¸«à¸£à¸±à¸ à¹à¸à¸£à¸à¸±à¸¨à¸à¹ à¸à¸²à¸§à¹à¸à¸µà¸¢à¸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2590800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à¸à¸¥à¸à¸²à¸£à¸à¹à¸à¸«à¸²à¸£à¸¹à¸à¸ à¸²à¸à¸ªà¸³à¸«à¸£à¸±à¸ à¹à¸ªà¸²à¸à¹à¸²à¸à¸à¸¥à¸² à¹à¸­à¸à¸°à¸¥à¸­à¸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56" y="5292528"/>
            <a:ext cx="1158206" cy="8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8" name="Picture 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667238" y="1619695"/>
            <a:ext cx="3809524" cy="3561905"/>
          </a:xfrm>
          <a:noFill/>
          <a:ln/>
        </p:spPr>
      </p:pic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020762" y="269875"/>
            <a:ext cx="4694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ประเภทของการส่งสัญญาณข้อมูล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125538" y="977900"/>
            <a:ext cx="59987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SzPct val="80000"/>
              <a:buFont typeface="Wingdings" pitchFamily="2" charset="2"/>
              <a:buChar char="§"/>
            </a:pPr>
            <a:r>
              <a:rPr lang="th-TH" sz="32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สื่อสารแบบขนาน </a:t>
            </a:r>
            <a:r>
              <a:rPr lang="en-US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(Parallel Transmission)</a:t>
            </a:r>
            <a:r>
              <a:rPr lang="th-TH" sz="3200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</a:t>
            </a: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3350-EBE3-4A1E-A611-3C3D49AA1DE0}" type="slidenum">
              <a:rPr lang="en-US" smtClean="0"/>
              <a:pPr/>
              <a:t>9</a:t>
            </a:fld>
            <a:endParaRPr lang="th-TH"/>
          </a:p>
        </p:txBody>
      </p:sp>
      <p:sp>
        <p:nvSpPr>
          <p:cNvPr id="9" name="ตัวยึดท้ายกระดา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Aj.Somporn Kraoamkaeo</a:t>
            </a: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จุดที่สุด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จุดที่สุด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จุดที่สุด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1882</TotalTime>
  <Words>2279</Words>
  <Application>Microsoft Office PowerPoint</Application>
  <PresentationFormat>นำเสนอทางหน้าจอ (4:3)</PresentationFormat>
  <Paragraphs>395</Paragraphs>
  <Slides>51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51</vt:i4>
      </vt:variant>
    </vt:vector>
  </HeadingPairs>
  <TitlesOfParts>
    <vt:vector size="64" baseType="lpstr">
      <vt:lpstr>Angsana New</vt:lpstr>
      <vt:lpstr>Arial</vt:lpstr>
      <vt:lpstr>Browallia New</vt:lpstr>
      <vt:lpstr>Comic Sans MS</vt:lpstr>
      <vt:lpstr>Cordia New</vt:lpstr>
      <vt:lpstr>Courier New</vt:lpstr>
      <vt:lpstr>FreesiaUPC</vt:lpstr>
      <vt:lpstr>Gill Sans MT</vt:lpstr>
      <vt:lpstr>Times New Roman</vt:lpstr>
      <vt:lpstr>Verdana</vt:lpstr>
      <vt:lpstr>Wingdings</vt:lpstr>
      <vt:lpstr>Wingdings 2</vt:lpstr>
      <vt:lpstr>จุดที่สุด</vt:lpstr>
      <vt:lpstr>Chapter 4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Suchada Supapon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subject>IT 4000107</dc:subject>
  <dc:creator>Aj.Somporn Kraoamkaeo</dc:creator>
  <cp:lastModifiedBy>สมพร กระออมแก้ว</cp:lastModifiedBy>
  <cp:revision>247</cp:revision>
  <cp:lastPrinted>2018-10-31T08:51:30Z</cp:lastPrinted>
  <dcterms:created xsi:type="dcterms:W3CDTF">2001-09-08T15:37:42Z</dcterms:created>
  <dcterms:modified xsi:type="dcterms:W3CDTF">2018-10-31T08:51:33Z</dcterms:modified>
</cp:coreProperties>
</file>