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embeddedFontLst>
    <p:embeddedFont>
      <p:font typeface="Kanit Medium" panose="020B0502040204020203" charset="-34"/>
      <p:regular r:id="rId29"/>
      <p:bold r:id="rId30"/>
      <p:italic r:id="rId31"/>
      <p:boldItalic r:id="rId32"/>
    </p:embeddedFont>
    <p:embeddedFont>
      <p:font typeface="Kanit" panose="020B0502040204020203" charset="-34"/>
      <p:regular r:id="rId33"/>
      <p:bold r:id="rId34"/>
      <p:italic r:id="rId35"/>
      <p:boldItalic r:id="rId36"/>
    </p:embeddedFont>
    <p:embeddedFont>
      <p:font typeface="Kanit Light" panose="020B0502040204020203" charset="-34"/>
      <p:regular r:id="rId37"/>
      <p:bold r:id="rId38"/>
      <p:italic r:id="rId39"/>
      <p:boldItalic r:id="rId40"/>
    </p:embeddedFont>
    <p:embeddedFont>
      <p:font typeface="Sarabun" panose="020B0502040204020203" charset="-34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B1D2A-832E-8816-52C5-735E9EAB6A09}" v="9" dt="2023-05-25T02:07:15.070"/>
    <p1510:client id="{56E1191B-4C1B-65DD-DCD4-199F4C0F87AD}" v="4" dt="2023-05-25T02:07:46.303"/>
    <p1510:client id="{89703B21-EF95-4225-B550-9DBCD9B03451}" v="4" dt="2023-05-22T04:16:13.881"/>
    <p1510:client id="{BF7A076E-2B18-FDDE-70E1-4017BB3A30FB}" v="1" dt="2023-05-25T03:53:22.079"/>
    <p1510:client id="{EB64E5F3-6366-4F7A-A23A-E3A2377FA2C8}" v="1" dt="2023-05-22T02:46:51.937"/>
    <p1510:client id="{F1B8A998-7C03-4C22-96E8-F7758C1D37EE}" v="1" dt="2023-05-25T03:54:14.800"/>
    <p1510:client id="{F24F8942-8135-4300-A3F3-871A7F6949FF}" v="16" dt="2023-05-25T03:59:47.944"/>
    <p1510:client id="{FC674246-0E41-1DA1-1DAC-8512A68A6862}" v="1" dt="2023-05-22T07:08:35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542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04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51727b82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51727b82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232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51727b82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51727b82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60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51727b82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251727b82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16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251727b82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251727b82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075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251727b82c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251727b82c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323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251727b82c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251727b82c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53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251cf8e15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251cf8e15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826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51727b82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251727b82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676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51727b82c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251727b82c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755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251727b82c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2251727b82c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57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51727b82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51727b82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781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251727b82c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2251727b82c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533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251727b82c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2251727b82c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837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51727b82c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251727b82c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211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251727b82c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2251727b82c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507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251727b82c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2251727b82c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121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251cf8e15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2251cf8e15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08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51cf8e15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51cf8e15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52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51727b82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51727b82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73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51cf8e15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51cf8e15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26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51727b82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51727b82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58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51727b82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51727b82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13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51727b82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251727b82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83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51cf8e15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51cf8e15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21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7" name="Google Shape;87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7" name="Google Shape;97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06" name="Google Shape;106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8" name="Google Shape;128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47" name="Google Shape;147;p2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11" Type="http://schemas.openxmlformats.org/officeDocument/2006/relationships/slide" Target="slide22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ctrTitle"/>
          </p:nvPr>
        </p:nvSpPr>
        <p:spPr>
          <a:xfrm>
            <a:off x="295541" y="1800435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การพัฒนาบทเรียน LMS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" name="Google Shape;162;p25">
            <a:extLst>
              <a:ext uri="{FF2B5EF4-FFF2-40B4-BE49-F238E27FC236}">
                <a16:creationId xmlns:a16="http://schemas.microsoft.com/office/drawing/2014/main" xmlns="" id="{18C48369-3C05-A82E-079E-D7960E4C732D}"/>
              </a:ext>
            </a:extLst>
          </p:cNvPr>
          <p:cNvSpPr txBox="1">
            <a:spLocks noGrp="1"/>
          </p:cNvSpPr>
          <p:nvPr/>
        </p:nvSpPr>
        <p:spPr>
          <a:xfrm>
            <a:off x="601411" y="2725881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th" sz="2200">
                <a:latin typeface="Kanit Light"/>
                <a:ea typeface="Kanit Light"/>
                <a:cs typeface="Kanit Light"/>
                <a:sym typeface="Kanit Light"/>
              </a:rPr>
              <a:t>สำหรับรายวิชาการศึกษาทั่วไป GE</a:t>
            </a:r>
            <a:endParaRPr sz="2200"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การตรวจการบ้านและให้คะแนน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42" name="Google Shape;242;p36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 l="15095"/>
          <a:stretch/>
        </p:blipFill>
        <p:spPr>
          <a:xfrm>
            <a:off x="626375" y="1229875"/>
            <a:ext cx="4724675" cy="2480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4" name="Google Shape;244;p36"/>
          <p:cNvSpPr txBox="1"/>
          <p:nvPr/>
        </p:nvSpPr>
        <p:spPr>
          <a:xfrm>
            <a:off x="1349675" y="1530950"/>
            <a:ext cx="2471100" cy="17190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ทำการคลิ๊กเลือก ที่ปุ่ม เพิ่มกิจกรรมหรือแหล่ง ข้อมูล ละเลือกรูปแบบเป็น แบบ Assignment </a:t>
            </a:r>
            <a:endParaRPr sz="1600" b="1" i="1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850" y="1229863"/>
            <a:ext cx="3067150" cy="35154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การตรวจการบ้านและให้คะแนน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52" name="Google Shape;252;p37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229875"/>
            <a:ext cx="6796151" cy="1918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4" name="Google Shape;254;p37"/>
          <p:cNvSpPr txBox="1"/>
          <p:nvPr/>
        </p:nvSpPr>
        <p:spPr>
          <a:xfrm>
            <a:off x="5109950" y="2433075"/>
            <a:ext cx="2471100" cy="17190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ทำการพิมพ์ชื่อของ หัวข้อ ของการบ้าน หรืองานที่ จะให้ส่ง</a:t>
            </a:r>
            <a:endParaRPr sz="1600" b="1" i="1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การตรวจการบ้านและให้คะแนน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60" name="Google Shape;260;p3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61" name="Google Shape;261;p38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38"/>
          <p:cNvPicPr preferRelativeResize="0"/>
          <p:nvPr/>
        </p:nvPicPr>
        <p:blipFill rotWithShape="1">
          <a:blip r:embed="rId3">
            <a:alphaModFix/>
          </a:blip>
          <a:srcRect r="1506" b="3241"/>
          <a:stretch/>
        </p:blipFill>
        <p:spPr>
          <a:xfrm>
            <a:off x="311700" y="1152475"/>
            <a:ext cx="7128250" cy="370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3" name="Google Shape;263;p38"/>
          <p:cNvSpPr txBox="1"/>
          <p:nvPr/>
        </p:nvSpPr>
        <p:spPr>
          <a:xfrm>
            <a:off x="4061225" y="2471075"/>
            <a:ext cx="3377400" cy="23904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ในส่วนของหัวข้อ Availability</a:t>
            </a:r>
            <a:endParaRPr sz="1600" b="1" i="1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จะเป็นข้อกำหนดเกี่ยวกับ ระยะเวลา ของการส่งงาน</a:t>
            </a:r>
            <a:endParaRPr sz="1600" b="1" i="1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600"/>
              <a:buFont typeface="Sarabun"/>
              <a:buChar char="-"/>
            </a:pPr>
            <a:r>
              <a:rPr lang="th" sz="1600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Allow submissions from คือ การกำหนดวันที่เริ่มส่งงานได้</a:t>
            </a:r>
            <a:endParaRPr sz="1600" b="1" i="1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600"/>
              <a:buFont typeface="Sarabun"/>
              <a:buChar char="-"/>
            </a:pPr>
            <a:r>
              <a:rPr lang="th" sz="1600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กำหนดส่ง คือ วันที่จะส่งงาน ได้วันเป็นวันสุดท้าย</a:t>
            </a:r>
            <a:endParaRPr sz="1600" b="1" i="1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การตรวจการบ้านและให้คะแนน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70" name="Google Shape;270;p39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152475"/>
            <a:ext cx="8520600" cy="14068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2" name="Google Shape;27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2694025"/>
            <a:ext cx="8520600" cy="2229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การตรวจการบ้านและให้คะแนน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79" name="Google Shape;279;p40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152474"/>
            <a:ext cx="8520600" cy="28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การตรวจการบ้านและให้คะแนน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87" name="Google Shape;287;p41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575" y="1229875"/>
            <a:ext cx="7466825" cy="394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การจัดการข้อสอบและจัดสอบ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การนำเข้าข้อสอบ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99" name="Google Shape;299;p4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00" name="Google Shape;300;p43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229875"/>
            <a:ext cx="6297074" cy="3704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02" name="Google Shape;302;p43"/>
          <p:cNvSpPr txBox="1"/>
          <p:nvPr/>
        </p:nvSpPr>
        <p:spPr>
          <a:xfrm>
            <a:off x="3934850" y="1379525"/>
            <a:ext cx="4897500" cy="34056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53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ในการสร้างข้อสอบนั้น เพื่อความสะดวกรวดเร็ว จะสร้างข้อสอบ โดยจะอาศัยรูปแบบ</a:t>
            </a:r>
            <a:r>
              <a:rPr lang="th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มาตรฐาน</a:t>
            </a: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แบบ </a:t>
            </a:r>
            <a:r>
              <a:rPr lang="th" sz="1400" b="1" i="1" u="none" strike="noStrike" cap="none" err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Aiken</a:t>
            </a: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lang="th" sz="1400" b="1" i="1" u="none" strike="noStrike" cap="none" err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format</a:t>
            </a: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 ที่ได้กำหนดรูปแบบการเตรียมข้อสอบ เพื่อที่จะ </a:t>
            </a:r>
            <a:r>
              <a:rPr lang="th" sz="1400" b="1" i="1" u="none" strike="noStrike" cap="none" err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import</a:t>
            </a: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 เข้าสู่ระบบคลังข้อสอบได้ทีละ จำนวนมาก ๆ เพื่อลดเวลาในการสร้างข้อสอบ รูปจะมีรูปแบบ คือ</a:t>
            </a:r>
            <a:endParaRPr lang="en-US" sz="1400" b="1" i="1" u="none" strike="noStrike" cap="none">
              <a:solidFill>
                <a:srgbClr val="2A3990"/>
              </a:solidFill>
              <a:latin typeface="Sarabun"/>
              <a:ea typeface="Sarabun"/>
              <a:cs typeface="Sarabun"/>
            </a:endParaRPr>
          </a:p>
          <a:p>
            <a:pPr marL="539750" marR="0" lvl="0" indent="-174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400"/>
              <a:buFont typeface="Sarabun"/>
              <a:buAutoNum type="arabicPeriod"/>
            </a:pP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คำถามต้องจบภายในบรรทัดเดียว</a:t>
            </a:r>
            <a:endParaRPr sz="1400" b="1" i="1" u="none" strike="noStrike" cap="none">
              <a:solidFill>
                <a:srgbClr val="2A3990"/>
              </a:solidFill>
              <a:latin typeface="Sarabun"/>
              <a:ea typeface="Sarabun"/>
              <a:cs typeface="Sarabun"/>
            </a:endParaRPr>
          </a:p>
          <a:p>
            <a:pPr marL="539750" marR="0" lvl="0" indent="-174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400"/>
              <a:buFont typeface="Sarabun"/>
              <a:buAutoNum type="arabicPeriod"/>
            </a:pP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คำตอบก็ต้องจบภายในบรรทัดเดียว</a:t>
            </a:r>
            <a:endParaRPr sz="1400" b="1" i="1" u="none" strike="noStrike" cap="none">
              <a:solidFill>
                <a:srgbClr val="2A3990"/>
              </a:solidFill>
              <a:latin typeface="Sarabun"/>
              <a:ea typeface="Sarabun"/>
              <a:cs typeface="Sarabun"/>
            </a:endParaRPr>
          </a:p>
          <a:p>
            <a:pPr marL="539750" marR="0" lvl="0" indent="-174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400"/>
              <a:buFont typeface="Sarabun"/>
              <a:buAutoNum type="arabicPeriod"/>
            </a:pP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ต้องมีเฉลยคำไว้บรรทัดสุดท้ายของข้อสอบ โดยจะเขียนคำว่า ANSWER: และตามด้วยข้อสอบที่ถูกต้อง</a:t>
            </a:r>
            <a:endParaRPr sz="1400" b="1" i="1" u="none" strike="noStrike" cap="none">
              <a:solidFill>
                <a:srgbClr val="2A3990"/>
              </a:solidFill>
              <a:latin typeface="Sarabun"/>
              <a:ea typeface="Sarabun"/>
              <a:cs typeface="Sarabun"/>
            </a:endParaRPr>
          </a:p>
          <a:p>
            <a:pPr marL="539750" marR="0" lvl="0" indent="-174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400"/>
              <a:buFont typeface="Sarabun"/>
              <a:buAutoNum type="arabicPeriod"/>
            </a:pP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ต้องเว้นระหว่าง 1 วรรค ให้เหมือน ในภาพตัวอย่าง</a:t>
            </a:r>
            <a:endParaRPr sz="1400" b="1" i="1" u="none" strike="noStrike" cap="none">
              <a:solidFill>
                <a:srgbClr val="2A3990"/>
              </a:solidFill>
              <a:latin typeface="Sarabun"/>
              <a:ea typeface="Sarabun"/>
              <a:cs typeface="Sarabu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รูปแบบต้องถูกต้องตามมาตราฐาน จึงจะสามารถ </a:t>
            </a:r>
            <a:r>
              <a:rPr lang="th" sz="1400" b="1" i="1" u="none" strike="noStrike" cap="none" err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import</a:t>
            </a: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 ข้อสอบ ไปยังคลังข้อสอบได้สมบูรณ์</a:t>
            </a:r>
            <a:endParaRPr sz="1400" b="1" i="1" u="none" strike="noStrike" cap="none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การนำเข้าข้อสอบ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08" name="Google Shape;308;p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229875"/>
            <a:ext cx="6297074" cy="3704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11" name="Google Shape;311;p44"/>
          <p:cNvSpPr txBox="1"/>
          <p:nvPr/>
        </p:nvSpPr>
        <p:spPr>
          <a:xfrm>
            <a:off x="5686800" y="1500300"/>
            <a:ext cx="2673000" cy="26628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8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1" u="none" strike="noStrike" cap="none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 และตรวจ สอบความถูกต้องเรียบร้อยแล้ว ให้ทำการ Save As และให้เลือก Save as type เป็นแบบ Text Document(*.txt) และเลือก Encoding เป็นแบบ UTF-8 แล้วทำการกดปุ่ม Save ได้ทันที</a:t>
            </a:r>
            <a:endParaRPr sz="1400" b="1" i="1" u="none" strike="noStrike" cap="none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การนำเข้าข้อสอบ (ต่อ)</a:t>
            </a:r>
            <a:endParaRPr sz="2600">
              <a:solidFill>
                <a:srgbClr val="1A1A1A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17" name="Google Shape;317;p4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18" name="Google Shape;31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1831" y="636809"/>
            <a:ext cx="3703219" cy="36571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19" name="Google Shape;319;p45"/>
          <p:cNvSpPr txBox="1"/>
          <p:nvPr/>
        </p:nvSpPr>
        <p:spPr>
          <a:xfrm>
            <a:off x="5266175" y="1229875"/>
            <a:ext cx="2890200" cy="16275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8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ที่หน้าหลักของ รายวิชา เพื่อทำการ import </a:t>
            </a:r>
            <a:r>
              <a:rPr lang="th" b="1" i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ห</a:t>
            </a: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รือนำเข้า ข้อสอบ เข้าสู่รายวิชา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561"/>
          <a:stretch/>
        </p:blipFill>
        <p:spPr>
          <a:xfrm>
            <a:off x="-1219200" y="0"/>
            <a:ext cx="5791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Kanit"/>
              <a:buChar char="●"/>
            </a:pPr>
            <a:r>
              <a:rPr lang="th" sz="1600">
                <a:uFill>
                  <a:noFill/>
                </a:uFill>
                <a:latin typeface="Kanit"/>
                <a:ea typeface="Kanit"/>
                <a:cs typeface="Kanit"/>
                <a:sym typeface="Kanit"/>
                <a:hlinkClick r:id="rId4" action="ppaction://hlinksldjump"/>
              </a:rPr>
              <a:t>การสร้างกลุ่มผู้เรียน</a:t>
            </a:r>
            <a:endParaRPr sz="1600">
              <a:latin typeface="Kanit"/>
              <a:ea typeface="Kanit"/>
              <a:cs typeface="Kanit"/>
              <a:sym typeface="Kani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Kanit"/>
              <a:buChar char="●"/>
            </a:pPr>
            <a:r>
              <a:rPr lang="th" sz="1600">
                <a:uFill>
                  <a:noFill/>
                </a:uFill>
                <a:latin typeface="Kanit"/>
                <a:ea typeface="Kanit"/>
                <a:cs typeface="Kanit"/>
                <a:sym typeface="Kanit"/>
                <a:hlinkClick r:id="rId5" action="ppaction://hlinksldjump"/>
              </a:rPr>
              <a:t>การเพิ่มเนื้อหา</a:t>
            </a:r>
            <a:r>
              <a:rPr lang="th" sz="1600">
                <a:latin typeface="Kanit"/>
                <a:ea typeface="Kanit"/>
                <a:cs typeface="Kanit"/>
                <a:sym typeface="Kanit"/>
              </a:rPr>
              <a:t> </a:t>
            </a:r>
            <a:endParaRPr sz="1600">
              <a:latin typeface="Kanit"/>
              <a:ea typeface="Kanit"/>
              <a:cs typeface="Kanit"/>
              <a:sym typeface="Kani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Kanit Light"/>
              <a:buChar char="○"/>
            </a:pPr>
            <a:r>
              <a:rPr lang="th" sz="1600">
                <a:uFill>
                  <a:noFill/>
                </a:uFill>
                <a:latin typeface="Kanit Light"/>
                <a:ea typeface="Kanit Light"/>
                <a:cs typeface="Kanit Light"/>
                <a:sym typeface="Kanit Light"/>
                <a:hlinkClick r:id="rId6" action="ppaction://hlinksldjump"/>
              </a:rPr>
              <a:t>ไฟล์เอกสาร</a:t>
            </a:r>
            <a:endParaRPr sz="1600">
              <a:latin typeface="Kanit Light"/>
              <a:ea typeface="Kanit Light"/>
              <a:cs typeface="Kanit Light"/>
              <a:sym typeface="Kanit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Kanit Light"/>
              <a:buChar char="○"/>
            </a:pPr>
            <a:r>
              <a:rPr lang="th" sz="1600">
                <a:uFill>
                  <a:noFill/>
                </a:uFill>
                <a:latin typeface="Kanit Light"/>
                <a:ea typeface="Kanit Light"/>
                <a:cs typeface="Kanit Light"/>
                <a:sym typeface="Kanit Light"/>
                <a:hlinkClick r:id="rId7" action="ppaction://hlinksldjump"/>
              </a:rPr>
              <a:t>ลิ้งค์ภายนอก</a:t>
            </a:r>
            <a:endParaRPr sz="1600">
              <a:latin typeface="Kanit Light"/>
              <a:ea typeface="Kanit Light"/>
              <a:cs typeface="Kanit Light"/>
              <a:sym typeface="Kanit Ligh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Kanit"/>
              <a:buChar char="●"/>
            </a:pPr>
            <a:r>
              <a:rPr lang="th" sz="1600">
                <a:uFill>
                  <a:noFill/>
                </a:uFill>
                <a:latin typeface="Kanit"/>
                <a:ea typeface="Kanit"/>
                <a:cs typeface="Kanit"/>
                <a:sym typeface="Kanit"/>
                <a:hlinkClick r:id="rId8" action="ppaction://hlinksldjump"/>
              </a:rPr>
              <a:t>การตรวจการบ้านและให้คะแนน</a:t>
            </a:r>
            <a:r>
              <a:rPr lang="th" sz="1600">
                <a:latin typeface="Kanit"/>
                <a:ea typeface="Kanit"/>
                <a:cs typeface="Kanit"/>
                <a:sym typeface="Kanit"/>
              </a:rPr>
              <a:t> </a:t>
            </a:r>
            <a:endParaRPr sz="1600">
              <a:latin typeface="Kanit"/>
              <a:ea typeface="Kanit"/>
              <a:cs typeface="Kanit"/>
              <a:sym typeface="Kani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Kanit"/>
              <a:buChar char="●"/>
            </a:pPr>
            <a:r>
              <a:rPr lang="th" sz="1600">
                <a:uFill>
                  <a:noFill/>
                </a:uFill>
                <a:latin typeface="Kanit"/>
                <a:ea typeface="Kanit"/>
                <a:cs typeface="Kanit"/>
                <a:sym typeface="Kanit"/>
                <a:hlinkClick r:id="rId9" action="ppaction://hlinksldjump"/>
              </a:rPr>
              <a:t>การจัดการข้อสอบ และการสอบ</a:t>
            </a:r>
            <a:r>
              <a:rPr lang="th" sz="1600">
                <a:latin typeface="Kanit"/>
                <a:ea typeface="Kanit"/>
                <a:cs typeface="Kanit"/>
                <a:sym typeface="Kanit"/>
              </a:rPr>
              <a:t> </a:t>
            </a:r>
            <a:endParaRPr sz="1600">
              <a:latin typeface="Kanit"/>
              <a:ea typeface="Kanit"/>
              <a:cs typeface="Kanit"/>
              <a:sym typeface="Kani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Kanit Light"/>
              <a:buChar char="○"/>
            </a:pPr>
            <a:r>
              <a:rPr lang="th" sz="1600">
                <a:uFill>
                  <a:noFill/>
                </a:uFill>
                <a:latin typeface="Kanit Light"/>
                <a:ea typeface="Kanit Light"/>
                <a:cs typeface="Kanit Light"/>
                <a:sym typeface="Kanit Light"/>
                <a:hlinkClick r:id="rId10" action="ppaction://hlinksldjump"/>
              </a:rPr>
              <a:t>การนำเข้าข้อสอบ</a:t>
            </a:r>
            <a:endParaRPr sz="1600">
              <a:latin typeface="Kanit Light"/>
              <a:ea typeface="Kanit Light"/>
              <a:cs typeface="Kanit Light"/>
              <a:sym typeface="Kanit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Kanit Light"/>
              <a:buChar char="○"/>
            </a:pPr>
            <a:r>
              <a:rPr lang="th" sz="1600">
                <a:uFill>
                  <a:noFill/>
                </a:uFill>
                <a:latin typeface="Kanit Light"/>
                <a:ea typeface="Kanit Light"/>
                <a:cs typeface="Kanit Light"/>
                <a:sym typeface="Kanit Light"/>
                <a:hlinkClick r:id="rId11" action="ppaction://hlinksldjump"/>
              </a:rPr>
              <a:t>การแก้ไขข้อสอบ</a:t>
            </a:r>
            <a:endParaRPr sz="1600">
              <a:latin typeface="Kanit Light"/>
              <a:ea typeface="Kanit Light"/>
              <a:cs typeface="Kanit Light"/>
              <a:sym typeface="Kanit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Kanit Light"/>
              <a:buChar char="○"/>
            </a:pPr>
            <a:r>
              <a:rPr lang="th" sz="1600">
                <a:uFill>
                  <a:noFill/>
                </a:uFill>
                <a:latin typeface="Kanit Light"/>
                <a:ea typeface="Kanit Light"/>
                <a:cs typeface="Kanit Light"/>
                <a:sym typeface="Kanit Light"/>
                <a:hlinkClick r:id="" action="ppaction://noaction"/>
              </a:rPr>
              <a:t>การจัดสอบ</a:t>
            </a:r>
            <a:endParaRPr sz="1600">
              <a:latin typeface="Kanit Light"/>
              <a:ea typeface="Kanit Light"/>
              <a:cs typeface="Kanit Light"/>
              <a:sym typeface="Kanit Ligh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Kanit"/>
              <a:buChar char="●"/>
            </a:pPr>
            <a:r>
              <a:rPr lang="th" sz="1600">
                <a:uFill>
                  <a:noFill/>
                </a:uFill>
                <a:latin typeface="Kanit"/>
                <a:ea typeface="Kanit"/>
                <a:cs typeface="Kanit"/>
                <a:sym typeface="Kanit"/>
                <a:hlinkClick r:id="" action="ppaction://noaction"/>
              </a:rPr>
              <a:t>การเช็คชื่อ</a:t>
            </a:r>
            <a:endParaRPr sz="1600">
              <a:latin typeface="Kanit"/>
              <a:ea typeface="Kanit"/>
              <a:cs typeface="Kanit"/>
              <a:sym typeface="Kani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Kanit"/>
              <a:buChar char="●"/>
            </a:pPr>
            <a:r>
              <a:rPr lang="th" sz="1600">
                <a:uFill>
                  <a:noFill/>
                </a:uFill>
                <a:latin typeface="Kanit"/>
                <a:ea typeface="Kanit"/>
                <a:cs typeface="Kanit"/>
                <a:sym typeface="Kanit"/>
                <a:hlinkClick r:id="" action="ppaction://noaction"/>
              </a:rPr>
              <a:t>การจัดการคะแนน</a:t>
            </a:r>
            <a:endParaRPr sz="1600"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การนำเข้าข้อสอบ (ต่อ)</a:t>
            </a:r>
            <a:endParaRPr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25" name="Google Shape;325;p4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26" name="Google Shape;32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00" y="1229875"/>
            <a:ext cx="3293683" cy="36985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27" name="Google Shape;327;p46"/>
          <p:cNvSpPr txBox="1"/>
          <p:nvPr/>
        </p:nvSpPr>
        <p:spPr>
          <a:xfrm>
            <a:off x="4899250" y="1229875"/>
            <a:ext cx="2890200" cy="16275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8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ทำการเลือกประเภทของไฟล์ ให้เป็น แบบ Aiken format จากนั้น ทำการเลือกไฟล์ ข้อสอบที่เตรียมไว้ และทำการ กดปุ่มนำเข้า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การนำเข้าข้อสอบ (ต่อ)</a:t>
            </a:r>
            <a:endParaRPr sz="2600">
              <a:solidFill>
                <a:srgbClr val="1A1A1A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33" name="Google Shape;333;p4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34" name="Google Shape;33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229863"/>
            <a:ext cx="6409374" cy="355596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35" name="Google Shape;335;p47"/>
          <p:cNvSpPr txBox="1"/>
          <p:nvPr/>
        </p:nvSpPr>
        <p:spPr>
          <a:xfrm>
            <a:off x="6568700" y="1962075"/>
            <a:ext cx="2095500" cy="17139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ถ้าทำการ import สำเร็จ จะมีข้อความสีเขียว ขึ้นมาแจ้งเตือน และสามารถกดปุ่ม ขั้นต่อไป ได้เลย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การแก้ไขข้อสอบ</a:t>
            </a:r>
            <a:endParaRPr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41" name="Google Shape;341;p4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42" name="Google Shape;3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86"/>
            <a:ext cx="7406640" cy="257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3" name="Google Shape;343;p48"/>
          <p:cNvSpPr txBox="1"/>
          <p:nvPr/>
        </p:nvSpPr>
        <p:spPr>
          <a:xfrm>
            <a:off x="6419300" y="1814200"/>
            <a:ext cx="2249400" cy="17580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b="1" i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ถ้าต้องการเพิ่มรูปภาพเข้า ไปในข้อสอบ หรือต้องการ แก้ไขข้อสอบเพิ่มสอบ ก็สามารถเข้าไป แก้ไขคำถาม ได้โดยการกดที่ปุ่มแก้ไข ของข้อนั้นๆ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การแก้ไขข้อสอบ (ต่อ)</a:t>
            </a:r>
            <a:endParaRPr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49" name="Google Shape;349;p4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3213"/>
            <a:ext cx="7406640" cy="220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51" name="Google Shape;351;p49"/>
          <p:cNvSpPr txBox="1"/>
          <p:nvPr/>
        </p:nvSpPr>
        <p:spPr>
          <a:xfrm>
            <a:off x="6419300" y="1814200"/>
            <a:ext cx="2286600" cy="17580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1400"/>
            </a:pPr>
            <a:r>
              <a:rPr lang="th" b="1" i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ถ้าหากต้องเพิ่มรูปที่โจทย์ในส่วนของรายละเอียดคำถาม คล</a:t>
            </a:r>
            <a:r>
              <a:rPr lang="th" b="1" i="1" err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ิ๊ก</a:t>
            </a:r>
            <a:r>
              <a:rPr lang="th" b="1" i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ปุ่มเพิ่มรูป 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การแก้ไขข้อสอบ (ต่อ)</a:t>
            </a:r>
            <a:endParaRPr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57" name="Google Shape;357;p5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58" name="Google Shape;3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63" y="1229875"/>
            <a:ext cx="3437144" cy="29965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59" name="Google Shape;35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29875"/>
            <a:ext cx="3996499" cy="17762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60" name="Google Shape;360;p50"/>
          <p:cNvSpPr/>
          <p:nvPr/>
        </p:nvSpPr>
        <p:spPr>
          <a:xfrm>
            <a:off x="3543300" y="2571750"/>
            <a:ext cx="1619100" cy="80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การแก้ไขข้อสอบ (ต่อ)</a:t>
            </a:r>
            <a:endParaRPr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66" name="Google Shape;366;p5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67" name="Google Shape;36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588" y="1229863"/>
            <a:ext cx="5766816" cy="32438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การสร้างกลุ่มผู้เรียน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การสร้างกลุ่มผู้เรียน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7262" y="1283036"/>
            <a:ext cx="5691774" cy="3245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 ประเภทไฟล์เอกสาร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025" y="1229875"/>
            <a:ext cx="6564151" cy="3232299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11" name="Google Shape;211;p32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2"/>
          <p:cNvSpPr txBox="1"/>
          <p:nvPr/>
        </p:nvSpPr>
        <p:spPr>
          <a:xfrm>
            <a:off x="5906325" y="2086675"/>
            <a:ext cx="2671500" cy="24822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ทำการคลิ๊กเลือกไฟล์ ที่ต้องการ จากนั้นให้ทำการ ลากเมาส์ ไปยังหัวข้อ หรือตำแหน่งที่ต้องการ ภายในรายวิชา</a:t>
            </a:r>
            <a:endParaRPr sz="1600" b="1" i="1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 ประเภทลิ้งค์ภายนอก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325" y="1566775"/>
            <a:ext cx="6735325" cy="300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21" name="Google Shape;221;p33"/>
          <p:cNvSpPr txBox="1"/>
          <p:nvPr/>
        </p:nvSpPr>
        <p:spPr>
          <a:xfrm>
            <a:off x="2649675" y="1229875"/>
            <a:ext cx="2466900" cy="16173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ทำการคลิ๊กเลือก ที่ปุ่ม เพิ่มกิจกรรมหรือแหล่งข้อมูล และเลือกรูปแบบเป็น เนื้อหาแบบ URL</a:t>
            </a:r>
            <a:endParaRPr sz="1600" b="1" i="1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 ประเภทลิ้งค์ภายนอก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8" name="Google Shape;228;p34"/>
          <p:cNvSpPr/>
          <p:nvPr/>
        </p:nvSpPr>
        <p:spPr>
          <a:xfrm>
            <a:off x="5351050" y="3142500"/>
            <a:ext cx="1316100" cy="12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34"/>
          <p:cNvPicPr preferRelativeResize="0"/>
          <p:nvPr/>
        </p:nvPicPr>
        <p:blipFill rotWithShape="1">
          <a:blip r:embed="rId3">
            <a:alphaModFix/>
          </a:blip>
          <a:srcRect t="1162" b="1152"/>
          <a:stretch/>
        </p:blipFill>
        <p:spPr>
          <a:xfrm>
            <a:off x="1687788" y="1566775"/>
            <a:ext cx="6735325" cy="300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30" name="Google Shape;230;p34"/>
          <p:cNvSpPr txBox="1"/>
          <p:nvPr/>
        </p:nvSpPr>
        <p:spPr>
          <a:xfrm>
            <a:off x="1306750" y="1229875"/>
            <a:ext cx="2466900" cy="21543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rgbClr val="2A3990"/>
                </a:solidFill>
                <a:latin typeface="Sarabun"/>
                <a:ea typeface="Sarabun"/>
                <a:cs typeface="Sarabun"/>
                <a:sym typeface="Sarabun"/>
              </a:rPr>
              <a:t>ช่องหมายเลข 1 ทำการกำหนดชื่อ</a:t>
            </a:r>
            <a:endParaRPr sz="1600" b="1" i="1">
              <a:solidFill>
                <a:srgbClr val="2A399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ช่องหมายเลข 2</a:t>
            </a:r>
            <a:endParaRPr sz="1600" b="1" i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นำลิ้งค์ที่ต้องการ มาใส่ไว้</a:t>
            </a:r>
            <a:endParaRPr sz="1600" b="1" i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b="1" i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และหมายเลข 3 เพื่อ ทำการบันทึก และกลับไป ยังหน้าหลักของรายวิชา</a:t>
            </a:r>
            <a:endParaRPr sz="1600" b="1" i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การตรวจการบ้านและให้คะแนน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นำเสนอทางหน้าจอ (16:9)</PresentationFormat>
  <Paragraphs>67</Paragraphs>
  <Slides>25</Slides>
  <Notes>25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3" baseType="lpstr">
      <vt:lpstr>Kanit Medium</vt:lpstr>
      <vt:lpstr>Kanit</vt:lpstr>
      <vt:lpstr>Arial</vt:lpstr>
      <vt:lpstr>Kanit Light</vt:lpstr>
      <vt:lpstr>Sarabun</vt:lpstr>
      <vt:lpstr>Roboto</vt:lpstr>
      <vt:lpstr>Geometric</vt:lpstr>
      <vt:lpstr>Geometric</vt:lpstr>
      <vt:lpstr>การพัฒนาบทเรียน LMS</vt:lpstr>
      <vt:lpstr>งานนำเสนอ PowerPoint</vt:lpstr>
      <vt:lpstr>การสร้างกลุ่มผู้เรียน</vt:lpstr>
      <vt:lpstr>การสร้างกลุ่มผู้เรียน</vt:lpstr>
      <vt:lpstr>การเพิ่มเนื้อหา</vt:lpstr>
      <vt:lpstr>การเพิ่มเนื้อหา ประเภทไฟล์เอกสาร</vt:lpstr>
      <vt:lpstr>การเพิ่มเนื้อหา ประเภทลิ้งค์ภายนอก</vt:lpstr>
      <vt:lpstr>การเพิ่มเนื้อหา ประเภทลิ้งค์ภายนอก (ต่อ)</vt:lpstr>
      <vt:lpstr>การตรวจการบ้านและให้คะแนน</vt:lpstr>
      <vt:lpstr>การตรวจการบ้านและให้คะแนน</vt:lpstr>
      <vt:lpstr>การตรวจการบ้านและให้คะแนน (ต่อ)</vt:lpstr>
      <vt:lpstr>การตรวจการบ้านและให้คะแนน (ต่อ)</vt:lpstr>
      <vt:lpstr>การตรวจการบ้านและให้คะแนน (ต่อ)</vt:lpstr>
      <vt:lpstr>การตรวจการบ้านและให้คะแนน (ต่อ)</vt:lpstr>
      <vt:lpstr>การตรวจการบ้านและให้คะแนน (ต่อ)</vt:lpstr>
      <vt:lpstr>การจัดการข้อสอบและจัดสอบ</vt:lpstr>
      <vt:lpstr>การจัดการข้อสอบ - การนำเข้าข้อสอบ</vt:lpstr>
      <vt:lpstr>การจัดการข้อสอบ - การนำเข้าข้อสอบ (ต่อ)</vt:lpstr>
      <vt:lpstr>การจัดการข้อสอบ - การนำเข้าข้อสอบ (ต่อ) </vt:lpstr>
      <vt:lpstr>การจัดการข้อสอบ - การนำเข้าข้อสอบ (ต่อ) </vt:lpstr>
      <vt:lpstr>การจัดการข้อสอบ - การนำเข้าข้อสอบ (ต่อ) </vt:lpstr>
      <vt:lpstr>การจัดการข้อสอบ - การแก้ไขข้อสอบ </vt:lpstr>
      <vt:lpstr>การจัดการข้อสอบ - การแก้ไขข้อสอบ (ต่อ) </vt:lpstr>
      <vt:lpstr>การจัดการข้อสอบ - การแก้ไขข้อสอบ (ต่อ) </vt:lpstr>
      <vt:lpstr>การจัดการข้อสอบ - การแก้ไขข้อสอบ (ต่อ)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การพัฒนาบทเรียน LMS</dc:title>
  <dc:creator>Administrator</dc:creator>
  <cp:lastModifiedBy>Administrator</cp:lastModifiedBy>
  <cp:revision>4</cp:revision>
  <dcterms:modified xsi:type="dcterms:W3CDTF">2023-09-13T07:43:24Z</dcterms:modified>
</cp:coreProperties>
</file>