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5"/>
    </p:embeddedFont>
    <p:embeddedFont>
      <p:font typeface="Kanit" panose="020B0502040204020203" charset="-34"/>
      <p:regular r:id="rId26"/>
      <p:bold r:id="rId27"/>
      <p:italic r:id="rId28"/>
      <p:boldItalic r:id="rId29"/>
    </p:embeddedFont>
    <p:embeddedFont>
      <p:font typeface="Sarabun" panose="020B0502040204020203" charset="-34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9" roundtripDataSignature="AMtx7mj2SlAbGgBjfL2pFTJggG6NEa0b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89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90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Relationship Id="rId93" Type="http://schemas.openxmlformats.org/officeDocument/2006/relationships/tableStyles" Target="tableStyle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35374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208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533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282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497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813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4" name="Google Shape;524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047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8737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056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7899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165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1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080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014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6168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1" name="Google Shape;611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121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525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8" name="Google Shape;44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457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4" name="Google Shape;454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565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919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233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281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47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7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7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7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7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7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7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7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7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7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73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21" name="Google Shape;21;p73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73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73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7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73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7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7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40" name="Google Shape;40;p7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7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7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7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7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7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7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7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7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7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7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7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7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N2H1yqhU2dzuKr8nAet1AVdyw1-km6mfs8Dg5nqMO2Y/edit?usp=share_lin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การพัฒนาหลักสูตรระยะสั้น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th" sz="3000">
                <a:latin typeface="Kanit"/>
                <a:ea typeface="Kanit"/>
                <a:cs typeface="Kanit"/>
                <a:sym typeface="Kanit"/>
              </a:rPr>
              <a:t>BRU MOOC</a:t>
            </a:r>
            <a:endParaRPr sz="3000"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8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การเพิ่มเนื้อหารายวิชา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99" name="Google Shape;499;p5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500" name="Google Shape;50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714" y="256688"/>
            <a:ext cx="7186565" cy="4630117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9"/>
          <p:cNvSpPr txBox="1"/>
          <p:nvPr/>
        </p:nvSpPr>
        <p:spPr>
          <a:xfrm>
            <a:off x="311700" y="4883100"/>
            <a:ext cx="85206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th" sz="900" b="0" i="0" u="none" strike="noStrike" cap="none">
                <a:solidFill>
                  <a:srgbClr val="D9D9D9"/>
                </a:solidFill>
                <a:latin typeface="Sarabun"/>
                <a:ea typeface="Sarabun"/>
                <a:cs typeface="Sarabun"/>
                <a:sym typeface="Sarabun"/>
              </a:rPr>
              <a:t>Image Source : Building and Running an Open edX Course : http://edx.readthedocs.io/projects/open-edx-building-and-running-a-course/en/latest/index.html</a:t>
            </a:r>
            <a:endParaRPr sz="900" b="0" i="0" u="none" strike="noStrike" cap="none">
              <a:solidFill>
                <a:srgbClr val="D9D9D9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D9D9D9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การเพิ่มเนื้อหารายวิชา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07" name="Google Shape;507;p6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508" name="Google Shape;508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152479"/>
            <a:ext cx="7315202" cy="362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การเพิ่มเนื้อหารายวิชา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14" name="Google Shape;514;p6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515" name="Google Shape;515;p61"/>
          <p:cNvPicPr preferRelativeResize="0"/>
          <p:nvPr/>
        </p:nvPicPr>
        <p:blipFill rotWithShape="1">
          <a:blip r:embed="rId3">
            <a:alphaModFix/>
          </a:blip>
          <a:srcRect t="209" b="208"/>
          <a:stretch/>
        </p:blipFill>
        <p:spPr>
          <a:xfrm>
            <a:off x="914400" y="1235804"/>
            <a:ext cx="7315202" cy="3243192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61"/>
          <p:cNvSpPr/>
          <p:nvPr/>
        </p:nvSpPr>
        <p:spPr>
          <a:xfrm>
            <a:off x="2182175" y="3428925"/>
            <a:ext cx="1440000" cy="1134000"/>
          </a:xfrm>
          <a:prstGeom prst="roundRect">
            <a:avLst>
              <a:gd name="adj" fmla="val 5166"/>
            </a:avLst>
          </a:prstGeom>
          <a:solidFill>
            <a:srgbClr val="E6F4EA"/>
          </a:solidFill>
          <a:ln w="19050" cap="flat" cmpd="sng">
            <a:solidFill>
              <a:srgbClr val="E6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0" u="none" strike="noStrike" cap="none">
                <a:solidFill>
                  <a:srgbClr val="0F9D58"/>
                </a:solidFill>
                <a:latin typeface="Sarabun"/>
                <a:ea typeface="Sarabun"/>
                <a:cs typeface="Sarabun"/>
                <a:sym typeface="Sarabun"/>
              </a:rPr>
              <a:t>หมายเลข 1</a:t>
            </a:r>
            <a:endParaRPr sz="1400" b="1" i="0" u="none" strike="noStrike" cap="none">
              <a:solidFill>
                <a:srgbClr val="0F9D58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2182175" y="3842925"/>
            <a:ext cx="1440000" cy="720000"/>
          </a:xfrm>
          <a:prstGeom prst="roundRect">
            <a:avLst>
              <a:gd name="adj" fmla="val 5166"/>
            </a:avLst>
          </a:prstGeom>
          <a:solidFill>
            <a:schemeClr val="lt1"/>
          </a:solidFill>
          <a:ln w="19050" cap="flat" cmpd="sng">
            <a:solidFill>
              <a:srgbClr val="E6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h" sz="1200" b="0" i="0" u="none" strike="noStrike" cap="none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ทำการกำหนดชื่อของ Section </a:t>
            </a:r>
            <a:endParaRPr sz="1200" b="0" i="0" u="none" strike="noStrike" cap="none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3852000" y="3428925"/>
            <a:ext cx="1440000" cy="1134000"/>
          </a:xfrm>
          <a:prstGeom prst="roundRect">
            <a:avLst>
              <a:gd name="adj" fmla="val 5166"/>
            </a:avLst>
          </a:prstGeom>
          <a:solidFill>
            <a:srgbClr val="E6F4EA"/>
          </a:solidFill>
          <a:ln w="19050" cap="flat" cmpd="sng">
            <a:solidFill>
              <a:srgbClr val="E6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0" u="none" strike="noStrike" cap="none">
                <a:solidFill>
                  <a:srgbClr val="0F9D58"/>
                </a:solidFill>
                <a:latin typeface="Sarabun"/>
                <a:ea typeface="Sarabun"/>
                <a:cs typeface="Sarabun"/>
                <a:sym typeface="Sarabun"/>
              </a:rPr>
              <a:t>หมายเลข 2</a:t>
            </a:r>
            <a:endParaRPr sz="1400" b="1" i="0" u="none" strike="noStrike" cap="none">
              <a:solidFill>
                <a:srgbClr val="0F9D58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519" name="Google Shape;519;p61"/>
          <p:cNvSpPr/>
          <p:nvPr/>
        </p:nvSpPr>
        <p:spPr>
          <a:xfrm>
            <a:off x="3852000" y="3842925"/>
            <a:ext cx="1440000" cy="720000"/>
          </a:xfrm>
          <a:prstGeom prst="roundRect">
            <a:avLst>
              <a:gd name="adj" fmla="val 5166"/>
            </a:avLst>
          </a:prstGeom>
          <a:solidFill>
            <a:schemeClr val="lt1"/>
          </a:solidFill>
          <a:ln w="19050" cap="flat" cmpd="sng">
            <a:solidFill>
              <a:srgbClr val="E6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h" sz="1200" b="0" i="0" u="none" strike="noStrike" cap="none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ทำการกำหนดชื่อของ Subsection </a:t>
            </a:r>
            <a:endParaRPr sz="1200" b="0" i="0" u="none" strike="noStrike" cap="none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520" name="Google Shape;520;p61"/>
          <p:cNvSpPr/>
          <p:nvPr/>
        </p:nvSpPr>
        <p:spPr>
          <a:xfrm>
            <a:off x="5521825" y="3428925"/>
            <a:ext cx="1440000" cy="1134000"/>
          </a:xfrm>
          <a:prstGeom prst="roundRect">
            <a:avLst>
              <a:gd name="adj" fmla="val 5166"/>
            </a:avLst>
          </a:prstGeom>
          <a:solidFill>
            <a:srgbClr val="E6F4EA"/>
          </a:solidFill>
          <a:ln w="19050" cap="flat" cmpd="sng">
            <a:solidFill>
              <a:srgbClr val="E6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0" u="none" strike="noStrike" cap="none">
                <a:solidFill>
                  <a:srgbClr val="0F9D58"/>
                </a:solidFill>
                <a:latin typeface="Sarabun"/>
                <a:ea typeface="Sarabun"/>
                <a:cs typeface="Sarabun"/>
                <a:sym typeface="Sarabun"/>
              </a:rPr>
              <a:t>หมายเลข 3</a:t>
            </a:r>
            <a:endParaRPr sz="1400" b="1" i="0" u="none" strike="noStrike" cap="none">
              <a:solidFill>
                <a:srgbClr val="0F9D58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521" name="Google Shape;521;p61"/>
          <p:cNvSpPr/>
          <p:nvPr/>
        </p:nvSpPr>
        <p:spPr>
          <a:xfrm>
            <a:off x="5521825" y="3842925"/>
            <a:ext cx="1440000" cy="720000"/>
          </a:xfrm>
          <a:prstGeom prst="roundRect">
            <a:avLst>
              <a:gd name="adj" fmla="val 5166"/>
            </a:avLst>
          </a:prstGeom>
          <a:solidFill>
            <a:schemeClr val="lt1"/>
          </a:solidFill>
          <a:ln w="19050" cap="flat" cmpd="sng">
            <a:solidFill>
              <a:srgbClr val="E6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h" sz="1200" b="0" i="0" u="none" strike="noStrike" cap="none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ทำการกำหนดชื่อของ Unit</a:t>
            </a:r>
            <a:endParaRPr sz="1200" b="0" i="0" u="none" strike="noStrike" cap="none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6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การเพิ่มเนื้อหารายวิชา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27" name="Google Shape;527;p6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528" name="Google Shape;528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6363" y="1229863"/>
            <a:ext cx="6271260" cy="2902401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62"/>
          <p:cNvSpPr/>
          <p:nvPr/>
        </p:nvSpPr>
        <p:spPr>
          <a:xfrm>
            <a:off x="4188325" y="2371063"/>
            <a:ext cx="1800000" cy="1134000"/>
          </a:xfrm>
          <a:prstGeom prst="roundRect">
            <a:avLst>
              <a:gd name="adj" fmla="val 5166"/>
            </a:avLst>
          </a:prstGeom>
          <a:solidFill>
            <a:srgbClr val="E6F4EA"/>
          </a:solidFill>
          <a:ln w="19050" cap="flat" cmpd="sng">
            <a:solidFill>
              <a:srgbClr val="E6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0" u="none" strike="noStrike" cap="none">
                <a:solidFill>
                  <a:srgbClr val="0F9D58"/>
                </a:solidFill>
                <a:latin typeface="Sarabun"/>
                <a:ea typeface="Sarabun"/>
                <a:cs typeface="Sarabun"/>
                <a:sym typeface="Sarabun"/>
              </a:rPr>
              <a:t>คลิ๊กที่ชื่อของ Unit</a:t>
            </a:r>
            <a:endParaRPr sz="1400" b="1" i="0" u="none" strike="noStrike" cap="none">
              <a:solidFill>
                <a:srgbClr val="0F9D58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530" name="Google Shape;530;p62"/>
          <p:cNvSpPr/>
          <p:nvPr/>
        </p:nvSpPr>
        <p:spPr>
          <a:xfrm>
            <a:off x="4188325" y="2785063"/>
            <a:ext cx="1800000" cy="720000"/>
          </a:xfrm>
          <a:prstGeom prst="roundRect">
            <a:avLst>
              <a:gd name="adj" fmla="val 5166"/>
            </a:avLst>
          </a:prstGeom>
          <a:solidFill>
            <a:schemeClr val="lt1"/>
          </a:solidFill>
          <a:ln w="19050" cap="flat" cmpd="sng">
            <a:solidFill>
              <a:srgbClr val="E6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h" sz="1200" b="0" i="0" u="none" strike="noStrike" cap="none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ให้ทำการคลิ๊กที่ชื่อของ Unit ที่ต้องการ เพิ่มหรือแก้ไขเนื้อหา</a:t>
            </a:r>
            <a:endParaRPr sz="1200" b="0" i="0" u="none" strike="noStrike" cap="none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การเพิ่มเนื้อหารายวิชา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36" name="Google Shape;536;p6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537" name="Google Shape;537;p63"/>
          <p:cNvSpPr/>
          <p:nvPr/>
        </p:nvSpPr>
        <p:spPr>
          <a:xfrm>
            <a:off x="1027288" y="2735863"/>
            <a:ext cx="1620000" cy="1854000"/>
          </a:xfrm>
          <a:prstGeom prst="roundRect">
            <a:avLst>
              <a:gd name="adj" fmla="val 5166"/>
            </a:avLst>
          </a:prstGeom>
          <a:solidFill>
            <a:srgbClr val="E6F4EA"/>
          </a:solidFill>
          <a:ln w="19050" cap="flat" cmpd="sng">
            <a:solidFill>
              <a:srgbClr val="E6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0" u="none" strike="noStrike" cap="none">
                <a:solidFill>
                  <a:srgbClr val="0F9D58"/>
                </a:solidFill>
                <a:latin typeface="Sarabun"/>
                <a:ea typeface="Sarabun"/>
                <a:cs typeface="Sarabun"/>
                <a:sym typeface="Sarabun"/>
              </a:rPr>
              <a:t>หมายเลข 1</a:t>
            </a:r>
            <a:endParaRPr sz="1400" b="1" i="0" u="none" strike="noStrike" cap="none">
              <a:solidFill>
                <a:srgbClr val="0F9D58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538" name="Google Shape;538;p63"/>
          <p:cNvSpPr/>
          <p:nvPr/>
        </p:nvSpPr>
        <p:spPr>
          <a:xfrm>
            <a:off x="1027288" y="3149863"/>
            <a:ext cx="1620000" cy="1800000"/>
          </a:xfrm>
          <a:prstGeom prst="roundRect">
            <a:avLst>
              <a:gd name="adj" fmla="val 5166"/>
            </a:avLst>
          </a:prstGeom>
          <a:solidFill>
            <a:schemeClr val="lt1"/>
          </a:solidFill>
          <a:ln w="19050" cap="flat" cmpd="sng">
            <a:solidFill>
              <a:srgbClr val="E6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h" sz="1200" b="0" i="0" u="none" strike="noStrike" cap="none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รูปแบบเนื้อหา จะเป็นลักษณะของกระดานถามตอบ อาจจะให้เอาไว้ใช้พูดคุยกันภายในรายวิชา</a:t>
            </a:r>
            <a:endParaRPr sz="1200" b="0" i="0" u="none" strike="noStrike" cap="none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539" name="Google Shape;539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288" y="1152475"/>
            <a:ext cx="6909435" cy="1583412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63"/>
          <p:cNvSpPr/>
          <p:nvPr/>
        </p:nvSpPr>
        <p:spPr>
          <a:xfrm>
            <a:off x="2834650" y="2735863"/>
            <a:ext cx="1620000" cy="1854000"/>
          </a:xfrm>
          <a:prstGeom prst="roundRect">
            <a:avLst>
              <a:gd name="adj" fmla="val 5166"/>
            </a:avLst>
          </a:prstGeom>
          <a:solidFill>
            <a:srgbClr val="E6F4EA"/>
          </a:solidFill>
          <a:ln w="19050" cap="flat" cmpd="sng">
            <a:solidFill>
              <a:srgbClr val="E6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0" u="none" strike="noStrike" cap="none">
                <a:solidFill>
                  <a:srgbClr val="0F9D58"/>
                </a:solidFill>
                <a:latin typeface="Sarabun"/>
                <a:ea typeface="Sarabun"/>
                <a:cs typeface="Sarabun"/>
                <a:sym typeface="Sarabun"/>
              </a:rPr>
              <a:t>หมายเลข 2</a:t>
            </a:r>
            <a:endParaRPr sz="1400" b="1" i="0" u="none" strike="noStrike" cap="none">
              <a:solidFill>
                <a:srgbClr val="0F9D58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541" name="Google Shape;541;p63"/>
          <p:cNvSpPr/>
          <p:nvPr/>
        </p:nvSpPr>
        <p:spPr>
          <a:xfrm>
            <a:off x="2834650" y="3149863"/>
            <a:ext cx="1620000" cy="1800000"/>
          </a:xfrm>
          <a:prstGeom prst="roundRect">
            <a:avLst>
              <a:gd name="adj" fmla="val 5166"/>
            </a:avLst>
          </a:prstGeom>
          <a:solidFill>
            <a:schemeClr val="lt1"/>
          </a:solidFill>
          <a:ln w="19050" cap="flat" cmpd="sng">
            <a:solidFill>
              <a:srgbClr val="E6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h" sz="1200" b="0" i="0" u="none" strike="noStrike" cap="none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รูปแบบเนื้อหา จะเป็นในลักษณะของ text หรือตัวหนังสือ ข้อความ หรือเนื้อหาของรายวิชาที่ต้องการเพิ่มเข้าไปในรายวิชา</a:t>
            </a:r>
            <a:endParaRPr sz="1200" b="0" i="0" u="none" strike="noStrike" cap="none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542" name="Google Shape;542;p63"/>
          <p:cNvSpPr/>
          <p:nvPr/>
        </p:nvSpPr>
        <p:spPr>
          <a:xfrm>
            <a:off x="4642000" y="2735863"/>
            <a:ext cx="1620000" cy="1854000"/>
          </a:xfrm>
          <a:prstGeom prst="roundRect">
            <a:avLst>
              <a:gd name="adj" fmla="val 5166"/>
            </a:avLst>
          </a:prstGeom>
          <a:solidFill>
            <a:srgbClr val="E6F4EA"/>
          </a:solidFill>
          <a:ln w="19050" cap="flat" cmpd="sng">
            <a:solidFill>
              <a:srgbClr val="E6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0" u="none" strike="noStrike" cap="none">
                <a:solidFill>
                  <a:srgbClr val="0F9D58"/>
                </a:solidFill>
                <a:latin typeface="Sarabun"/>
                <a:ea typeface="Sarabun"/>
                <a:cs typeface="Sarabun"/>
                <a:sym typeface="Sarabun"/>
              </a:rPr>
              <a:t>หมายเลข 3</a:t>
            </a:r>
            <a:endParaRPr sz="1400" b="1" i="0" u="none" strike="noStrike" cap="none">
              <a:solidFill>
                <a:srgbClr val="0F9D58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543" name="Google Shape;543;p63"/>
          <p:cNvSpPr/>
          <p:nvPr/>
        </p:nvSpPr>
        <p:spPr>
          <a:xfrm>
            <a:off x="4642000" y="3149863"/>
            <a:ext cx="1620000" cy="1800000"/>
          </a:xfrm>
          <a:prstGeom prst="roundRect">
            <a:avLst>
              <a:gd name="adj" fmla="val 5166"/>
            </a:avLst>
          </a:prstGeom>
          <a:solidFill>
            <a:schemeClr val="lt1"/>
          </a:solidFill>
          <a:ln w="19050" cap="flat" cmpd="sng">
            <a:solidFill>
              <a:srgbClr val="E6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h" sz="1200" b="0" i="0" u="none" strike="noStrike" cap="none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รูปแบบเนื้อหา จะเป็นลักษณะของโจทย์ปัญหา หรือแบบทดสอบ เพื่อที่จะใช้ทดสอบความรู้ความเข้าใจ ในเนื้อหา ของผู้เรียน</a:t>
            </a:r>
            <a:endParaRPr sz="1200" b="0" i="0" u="none" strike="noStrike" cap="none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544" name="Google Shape;544;p63"/>
          <p:cNvSpPr/>
          <p:nvPr/>
        </p:nvSpPr>
        <p:spPr>
          <a:xfrm>
            <a:off x="6496713" y="2735863"/>
            <a:ext cx="1620000" cy="1854000"/>
          </a:xfrm>
          <a:prstGeom prst="roundRect">
            <a:avLst>
              <a:gd name="adj" fmla="val 5166"/>
            </a:avLst>
          </a:prstGeom>
          <a:solidFill>
            <a:srgbClr val="E6F4EA"/>
          </a:solidFill>
          <a:ln w="19050" cap="flat" cmpd="sng">
            <a:solidFill>
              <a:srgbClr val="E6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0" u="none" strike="noStrike" cap="none">
                <a:solidFill>
                  <a:srgbClr val="0F9D58"/>
                </a:solidFill>
                <a:latin typeface="Sarabun"/>
                <a:ea typeface="Sarabun"/>
                <a:cs typeface="Sarabun"/>
                <a:sym typeface="Sarabun"/>
              </a:rPr>
              <a:t>หมายเลข 4</a:t>
            </a:r>
            <a:endParaRPr sz="1400" b="1" i="0" u="none" strike="noStrike" cap="none">
              <a:solidFill>
                <a:srgbClr val="0F9D58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545" name="Google Shape;545;p63"/>
          <p:cNvSpPr/>
          <p:nvPr/>
        </p:nvSpPr>
        <p:spPr>
          <a:xfrm>
            <a:off x="6496713" y="3149863"/>
            <a:ext cx="1620000" cy="1800000"/>
          </a:xfrm>
          <a:prstGeom prst="roundRect">
            <a:avLst>
              <a:gd name="adj" fmla="val 5166"/>
            </a:avLst>
          </a:prstGeom>
          <a:solidFill>
            <a:schemeClr val="lt1"/>
          </a:solidFill>
          <a:ln w="19050" cap="flat" cmpd="sng">
            <a:solidFill>
              <a:srgbClr val="E6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th" sz="1200" b="0" i="0" u="none" strike="noStrike" cap="none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รูปแบบเนื้อหา จะเป็นลักษณะวีดิโอการสอน หรือวีดิโอบรรยายเนื้อหาของรายวิชา</a:t>
            </a:r>
            <a:endParaRPr sz="1200" b="0" i="0" u="none" strike="noStrike" cap="none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การเพิ่มเนื้อหารายวิชา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51" name="Google Shape;551;p6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th" sz="1600" b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Discussion</a:t>
            </a:r>
            <a:r>
              <a:rPr lang="th" sz="16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 เป็นเครื่องมือที่เปิดโอกาสให้ผู้เรียนสามารถแลกเปลี่ยนเรียนรู้ระหว่างผู้เรียนกับผู้เรียนและผู้เรียนกับผู้สอนได้ ผ่านทางกระดานสนทนา ที่ทางผู้พัฒนารายวิชาออนไลน์กำหนดขึ้น โดยผู้พัฒนารายวิชาออนไลน์สามารถกำหนดหัวข้อในการแลกเปลี่ยนให้กับผู้เรียนได้ และสามารถจัดกลุ่มหัวข้อใน Discussion ได้ นอกจากผู้เรียนสามารถที่จะโพสข้อคิดเห็นต่าง ๆ เกี่ยวกับหัวข้อ</a:t>
            </a:r>
            <a:br>
              <a:rPr lang="th" sz="16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lang="th" sz="16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ที่ได้กำหนดไว้ได้แล้ว ยังสามารถโพสข้อความที่ไม่ระบุตัวตนได้อีกด้วย</a:t>
            </a:r>
            <a:endParaRPr sz="16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552" name="Google Shape;552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425" y="1152475"/>
            <a:ext cx="767715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64"/>
          <p:cNvSpPr/>
          <p:nvPr/>
        </p:nvSpPr>
        <p:spPr>
          <a:xfrm>
            <a:off x="3464289" y="1693333"/>
            <a:ext cx="979200" cy="979200"/>
          </a:xfrm>
          <a:prstGeom prst="rect">
            <a:avLst/>
          </a:prstGeom>
          <a:solidFill>
            <a:srgbClr val="FFFFF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64"/>
          <p:cNvSpPr/>
          <p:nvPr/>
        </p:nvSpPr>
        <p:spPr>
          <a:xfrm>
            <a:off x="4557878" y="1693333"/>
            <a:ext cx="979200" cy="979200"/>
          </a:xfrm>
          <a:prstGeom prst="rect">
            <a:avLst/>
          </a:prstGeom>
          <a:solidFill>
            <a:srgbClr val="FFFFF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64"/>
          <p:cNvSpPr/>
          <p:nvPr/>
        </p:nvSpPr>
        <p:spPr>
          <a:xfrm>
            <a:off x="5651453" y="1693333"/>
            <a:ext cx="979200" cy="979200"/>
          </a:xfrm>
          <a:prstGeom prst="rect">
            <a:avLst/>
          </a:prstGeom>
          <a:solidFill>
            <a:srgbClr val="FFFFF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6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การเพิ่มเนื้อหารายวิชา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61" name="Google Shape;561;p6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400"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th" sz="1600" b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ส่วนประกอบ</a:t>
            </a:r>
            <a:endParaRPr sz="1600" b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" sz="1600" b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ของเครื่องมือ HTML</a:t>
            </a:r>
            <a:endParaRPr sz="1600" b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 sz="1600" b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562" name="Google Shape;562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425" y="940808"/>
            <a:ext cx="767715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65"/>
          <p:cNvSpPr/>
          <p:nvPr/>
        </p:nvSpPr>
        <p:spPr>
          <a:xfrm>
            <a:off x="2369267" y="1481667"/>
            <a:ext cx="979200" cy="979200"/>
          </a:xfrm>
          <a:prstGeom prst="rect">
            <a:avLst/>
          </a:prstGeom>
          <a:solidFill>
            <a:srgbClr val="FFFFF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65"/>
          <p:cNvSpPr/>
          <p:nvPr/>
        </p:nvSpPr>
        <p:spPr>
          <a:xfrm>
            <a:off x="4557878" y="1481667"/>
            <a:ext cx="979200" cy="979200"/>
          </a:xfrm>
          <a:prstGeom prst="rect">
            <a:avLst/>
          </a:prstGeom>
          <a:solidFill>
            <a:srgbClr val="FFFFF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65"/>
          <p:cNvSpPr/>
          <p:nvPr/>
        </p:nvSpPr>
        <p:spPr>
          <a:xfrm>
            <a:off x="5651453" y="1481667"/>
            <a:ext cx="979200" cy="979200"/>
          </a:xfrm>
          <a:prstGeom prst="rect">
            <a:avLst/>
          </a:prstGeom>
          <a:solidFill>
            <a:srgbClr val="FFFFF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65"/>
          <p:cNvSpPr/>
          <p:nvPr/>
        </p:nvSpPr>
        <p:spPr>
          <a:xfrm>
            <a:off x="4692300" y="880675"/>
            <a:ext cx="4140000" cy="3960000"/>
          </a:xfrm>
          <a:prstGeom prst="roundRect">
            <a:avLst>
              <a:gd name="adj" fmla="val 2831"/>
            </a:avLst>
          </a:prstGeom>
          <a:solidFill>
            <a:schemeClr val="lt1"/>
          </a:solidFill>
          <a:ln w="19050" cap="flat" cmpd="sng">
            <a:solidFill>
              <a:srgbClr val="E6F4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●"/>
            </a:pPr>
            <a:r>
              <a:rPr lang="th"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Text ใช้สร้าง ข้อความ รูปภาพ หรือเขียนคำสั่งโปรแกรมคอมพิวเตอร์ภาษา HTML ตามผู้พัฒนา Course ต้องการโดยใช้เครื่องมืออำนวยความสะดวก (Editor) ที่ระบบจัดเตรียมไว้ให้</a:t>
            </a:r>
            <a:endParaRPr sz="12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●"/>
            </a:pPr>
            <a:r>
              <a:rPr lang="th"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Announcement ลักษณะจะคล้าย ๆ กันกับเมนู Text แต่จะมี Template เข้ามาให้ใช้งาน เหมาะสำหรับผู้พัฒนามือใหม่</a:t>
            </a:r>
            <a:endParaRPr sz="12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●"/>
            </a:pPr>
            <a:r>
              <a:rPr lang="th"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Anonymous User ID เป็นเมนูที่อนุญาติให้ Course Online ทำงานร่วมกับเว็บไซต์ qualtrics.com ในการสร้างแบบสอบถาม</a:t>
            </a:r>
            <a:endParaRPr sz="12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●"/>
            </a:pPr>
            <a:r>
              <a:rPr lang="th"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Full Screen Image Tool เป็นเมนูที่ใช้ในการสร้างรูปภาพขยายแบบ Full Screen และสามารถ Zoom ได้</a:t>
            </a:r>
            <a:endParaRPr sz="12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●"/>
            </a:pPr>
            <a:r>
              <a:rPr lang="th"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IFrame Tool เป็นเมนูที่นำเอาหน้าเว็บไซต์หรือหน้าเพจ ต่าง ๆ ที่ต้องการมาประกอบใน Course Online</a:t>
            </a:r>
            <a:endParaRPr sz="12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●"/>
            </a:pPr>
            <a:r>
              <a:rPr lang="th"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Raw HTML เป็นเมนูที่อนุญาติให้ผู้พัฒนา Course Online สร้างจากภาษา HTML</a:t>
            </a:r>
            <a:endParaRPr sz="12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Arial"/>
              <a:buChar char="●"/>
            </a:pPr>
            <a:r>
              <a:rPr lang="th" sz="12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Zooming Image Tool เป็นเมนูที่ใช้ในการสร้างรูปภาพมีคุณลักษณะในการ Zoom เรียกดูส่วนต่าง ๆ ของภาพได้</a:t>
            </a:r>
            <a:endParaRPr sz="12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5372" y="2682721"/>
            <a:ext cx="1828800" cy="2200275"/>
          </a:xfrm>
          <a:prstGeom prst="rect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การเพิ่มเนื้อหารายวิชา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73" name="Google Shape;573;p6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16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574" name="Google Shape;574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425" y="1152475"/>
            <a:ext cx="767715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66"/>
          <p:cNvSpPr/>
          <p:nvPr/>
        </p:nvSpPr>
        <p:spPr>
          <a:xfrm>
            <a:off x="3464267" y="1693333"/>
            <a:ext cx="979200" cy="979200"/>
          </a:xfrm>
          <a:prstGeom prst="rect">
            <a:avLst/>
          </a:prstGeom>
          <a:solidFill>
            <a:srgbClr val="FFFFF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66"/>
          <p:cNvSpPr/>
          <p:nvPr/>
        </p:nvSpPr>
        <p:spPr>
          <a:xfrm>
            <a:off x="5651453" y="1693333"/>
            <a:ext cx="979200" cy="979200"/>
          </a:xfrm>
          <a:prstGeom prst="rect">
            <a:avLst/>
          </a:prstGeom>
          <a:solidFill>
            <a:srgbClr val="FFFFF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66"/>
          <p:cNvSpPr/>
          <p:nvPr/>
        </p:nvSpPr>
        <p:spPr>
          <a:xfrm>
            <a:off x="311700" y="2924125"/>
            <a:ext cx="2891400" cy="1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" sz="1600" b="1" i="0" u="none" strike="noStrike" cap="none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Problem</a:t>
            </a:r>
            <a:r>
              <a:rPr lang="th" sz="1600" b="0" i="0" u="none" strike="noStrike" cap="none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 การสร้างแบบทดสอบ เป็นกลุ่มเครื่องมือในระบบ Open edX ที่ผู้พัฒนารายวิชาออนไลน์สามารถใช้สร้างการวัดผลประเมินผลในรูปแบบต่าง ๆ แบ่งออกเป็น 2 กลุ่มใหญ่ คือ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8" name="Google Shape;578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7133" y="987775"/>
            <a:ext cx="5473747" cy="4105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6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การเพิ่มเนื้อหารายวิชา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84" name="Google Shape;584;p6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th" sz="1600" b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Video</a:t>
            </a:r>
            <a:r>
              <a:rPr lang="th" sz="16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 เป็นเครื่องมือที่นำเอาวีดิโอเนื้อหาบทเรียนมาเป็นกิจกรรมการเรียนรู้ ผู้เรียนสามารถเลือกดูเนื้อหาการสอนได้จากสคริปบทบรรยายที่ด้านขวาของจอ VDO รวมถึงมี Transcript ให้ผู้เรียนสามารถเลือก Download ไฟล์สคริปบทบรรยายมาอ่านประกอบได้ โดยปกติวีดิโอจะเก็บไว้บน YouTube ภายใต้ช่องทางที่ Thai MOOC กำหนดให้</a:t>
            </a:r>
            <a:endParaRPr sz="16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585" name="Google Shape;585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425" y="1152475"/>
            <a:ext cx="767715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67"/>
          <p:cNvSpPr/>
          <p:nvPr/>
        </p:nvSpPr>
        <p:spPr>
          <a:xfrm>
            <a:off x="2375998" y="1693333"/>
            <a:ext cx="979200" cy="979200"/>
          </a:xfrm>
          <a:prstGeom prst="rect">
            <a:avLst/>
          </a:prstGeom>
          <a:solidFill>
            <a:srgbClr val="FFFFF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67"/>
          <p:cNvSpPr/>
          <p:nvPr/>
        </p:nvSpPr>
        <p:spPr>
          <a:xfrm>
            <a:off x="3469587" y="1693333"/>
            <a:ext cx="979200" cy="979200"/>
          </a:xfrm>
          <a:prstGeom prst="rect">
            <a:avLst/>
          </a:prstGeom>
          <a:solidFill>
            <a:srgbClr val="FFFFF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67"/>
          <p:cNvSpPr/>
          <p:nvPr/>
        </p:nvSpPr>
        <p:spPr>
          <a:xfrm>
            <a:off x="4563162" y="1693333"/>
            <a:ext cx="979200" cy="979200"/>
          </a:xfrm>
          <a:prstGeom prst="rect">
            <a:avLst/>
          </a:prstGeom>
          <a:solidFill>
            <a:srgbClr val="FFFFF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p50"/>
          <p:cNvPicPr preferRelativeResize="0"/>
          <p:nvPr/>
        </p:nvPicPr>
        <p:blipFill rotWithShape="1">
          <a:blip r:embed="rId3">
            <a:alphaModFix/>
          </a:blip>
          <a:srcRect t="69" b="68"/>
          <a:stretch/>
        </p:blipFill>
        <p:spPr>
          <a:xfrm>
            <a:off x="914400" y="1678579"/>
            <a:ext cx="7315202" cy="3855796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5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การตั้งค่ารายวิชา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34" name="Google Shape;434;p5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rabun"/>
              <a:buChar char="●"/>
            </a:pPr>
            <a:r>
              <a:rPr lang="th" b="1">
                <a:latin typeface="Sarabun"/>
                <a:ea typeface="Sarabun"/>
                <a:cs typeface="Sarabun"/>
                <a:sym typeface="Sarabun"/>
              </a:rPr>
              <a:t>Course Schedule</a:t>
            </a: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435" name="Google Shape;435;p50"/>
          <p:cNvSpPr/>
          <p:nvPr/>
        </p:nvSpPr>
        <p:spPr>
          <a:xfrm>
            <a:off x="5081425" y="1851758"/>
            <a:ext cx="2160000" cy="1440000"/>
          </a:xfrm>
          <a:prstGeom prst="roundRect">
            <a:avLst>
              <a:gd name="adj" fmla="val 8231"/>
            </a:avLst>
          </a:prstGeom>
          <a:solidFill>
            <a:srgbClr val="E6F4E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0" u="none" strike="noStrike" cap="none">
                <a:solidFill>
                  <a:srgbClr val="0F9D58"/>
                </a:solidFill>
                <a:latin typeface="Sarabun"/>
                <a:ea typeface="Sarabun"/>
                <a:cs typeface="Sarabun"/>
                <a:sym typeface="Sarabun"/>
              </a:rPr>
              <a:t>ส่วนที่ 1</a:t>
            </a:r>
            <a:endParaRPr sz="1400" b="1" i="0" u="none" strike="noStrike" cap="none">
              <a:solidFill>
                <a:srgbClr val="0F9D58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436" name="Google Shape;436;p50"/>
          <p:cNvSpPr/>
          <p:nvPr/>
        </p:nvSpPr>
        <p:spPr>
          <a:xfrm>
            <a:off x="5095536" y="2204703"/>
            <a:ext cx="2138400" cy="1069200"/>
          </a:xfrm>
          <a:prstGeom prst="roundRect">
            <a:avLst>
              <a:gd name="adj" fmla="val 9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h" sz="1400" b="0" i="0" u="none" strike="noStrike" cap="none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จะเป็นการกำหนด วันและเวลา เกี่ยวกับการเปิดสอนหรือเปิดให้เรียน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50"/>
          <p:cNvSpPr/>
          <p:nvPr/>
        </p:nvSpPr>
        <p:spPr>
          <a:xfrm>
            <a:off x="5081425" y="3457608"/>
            <a:ext cx="2160000" cy="1440000"/>
          </a:xfrm>
          <a:prstGeom prst="roundRect">
            <a:avLst>
              <a:gd name="adj" fmla="val 8231"/>
            </a:avLst>
          </a:prstGeom>
          <a:solidFill>
            <a:srgbClr val="E6F4E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0" u="none" strike="noStrike" cap="none">
                <a:solidFill>
                  <a:srgbClr val="0F9D58"/>
                </a:solidFill>
                <a:latin typeface="Sarabun"/>
                <a:ea typeface="Sarabun"/>
                <a:cs typeface="Sarabun"/>
                <a:sym typeface="Sarabun"/>
              </a:rPr>
              <a:t>ส่วนที่ 2</a:t>
            </a:r>
            <a:endParaRPr sz="1400" b="1" i="0" u="none" strike="noStrike" cap="none">
              <a:solidFill>
                <a:srgbClr val="0F9D58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438" name="Google Shape;438;p50"/>
          <p:cNvSpPr/>
          <p:nvPr/>
        </p:nvSpPr>
        <p:spPr>
          <a:xfrm>
            <a:off x="5095536" y="3810553"/>
            <a:ext cx="2138400" cy="1069200"/>
          </a:xfrm>
          <a:prstGeom prst="roundRect">
            <a:avLst>
              <a:gd name="adj" fmla="val 9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0" i="0" u="none" strike="noStrike" cap="none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จะเป็นการกำหนด วันและเวลา สำหรับการลงทะเบียนเรียน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6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การเพิ่มเนื้อหารายวิชา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594" name="Google Shape;594;p6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th" sz="1600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การเปิดวิดีโอ มีการกำกับให้ หยุดได้ ให้มีความเร็วมากขึ้น ช้าลงหรือย้อนกลับ เพื่อให้ผู้เรียนสามารถเรียนได้ด้วยความสามารถของตนเองและทบทวนสื่อเป็นจำนวนหลาย ๆ ครั้งเท่าที่ต้องการจากการศึกษาพบว่าการเรียนรู้ตามความสามารถของตนนั้นสามารถทำให้ผลการเรียนรู้ดีขึ้น</a:t>
            </a:r>
            <a:endParaRPr sz="16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pic>
        <p:nvPicPr>
          <p:cNvPr id="595" name="Google Shape;595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425" y="1152475"/>
            <a:ext cx="767715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68"/>
          <p:cNvSpPr/>
          <p:nvPr/>
        </p:nvSpPr>
        <p:spPr>
          <a:xfrm>
            <a:off x="2375998" y="1693333"/>
            <a:ext cx="979200" cy="979200"/>
          </a:xfrm>
          <a:prstGeom prst="rect">
            <a:avLst/>
          </a:prstGeom>
          <a:solidFill>
            <a:srgbClr val="FFFFF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68"/>
          <p:cNvSpPr/>
          <p:nvPr/>
        </p:nvSpPr>
        <p:spPr>
          <a:xfrm>
            <a:off x="3469587" y="1693333"/>
            <a:ext cx="979200" cy="979200"/>
          </a:xfrm>
          <a:prstGeom prst="rect">
            <a:avLst/>
          </a:prstGeom>
          <a:solidFill>
            <a:srgbClr val="FFFFF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68"/>
          <p:cNvSpPr/>
          <p:nvPr/>
        </p:nvSpPr>
        <p:spPr>
          <a:xfrm>
            <a:off x="4563162" y="1693333"/>
            <a:ext cx="979200" cy="979200"/>
          </a:xfrm>
          <a:prstGeom prst="rect">
            <a:avLst/>
          </a:prstGeom>
          <a:solidFill>
            <a:srgbClr val="FFFFF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04" name="Google Shape;604;p6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 sz="1600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605" name="Google Shape;605;p69"/>
          <p:cNvSpPr/>
          <p:nvPr/>
        </p:nvSpPr>
        <p:spPr>
          <a:xfrm>
            <a:off x="2375998" y="1693333"/>
            <a:ext cx="979200" cy="979200"/>
          </a:xfrm>
          <a:prstGeom prst="rect">
            <a:avLst/>
          </a:prstGeom>
          <a:solidFill>
            <a:srgbClr val="FFFFF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69"/>
          <p:cNvSpPr/>
          <p:nvPr/>
        </p:nvSpPr>
        <p:spPr>
          <a:xfrm>
            <a:off x="3469587" y="1693333"/>
            <a:ext cx="979200" cy="979200"/>
          </a:xfrm>
          <a:prstGeom prst="rect">
            <a:avLst/>
          </a:prstGeom>
          <a:solidFill>
            <a:srgbClr val="FFFFF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69"/>
          <p:cNvSpPr/>
          <p:nvPr/>
        </p:nvSpPr>
        <p:spPr>
          <a:xfrm>
            <a:off x="4563162" y="1693333"/>
            <a:ext cx="979200" cy="979200"/>
          </a:xfrm>
          <a:prstGeom prst="rect">
            <a:avLst/>
          </a:prstGeom>
          <a:solidFill>
            <a:srgbClr val="FFFFFF">
              <a:alpha val="8392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8" name="Google Shape;608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4288" y="0"/>
            <a:ext cx="74554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7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การทำ Subtitle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614" name="Google Shape;614;p7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th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เตรียมข้อมูล</a:t>
            </a:r>
            <a:endParaRPr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account facebook และมี fanpage facebook</a:t>
            </a:r>
            <a:endParaRPr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account youtube และมี channel youtube</a:t>
            </a:r>
            <a:endParaRPr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คลิป VDO สั้น ๆ 1 คลิป</a:t>
            </a:r>
            <a:endParaRPr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การตั้งค่ารายวิชา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44" name="Google Shape;444;p5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arabun"/>
              <a:buChar char="●"/>
            </a:pPr>
            <a:r>
              <a:rPr lang="th" b="1">
                <a:latin typeface="Sarabun"/>
                <a:ea typeface="Sarabun"/>
                <a:cs typeface="Sarabun"/>
                <a:sym typeface="Sarabun"/>
              </a:rPr>
              <a:t>Course Details</a:t>
            </a: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445" name="Google Shape;44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688625"/>
            <a:ext cx="7315202" cy="147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การตั้งค่ารายวิชา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51" name="Google Shape;451;p5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 b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Introducing Your Course</a:t>
            </a:r>
            <a:endParaRPr b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arabun"/>
              <a:buChar char="○"/>
            </a:pPr>
            <a:r>
              <a:rPr lang="th" sz="1600" b="1" i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Course Short Description </a:t>
            </a:r>
            <a:r>
              <a:rPr lang="th" sz="1600" i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(รายละเอียดสั้น ๆ)</a:t>
            </a:r>
            <a:endParaRPr sz="1600" i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arabun"/>
              <a:buChar char="○"/>
            </a:pPr>
            <a:r>
              <a:rPr lang="th" sz="1600" b="1" i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Course Overview </a:t>
            </a:r>
            <a:r>
              <a:rPr lang="th" sz="1600" i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(เป็นในส่วนของหน้า about รายวิชา ที่ผู้เรียนจะเข้ามาเห็น)</a:t>
            </a:r>
            <a:endParaRPr sz="1600" i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arabun"/>
              <a:buChar char="○"/>
            </a:pPr>
            <a:r>
              <a:rPr lang="th" sz="1600" b="1" i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Course Card Image </a:t>
            </a:r>
            <a:r>
              <a:rPr lang="th" sz="1600" i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(รูปประจำรายวิชา)</a:t>
            </a:r>
            <a:endParaRPr sz="1600" i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arabun"/>
              <a:buChar char="○"/>
            </a:pPr>
            <a:r>
              <a:rPr lang="th" sz="1600" b="1" i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Course Introduction Video </a:t>
            </a:r>
            <a:r>
              <a:rPr lang="th" sz="1600" i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(วิดีโอแนะนำรายวิชาสั้น ๆ 2 - 3 นาที)</a:t>
            </a:r>
            <a:endParaRPr sz="1600" i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600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การตั้งค่ารายวิชา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57" name="Google Shape;457;p5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 b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Introducing Your Course</a:t>
            </a:r>
            <a:endParaRPr b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arabun"/>
              <a:buChar char="○"/>
            </a:pPr>
            <a:r>
              <a:rPr lang="th" sz="1600" b="1" i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Course Short Description </a:t>
            </a:r>
            <a:r>
              <a:rPr lang="th" sz="1600" i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(รายละเอียดสั้น ๆ ไม่เกิน 150 ตัวอักษร)</a:t>
            </a:r>
            <a:endParaRPr sz="1600" i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600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600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458" name="Google Shape;45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013" y="2100875"/>
            <a:ext cx="8181975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การตั้งค่ารายวิชา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64" name="Google Shape;464;p5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 b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Introducing Your Course    </a:t>
            </a:r>
            <a:r>
              <a:rPr lang="th" b="1" u="sng">
                <a:solidFill>
                  <a:schemeClr val="hlink"/>
                </a:solidFill>
                <a:latin typeface="Sarabun"/>
                <a:ea typeface="Sarabun"/>
                <a:cs typeface="Sarabun"/>
                <a:sym typeface="Sarabun"/>
                <a:hlinkClick r:id="rId3"/>
              </a:rPr>
              <a:t>ลิ้งค์สำหรับ code ตัวอย่าง</a:t>
            </a:r>
            <a:endParaRPr b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arabun"/>
              <a:buChar char="○"/>
            </a:pPr>
            <a:r>
              <a:rPr lang="th" sz="1600" b="1" i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Course Overview </a:t>
            </a:r>
            <a:r>
              <a:rPr lang="th" sz="1600" i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(เป็นในส่วนของหน้า about ของรายวิชา ที่ผู้เรียนจะเข้ามาเห็น)</a:t>
            </a:r>
            <a:endParaRPr sz="1600" i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600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600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465" name="Google Shape;46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013" y="2104333"/>
            <a:ext cx="8181975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55"/>
          <p:cNvPicPr preferRelativeResize="0"/>
          <p:nvPr/>
        </p:nvPicPr>
        <p:blipFill rotWithShape="1">
          <a:blip r:embed="rId3">
            <a:alphaModFix/>
          </a:blip>
          <a:srcRect t="19008"/>
          <a:stretch/>
        </p:blipFill>
        <p:spPr>
          <a:xfrm>
            <a:off x="485775" y="1968123"/>
            <a:ext cx="8172450" cy="317062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5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การตั้งค่ารายวิชา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72" name="Google Shape;472;p5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 b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Introducing Your Course</a:t>
            </a:r>
            <a:endParaRPr b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arabun"/>
              <a:buChar char="○"/>
            </a:pPr>
            <a:r>
              <a:rPr lang="th" sz="1600" b="1" i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Course Card Image </a:t>
            </a:r>
            <a:r>
              <a:rPr lang="th" sz="1600" i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(รูปประจำรายวิชา ขนาดของรูป 378x225)</a:t>
            </a:r>
            <a:endParaRPr sz="1600" i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600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600" i="1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600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56"/>
          <p:cNvPicPr preferRelativeResize="0"/>
          <p:nvPr/>
        </p:nvPicPr>
        <p:blipFill rotWithShape="1">
          <a:blip r:embed="rId3">
            <a:alphaModFix/>
          </a:blip>
          <a:srcRect t="39054"/>
          <a:stretch/>
        </p:blipFill>
        <p:spPr>
          <a:xfrm>
            <a:off x="659450" y="2008700"/>
            <a:ext cx="7825099" cy="31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การตั้งค่ารายวิชา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79" name="Google Shape;479;p5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 b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Introducing Your Course</a:t>
            </a:r>
            <a:endParaRPr b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Sarabun"/>
              <a:buChar char="○"/>
            </a:pPr>
            <a:r>
              <a:rPr lang="th" sz="1600" b="1" i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Course Introduction Video </a:t>
            </a:r>
            <a:r>
              <a:rPr lang="th" sz="1600" i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(วิดีโอแนะนำรายวิชาสั้น ๆ 2 - 3 นาที)</a:t>
            </a:r>
            <a:endParaRPr sz="1600" i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600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600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th">
                <a:latin typeface="Kanit"/>
                <a:ea typeface="Kanit"/>
                <a:cs typeface="Kanit"/>
                <a:sym typeface="Kanit"/>
              </a:rPr>
              <a:t>การตั้งค่ารายวิชา (ต่อ)</a:t>
            </a:r>
            <a:endParaRPr>
              <a:latin typeface="Kanit"/>
              <a:ea typeface="Kanit"/>
              <a:cs typeface="Kanit"/>
              <a:sym typeface="Kanit"/>
            </a:endParaRPr>
          </a:p>
        </p:txBody>
      </p:sp>
      <p:sp>
        <p:nvSpPr>
          <p:cNvPr id="485" name="Google Shape;485;p5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Sarabun"/>
              <a:buChar char="●"/>
            </a:pPr>
            <a:r>
              <a:rPr lang="th" b="1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Requirements</a:t>
            </a:r>
            <a:endParaRPr b="1">
              <a:solidFill>
                <a:srgbClr val="666666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b="1">
              <a:latin typeface="Sarabun"/>
              <a:ea typeface="Sarabun"/>
              <a:cs typeface="Sarabun"/>
              <a:sym typeface="Sarabu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486" name="Google Shape;48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720091"/>
            <a:ext cx="7315202" cy="1851064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7"/>
          <p:cNvSpPr/>
          <p:nvPr/>
        </p:nvSpPr>
        <p:spPr>
          <a:xfrm>
            <a:off x="3492000" y="2518133"/>
            <a:ext cx="2160000" cy="1440000"/>
          </a:xfrm>
          <a:prstGeom prst="roundRect">
            <a:avLst>
              <a:gd name="adj" fmla="val 8231"/>
            </a:avLst>
          </a:prstGeom>
          <a:solidFill>
            <a:srgbClr val="E6F4EA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1" i="0" u="none" strike="noStrike" cap="none">
                <a:solidFill>
                  <a:srgbClr val="0F9D58"/>
                </a:solidFill>
                <a:latin typeface="Sarabun"/>
                <a:ea typeface="Sarabun"/>
                <a:cs typeface="Sarabun"/>
                <a:sym typeface="Sarabun"/>
              </a:rPr>
              <a:t>ส่วน Hours per Week</a:t>
            </a:r>
            <a:endParaRPr sz="1400" b="1" i="0" u="none" strike="noStrike" cap="none">
              <a:solidFill>
                <a:srgbClr val="0F9D58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488" name="Google Shape;488;p57"/>
          <p:cNvSpPr/>
          <p:nvPr/>
        </p:nvSpPr>
        <p:spPr>
          <a:xfrm>
            <a:off x="3506111" y="2871078"/>
            <a:ext cx="2138400" cy="1069200"/>
          </a:xfrm>
          <a:prstGeom prst="roundRect">
            <a:avLst>
              <a:gd name="adj" fmla="val 979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h" sz="1400" b="0" i="0" u="none" strike="noStrike" cap="none">
                <a:solidFill>
                  <a:srgbClr val="666666"/>
                </a:solidFill>
                <a:latin typeface="Sarabun"/>
                <a:ea typeface="Sarabun"/>
                <a:cs typeface="Sarabun"/>
                <a:sym typeface="Sarabun"/>
              </a:rPr>
              <a:t>จะเป็นการกำหนดจำนวน ชั่วโมงเรียน ที่ผู้เรียน ต้องเรียนต่อสัปดาห์</a:t>
            </a:r>
            <a:endParaRPr sz="1400"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824</Words>
  <Application>Microsoft Office PowerPoint</Application>
  <PresentationFormat>นำเสนอทางหน้าจอ (16:9)</PresentationFormat>
  <Paragraphs>109</Paragraphs>
  <Slides>22</Slides>
  <Notes>22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22</vt:i4>
      </vt:variant>
    </vt:vector>
  </HeadingPairs>
  <TitlesOfParts>
    <vt:vector size="27" baseType="lpstr">
      <vt:lpstr>Roboto</vt:lpstr>
      <vt:lpstr>Arial</vt:lpstr>
      <vt:lpstr>Kanit</vt:lpstr>
      <vt:lpstr>Sarabun</vt:lpstr>
      <vt:lpstr>Geometric</vt:lpstr>
      <vt:lpstr>การพัฒนาหลักสูตรระยะสั้น</vt:lpstr>
      <vt:lpstr>การตั้งค่ารายวิชา (ต่อ)</vt:lpstr>
      <vt:lpstr>การตั้งค่ารายวิชา (ต่อ)</vt:lpstr>
      <vt:lpstr>การตั้งค่ารายวิชา (ต่อ)</vt:lpstr>
      <vt:lpstr>การตั้งค่ารายวิชา (ต่อ)</vt:lpstr>
      <vt:lpstr>การตั้งค่ารายวิชา (ต่อ)</vt:lpstr>
      <vt:lpstr>การตั้งค่ารายวิชา (ต่อ)</vt:lpstr>
      <vt:lpstr>การตั้งค่ารายวิชา (ต่อ)</vt:lpstr>
      <vt:lpstr>การตั้งค่ารายวิชา (ต่อ)</vt:lpstr>
      <vt:lpstr>การเพิ่มเนื้อหารายวิชา</vt:lpstr>
      <vt:lpstr>งานนำเสนอ PowerPoint</vt:lpstr>
      <vt:lpstr>การเพิ่มเนื้อหารายวิชา</vt:lpstr>
      <vt:lpstr>การเพิ่มเนื้อหารายวิชา (ต่อ)</vt:lpstr>
      <vt:lpstr>การเพิ่มเนื้อหารายวิชา (ต่อ)</vt:lpstr>
      <vt:lpstr>การเพิ่มเนื้อหารายวิชา (ต่อ)</vt:lpstr>
      <vt:lpstr>การเพิ่มเนื้อหารายวิชา (ต่อ)</vt:lpstr>
      <vt:lpstr>การเพิ่มเนื้อหารายวิชา (ต่อ)</vt:lpstr>
      <vt:lpstr>การเพิ่มเนื้อหารายวิชา (ต่อ)</vt:lpstr>
      <vt:lpstr>การเพิ่มเนื้อหารายวิชา (ต่อ)</vt:lpstr>
      <vt:lpstr>การเพิ่มเนื้อหารายวิชา (ต่อ)</vt:lpstr>
      <vt:lpstr>งานนำเสนอ PowerPoint</vt:lpstr>
      <vt:lpstr>การทำ Subtitle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การพัฒนาหลักสูตรระยะสั้น</dc:title>
  <dc:creator>Administrator</dc:creator>
  <cp:lastModifiedBy>Administrator</cp:lastModifiedBy>
  <cp:revision>3</cp:revision>
  <dcterms:modified xsi:type="dcterms:W3CDTF">2023-09-13T07:38:26Z</dcterms:modified>
</cp:coreProperties>
</file>