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9"/>
    </p:embeddedFont>
    <p:embeddedFont>
      <p:font typeface="Kanit" panose="020B0502040204020203" charset="-34"/>
      <p:regular r:id="rId30"/>
      <p:bold r:id="rId31"/>
      <p:italic r:id="rId32"/>
      <p:boldItalic r:id="rId33"/>
    </p:embeddedFont>
    <p:embeddedFont>
      <p:font typeface="Sarabun" panose="020B0502040204020203" charset="-34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2SlAbGgBjfL2pFTJggG6NEa0b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37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0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89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16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496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0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9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157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408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91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823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5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390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144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613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7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695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116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778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08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06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49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47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96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16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23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14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7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7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7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7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7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7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0" name="Google Shape;40;p7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7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76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7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7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7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7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7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7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7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o.mooc.bru.ac.t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การพัฒนาหลักสูตรระยะสั้น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th" sz="3000">
                <a:latin typeface="Kanit"/>
                <a:ea typeface="Kanit"/>
                <a:cs typeface="Kanit"/>
                <a:sym typeface="Kanit"/>
              </a:rPr>
              <a:t>BRU MOOC</a:t>
            </a:r>
            <a:endParaRPr sz="3000"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การปรับปรุง Course Content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7" name="Google Shape;327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328" name="Google Shape;328;p34"/>
          <p:cNvSpPr txBox="1"/>
          <p:nvPr/>
        </p:nvSpPr>
        <p:spPr>
          <a:xfrm>
            <a:off x="311700" y="4883100"/>
            <a:ext cx="8520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h" sz="900" b="0" i="0" u="none" strike="noStrike" cap="none">
                <a:solidFill>
                  <a:srgbClr val="D9D9D9"/>
                </a:solidFill>
                <a:latin typeface="Sarabun"/>
                <a:ea typeface="Sarabun"/>
                <a:cs typeface="Sarabun"/>
                <a:sym typeface="Sarabun"/>
              </a:rPr>
              <a:t>Image Source : Building and Running an Open edX Course : http://edx.readthedocs.io/projects/open-edx-building-and-running-a-course/en/latest/index.html</a:t>
            </a:r>
            <a:endParaRPr sz="9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329" name="Google Shape;32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325" y="1228216"/>
            <a:ext cx="6189347" cy="334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36" name="Google Shape;3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25" y="1017788"/>
            <a:ext cx="6832361" cy="304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43" name="Google Shape;3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383" y="246638"/>
            <a:ext cx="6885233" cy="465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BRU Mooc : mooc.bru.ac.th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50" name="Google Shape;350;p37"/>
          <p:cNvPicPr preferRelativeResize="0"/>
          <p:nvPr/>
        </p:nvPicPr>
        <p:blipFill rotWithShape="1">
          <a:blip r:embed="rId3">
            <a:alphaModFix/>
          </a:blip>
          <a:srcRect b="10329"/>
          <a:stretch/>
        </p:blipFill>
        <p:spPr>
          <a:xfrm>
            <a:off x="1143000" y="1229876"/>
            <a:ext cx="6857999" cy="34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BRU MOOC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56" name="Google Shape;356;p38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th" sz="3000">
                <a:latin typeface="Kanit"/>
                <a:ea typeface="Kanit"/>
                <a:cs typeface="Kanit"/>
                <a:sym typeface="Kanit"/>
              </a:rPr>
              <a:t>http://mooc.bru.ac.th</a:t>
            </a:r>
            <a:endParaRPr sz="3000"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การสมัครสมาชิก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การสมัครสมาชิก BRU Mooc</a:t>
            </a:r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68" name="Google Shape;368;p40"/>
          <p:cNvPicPr preferRelativeResize="0"/>
          <p:nvPr/>
        </p:nvPicPr>
        <p:blipFill rotWithShape="1">
          <a:blip r:embed="rId3">
            <a:alphaModFix/>
          </a:blip>
          <a:srcRect t="69" b="68"/>
          <a:stretch/>
        </p:blipFill>
        <p:spPr>
          <a:xfrm>
            <a:off x="1173475" y="1229863"/>
            <a:ext cx="6797040" cy="341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การสมัครสมาชิก BRU Mooc (ต่อ)</a:t>
            </a:r>
            <a:endParaRPr/>
          </a:p>
        </p:txBody>
      </p:sp>
      <p:sp>
        <p:nvSpPr>
          <p:cNvPr id="374" name="Google Shape;374;p41"/>
          <p:cNvSpPr/>
          <p:nvPr/>
        </p:nvSpPr>
        <p:spPr>
          <a:xfrm>
            <a:off x="5295675" y="973675"/>
            <a:ext cx="3540000" cy="3132600"/>
          </a:xfrm>
          <a:prstGeom prst="roundRect">
            <a:avLst>
              <a:gd name="adj" fmla="val 2252"/>
            </a:avLst>
          </a:prstGeom>
          <a:solidFill>
            <a:srgbClr val="E6F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1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376" name="Google Shape;376;p41"/>
          <p:cNvPicPr preferRelativeResize="0"/>
          <p:nvPr/>
        </p:nvPicPr>
        <p:blipFill rotWithShape="1">
          <a:blip r:embed="rId3">
            <a:alphaModFix/>
          </a:blip>
          <a:srcRect l="3551" t="1931" r="4452" b="5217"/>
          <a:stretch/>
        </p:blipFill>
        <p:spPr>
          <a:xfrm>
            <a:off x="348075" y="1229975"/>
            <a:ext cx="4889875" cy="37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1"/>
          <p:cNvSpPr txBox="1">
            <a:spLocks noGrp="1"/>
          </p:cNvSpPr>
          <p:nvPr>
            <p:ph type="body" idx="2"/>
          </p:nvPr>
        </p:nvSpPr>
        <p:spPr>
          <a:xfrm>
            <a:off x="5329500" y="1152475"/>
            <a:ext cx="3502800" cy="27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h" sz="1600" b="1" i="1">
                <a:solidFill>
                  <a:srgbClr val="0F9D58"/>
                </a:solidFill>
              </a:rPr>
              <a:t>(1) ชื่อเต็ม</a:t>
            </a:r>
            <a:endParaRPr sz="1600" b="1" i="1">
              <a:solidFill>
                <a:srgbClr val="0F9D5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th" sz="1600" b="1" i="1">
                <a:solidFill>
                  <a:srgbClr val="0F9D58"/>
                </a:solidFill>
              </a:rPr>
              <a:t>(2) ชื่อผู้ใช้งาน หรือ Username</a:t>
            </a:r>
            <a:endParaRPr sz="1600" b="1" i="1">
              <a:solidFill>
                <a:srgbClr val="0F9D5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th" sz="1600" b="1" i="1">
                <a:solidFill>
                  <a:srgbClr val="0F9D58"/>
                </a:solidFill>
              </a:rPr>
              <a:t>(3) อีเมล ที่เป็น @bru.ac.th</a:t>
            </a:r>
            <a:endParaRPr sz="1600" b="1" i="1">
              <a:solidFill>
                <a:srgbClr val="0F9D5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th" sz="1600" b="1" i="1">
                <a:solidFill>
                  <a:srgbClr val="0F9D58"/>
                </a:solidFill>
              </a:rPr>
              <a:t>(4) พาสเวิร์ด ***ต้องจำได้***</a:t>
            </a:r>
            <a:endParaRPr sz="1600" b="1" i="1">
              <a:solidFill>
                <a:srgbClr val="0F9D5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th" sz="1600" b="1" i="1">
                <a:solidFill>
                  <a:srgbClr val="0F9D58"/>
                </a:solidFill>
              </a:rPr>
              <a:t>(5) ทำการติ๊กเครื่องหมายถูก ทั้ง 2 ที่</a:t>
            </a:r>
            <a:endParaRPr sz="1600" b="1" i="1">
              <a:solidFill>
                <a:srgbClr val="0F9D5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th" sz="1600" b="1" i="1">
                <a:solidFill>
                  <a:srgbClr val="0F9D58"/>
                </a:solidFill>
              </a:rPr>
              <a:t>(6) กดปุ่ม Create Account</a:t>
            </a:r>
            <a:endParaRPr sz="1600" b="1" i="1">
              <a:solidFill>
                <a:srgbClr val="0F9D5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th" sz="3000" u="sng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http://studio.mooc.bru.ac.th</a:t>
            </a:r>
            <a:endParaRPr sz="30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การสร้างรายวิชา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คุณสมบัติ Open Edx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66" name="Google Shape;266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68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19"/>
              <a:buFont typeface="Sarabun"/>
              <a:buChar char="●"/>
            </a:pPr>
            <a:r>
              <a:rPr lang="th" sz="2019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เป็นระบบการจัดการการเรียนรู้ประเภทโอเพนซอร์ส ฟรี ไม่เสียค่าใช้จ่าย</a:t>
            </a:r>
            <a:endParaRPr sz="2019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68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19"/>
              <a:buFont typeface="Sarabun"/>
              <a:buChar char="●"/>
            </a:pPr>
            <a:r>
              <a:rPr lang="th" sz="2019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มีระบบการจัดการเรียนการสอน สร้างCourse ได้ไม่จำกัด</a:t>
            </a:r>
            <a:endParaRPr sz="2019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68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19"/>
              <a:buFont typeface="Sarabun"/>
              <a:buChar char="●"/>
            </a:pPr>
            <a:r>
              <a:rPr lang="th" sz="2019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สร้างห้อง Library  เก็บเอกสารประกอบการเรียน เช่น ไฟล์เอกสารต่างๆ วีดีโอ ได้</a:t>
            </a:r>
            <a:endParaRPr sz="2019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68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19"/>
              <a:buFont typeface="Sarabun"/>
              <a:buChar char="●"/>
            </a:pPr>
            <a:r>
              <a:rPr lang="th" sz="2019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มีระบบปฎิสัมพันธ์กับผู้เรียน ผ่าน Chat และ Discuss </a:t>
            </a:r>
            <a:endParaRPr sz="2019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http://mooc.bru.ac.th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การสร้างรายวิชา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94" name="Google Shape;394;p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95" name="Google Shape;39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29885"/>
            <a:ext cx="7315199" cy="245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01" name="Google Shape;401;p4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02" name="Google Shape;40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25677"/>
            <a:ext cx="8229601" cy="449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การสร้างรายวิชา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08" name="Google Shape;408;p4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AutoNum type="arabicPeriod"/>
            </a:pPr>
            <a:r>
              <a:rPr lang="th">
                <a:latin typeface="Sarabun"/>
                <a:ea typeface="Sarabun"/>
                <a:cs typeface="Sarabun"/>
                <a:sym typeface="Sarabun"/>
              </a:rPr>
              <a:t>ชื่อรายวิชา </a:t>
            </a:r>
            <a:r>
              <a:rPr lang="th" i="1">
                <a:latin typeface="Sarabun"/>
                <a:ea typeface="Sarabun"/>
                <a:cs typeface="Sarabun"/>
                <a:sym typeface="Sarabun"/>
              </a:rPr>
              <a:t>(ชื่อวิชาที่ต้องการสร้าง)</a:t>
            </a:r>
            <a:endParaRPr i="1"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AutoNum type="arabicPeriod"/>
            </a:pPr>
            <a:r>
              <a:rPr lang="th">
                <a:latin typeface="Sarabun"/>
                <a:ea typeface="Sarabun"/>
                <a:cs typeface="Sarabun"/>
                <a:sym typeface="Sarabun"/>
              </a:rPr>
              <a:t>ชื่อองค์กรหรือหน่วยงาน </a:t>
            </a:r>
            <a:r>
              <a:rPr lang="th" i="1">
                <a:latin typeface="Sarabun"/>
                <a:ea typeface="Sarabun"/>
                <a:cs typeface="Sarabun"/>
                <a:sym typeface="Sarabun"/>
              </a:rPr>
              <a:t>(BRU-MOOC)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AutoNum type="arabicPeriod"/>
            </a:pPr>
            <a:r>
              <a:rPr lang="th">
                <a:latin typeface="Sarabun"/>
                <a:ea typeface="Sarabun"/>
                <a:cs typeface="Sarabun"/>
                <a:sym typeface="Sarabun"/>
              </a:rPr>
              <a:t>รหัสวิชา </a:t>
            </a:r>
            <a:r>
              <a:rPr lang="th" i="1">
                <a:latin typeface="Sarabun"/>
                <a:ea typeface="Sarabun"/>
                <a:cs typeface="Sarabun"/>
                <a:sym typeface="Sarabun"/>
              </a:rPr>
              <a:t>(HS101)</a:t>
            </a:r>
            <a:endParaRPr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AutoNum type="arabicPeriod"/>
            </a:pPr>
            <a:r>
              <a:rPr lang="th">
                <a:latin typeface="Sarabun"/>
                <a:ea typeface="Sarabun"/>
                <a:cs typeface="Sarabun"/>
                <a:sym typeface="Sarabun"/>
              </a:rPr>
              <a:t>รหัสการเปิด </a:t>
            </a:r>
            <a:r>
              <a:rPr lang="th" i="1">
                <a:latin typeface="Sarabun"/>
                <a:ea typeface="Sarabun"/>
                <a:cs typeface="Sarabun"/>
                <a:sym typeface="Sarabun"/>
              </a:rPr>
              <a:t>(2023_T1 ปีที่เปิดสอน และครั้งที่เปิดสอน)</a:t>
            </a:r>
            <a:endParaRPr i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h" b="1" i="1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*** หมายเลข 1 - 3 ไม่สามารถเปลี่ยนแปลงข้อมูลได้ ***</a:t>
            </a:r>
            <a:endParaRPr b="1" i="1">
              <a:solidFill>
                <a:srgbClr val="FF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420" name="Google Shape;42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152470"/>
            <a:ext cx="7315202" cy="371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Char char="●"/>
            </a:pPr>
            <a:r>
              <a:rPr lang="th" b="1">
                <a:latin typeface="Sarabun"/>
                <a:ea typeface="Sarabun"/>
                <a:cs typeface="Sarabun"/>
                <a:sym typeface="Sarabun"/>
              </a:rPr>
              <a:t>Basic Information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27" name="Google Shape;42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90170"/>
            <a:ext cx="7315202" cy="295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0"/>
          <p:cNvPicPr preferRelativeResize="0"/>
          <p:nvPr/>
        </p:nvPicPr>
        <p:blipFill rotWithShape="1">
          <a:blip r:embed="rId3">
            <a:alphaModFix/>
          </a:blip>
          <a:srcRect t="69" b="68"/>
          <a:stretch/>
        </p:blipFill>
        <p:spPr>
          <a:xfrm>
            <a:off x="914400" y="1678579"/>
            <a:ext cx="7315202" cy="385579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34" name="Google Shape;434;p5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Char char="●"/>
            </a:pPr>
            <a:r>
              <a:rPr lang="th" b="1">
                <a:latin typeface="Sarabun"/>
                <a:ea typeface="Sarabun"/>
                <a:cs typeface="Sarabun"/>
                <a:sym typeface="Sarabun"/>
              </a:rPr>
              <a:t>Course Schedule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435" name="Google Shape;435;p50"/>
          <p:cNvSpPr/>
          <p:nvPr/>
        </p:nvSpPr>
        <p:spPr>
          <a:xfrm>
            <a:off x="5081425" y="1851758"/>
            <a:ext cx="2160000" cy="1440000"/>
          </a:xfrm>
          <a:prstGeom prst="roundRect">
            <a:avLst>
              <a:gd name="adj" fmla="val 8231"/>
            </a:avLst>
          </a:prstGeom>
          <a:solidFill>
            <a:srgbClr val="E6F4E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ส่วนที่ 1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36" name="Google Shape;436;p50"/>
          <p:cNvSpPr/>
          <p:nvPr/>
        </p:nvSpPr>
        <p:spPr>
          <a:xfrm>
            <a:off x="5095536" y="2204703"/>
            <a:ext cx="2138400" cy="1069200"/>
          </a:xfrm>
          <a:prstGeom prst="roundRect">
            <a:avLst>
              <a:gd name="adj" fmla="val 9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4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จะเป็นการกำหนด วันและเวลา เกี่ยวกับการเปิดสอนหรือเปิดให้เรียน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0"/>
          <p:cNvSpPr/>
          <p:nvPr/>
        </p:nvSpPr>
        <p:spPr>
          <a:xfrm>
            <a:off x="5081425" y="3457608"/>
            <a:ext cx="2160000" cy="1440000"/>
          </a:xfrm>
          <a:prstGeom prst="roundRect">
            <a:avLst>
              <a:gd name="adj" fmla="val 8231"/>
            </a:avLst>
          </a:prstGeom>
          <a:solidFill>
            <a:srgbClr val="E6F4E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ส่วนที่ 2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38" name="Google Shape;438;p50"/>
          <p:cNvSpPr/>
          <p:nvPr/>
        </p:nvSpPr>
        <p:spPr>
          <a:xfrm>
            <a:off x="5095536" y="3810553"/>
            <a:ext cx="2138400" cy="1069200"/>
          </a:xfrm>
          <a:prstGeom prst="roundRect">
            <a:avLst>
              <a:gd name="adj" fmla="val 9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จะเป็นการกำหนด วันและเวลา สำหรับการลงทะเบียนเรียน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คุณสมบัติ Open Edx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73" name="Google Shape;273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8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47"/>
              <a:buFont typeface="Sarabun"/>
              <a:buChar char="●"/>
            </a:pPr>
            <a:r>
              <a:rPr lang="th" sz="2045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มีระบบการจัดการไฟล์</a:t>
            </a:r>
            <a:endParaRPr sz="2045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8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47"/>
              <a:buFont typeface="Sarabun"/>
              <a:buChar char="●"/>
            </a:pPr>
            <a:r>
              <a:rPr lang="th" sz="2045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ระบบการบ้าน</a:t>
            </a:r>
            <a:endParaRPr sz="2045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8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47"/>
              <a:buFont typeface="Sarabun"/>
              <a:buChar char="●"/>
            </a:pPr>
            <a:r>
              <a:rPr lang="th" sz="2045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ระบบติดตามผู้เรียน</a:t>
            </a:r>
            <a:endParaRPr sz="2045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8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47"/>
              <a:buFont typeface="Sarabun"/>
              <a:buChar char="●"/>
            </a:pPr>
            <a:r>
              <a:rPr lang="th" sz="2045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มีหลักสูตรจากมหาวิทยาลัยชั้นนำของโลกจำนวนมาก</a:t>
            </a:r>
            <a:endParaRPr sz="2045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856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47"/>
              <a:buFont typeface="Sarabun"/>
              <a:buChar char="●"/>
            </a:pPr>
            <a:r>
              <a:rPr lang="th" sz="2045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เรียนจบ สามารถเทียบขอใบปริญญาได้ และสามารถนำไปสมัครงานได้จริง</a:t>
            </a:r>
            <a:endParaRPr sz="2045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title"/>
          </p:nvPr>
        </p:nvSpPr>
        <p:spPr>
          <a:xfrm>
            <a:off x="311700" y="4451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18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http://mooc.bru.ac.th</a:t>
            </a:r>
            <a:endParaRPr sz="18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การเลือกใช้แพลตฟอร์ม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ระบบการเรียนรู้ทั้งสองแพลตฟอร์มคลอบคลุมความต้องการของทุกองค์กร โดยเป้าหมายในการเลือกใช้งานขึ้นอยู่ว่าแต่ละหน่วยงานต้องการเน้นรูปแบบการสอบแบบใด  </a:t>
            </a:r>
            <a:endParaRPr sz="20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Sarabun"/>
              <a:buChar char="●"/>
            </a:pPr>
            <a:r>
              <a:rPr lang="th" sz="20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หากต้องการทำเป็นระบบการเรียนรู้แบบเปิดกว้างทั่วโลก edX จะเหมาะสมกว่า  แต่หากจะทำเป็นแค่ระบบการเรียนรู้ภายในหน่วยงาน Intranet e-Learning, Moodle จะเหมาะกว่า</a:t>
            </a:r>
            <a:endParaRPr sz="20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The Open edX Environments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86" name="Google Shape;286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763" y="1090375"/>
            <a:ext cx="5254466" cy="361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/>
        </p:nvSpPr>
        <p:spPr>
          <a:xfrm>
            <a:off x="1944775" y="4883100"/>
            <a:ext cx="525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th" sz="1000" b="0" i="0" u="none" strike="noStrike" cap="none">
                <a:solidFill>
                  <a:srgbClr val="D9D9D9"/>
                </a:solidFill>
                <a:latin typeface="Sarabun"/>
                <a:ea typeface="Sarabun"/>
                <a:cs typeface="Sarabun"/>
                <a:sym typeface="Sarabun"/>
              </a:rPr>
              <a:t>Image Source: edX: StudioX Creating a Course with Studio</a:t>
            </a:r>
            <a:endParaRPr sz="10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/>
        </p:nvSpPr>
        <p:spPr>
          <a:xfrm>
            <a:off x="438150" y="4846780"/>
            <a:ext cx="826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h" sz="900" b="0" i="0" u="none" strike="noStrike" cap="none">
                <a:solidFill>
                  <a:srgbClr val="D9D9D9"/>
                </a:solidFill>
                <a:latin typeface="Sarabun"/>
                <a:ea typeface="Sarabun"/>
                <a:cs typeface="Sarabun"/>
                <a:sym typeface="Sarabun"/>
              </a:rPr>
              <a:t>ที่มา : รศ.ดร.ชุติพร อนุตริยะ</a:t>
            </a:r>
            <a:endParaRPr sz="9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304800"/>
            <a:ext cx="82677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BRU MOOC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1229875"/>
            <a:ext cx="6781800" cy="208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/>
          <p:nvPr/>
        </p:nvSpPr>
        <p:spPr>
          <a:xfrm>
            <a:off x="1616425" y="3347850"/>
            <a:ext cx="276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" sz="2000" b="1" i="0" u="none" strike="noStrike" cap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studio.mooc.bru.ac.th</a:t>
            </a:r>
            <a:endParaRPr sz="2000" b="1" i="0" u="none" strike="noStrike" cap="non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5015200" y="3347850"/>
            <a:ext cx="259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" sz="2000" b="1" i="0" u="none" strike="noStrike" cap="none">
                <a:solidFill>
                  <a:srgbClr val="000000"/>
                </a:solidFill>
                <a:latin typeface="Sarabun"/>
                <a:ea typeface="Sarabun"/>
                <a:cs typeface="Sarabun"/>
                <a:sym typeface="Sarabun"/>
              </a:rPr>
              <a:t>mooc.bru.ac.th</a:t>
            </a:r>
            <a:endParaRPr sz="2000" b="1" i="0" u="none" strike="noStrike" cap="none">
              <a:solidFill>
                <a:srgbClr val="00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โครงสร้างของ 0pen edX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12" name="Google Shape;31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825" y="1044188"/>
            <a:ext cx="6578337" cy="381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/>
          <p:nvPr/>
        </p:nvSpPr>
        <p:spPr>
          <a:xfrm>
            <a:off x="311700" y="4883100"/>
            <a:ext cx="8520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h" sz="900" b="0" i="0" u="none" strike="noStrike" cap="none">
                <a:solidFill>
                  <a:srgbClr val="D9D9D9"/>
                </a:solidFill>
                <a:latin typeface="Sarabun"/>
                <a:ea typeface="Sarabun"/>
                <a:cs typeface="Sarabun"/>
                <a:sym typeface="Sarabun"/>
              </a:rPr>
              <a:t>Image Source : Building and Running an Open edX Course : http://edx.readthedocs.io/projects/open-edx-building-and-running-a-course/en/latest/index.html</a:t>
            </a:r>
            <a:endParaRPr sz="9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การสร้าง Course Content ใหม่ และการเผยแพร่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320" name="Google Shape;320;p33"/>
          <p:cNvSpPr txBox="1"/>
          <p:nvPr/>
        </p:nvSpPr>
        <p:spPr>
          <a:xfrm>
            <a:off x="311700" y="4883100"/>
            <a:ext cx="8520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h" sz="900" b="0" i="0" u="none" strike="noStrike" cap="none">
                <a:solidFill>
                  <a:srgbClr val="D9D9D9"/>
                </a:solidFill>
                <a:latin typeface="Sarabun"/>
                <a:ea typeface="Sarabun"/>
                <a:cs typeface="Sarabun"/>
                <a:sym typeface="Sarabun"/>
              </a:rPr>
              <a:t>Image Source : Building and Running an Open edX Course : http://edx.readthedocs.io/projects/open-edx-building-and-running-a-course/en/latest/index.html</a:t>
            </a:r>
            <a:endParaRPr sz="9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321" name="Google Shape;3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163" y="1229874"/>
            <a:ext cx="6583678" cy="308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458</Words>
  <Application>Microsoft Office PowerPoint</Application>
  <PresentationFormat>นำเสนอทางหน้าจอ (16:9)</PresentationFormat>
  <Paragraphs>62</Paragraphs>
  <Slides>26</Slides>
  <Notes>26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1" baseType="lpstr">
      <vt:lpstr>Roboto</vt:lpstr>
      <vt:lpstr>Arial</vt:lpstr>
      <vt:lpstr>Kanit</vt:lpstr>
      <vt:lpstr>Sarabun</vt:lpstr>
      <vt:lpstr>Geometric</vt:lpstr>
      <vt:lpstr>การพัฒนาหลักสูตรระยะสั้น</vt:lpstr>
      <vt:lpstr>คุณสมบัติ Open Edx</vt:lpstr>
      <vt:lpstr>คุณสมบัติ Open Edx (ต่อ)</vt:lpstr>
      <vt:lpstr>การเลือกใช้แพลตฟอร์ม</vt:lpstr>
      <vt:lpstr>The Open edX Environments</vt:lpstr>
      <vt:lpstr>งานนำเสนอ PowerPoint</vt:lpstr>
      <vt:lpstr>BRU MOOC</vt:lpstr>
      <vt:lpstr>โครงสร้างของ 0pen edX</vt:lpstr>
      <vt:lpstr>การสร้าง Course Content ใหม่ และการเผยแพร่</vt:lpstr>
      <vt:lpstr>การปรับปรุง Course Content</vt:lpstr>
      <vt:lpstr>งานนำเสนอ PowerPoint</vt:lpstr>
      <vt:lpstr>งานนำเสนอ PowerPoint</vt:lpstr>
      <vt:lpstr>BRU Mooc : mooc.bru.ac.th</vt:lpstr>
      <vt:lpstr>BRU MOOC</vt:lpstr>
      <vt:lpstr>การสมัครสมาชิก</vt:lpstr>
      <vt:lpstr>การสมัครสมาชิก BRU Mooc</vt:lpstr>
      <vt:lpstr>การสมัครสมาชิก BRU Mooc (ต่อ)</vt:lpstr>
      <vt:lpstr>การจัดการรายวิชา</vt:lpstr>
      <vt:lpstr>การสร้างรายวิชา</vt:lpstr>
      <vt:lpstr>การสร้างรายวิชา</vt:lpstr>
      <vt:lpstr>งานนำเสนอ PowerPoint</vt:lpstr>
      <vt:lpstr>การสร้างรายวิชา (ต่อ)</vt:lpstr>
      <vt:lpstr>การตั้งค่ารายวิชา</vt:lpstr>
      <vt:lpstr>การตั้งค่ารายวิชา</vt:lpstr>
      <vt:lpstr>การตั้งค่ารายวิชา (ต่อ)</vt:lpstr>
      <vt:lpstr>การตั้งค่ารายวิชา (ต่อ)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การพัฒนาหลักสูตรระยะสั้น</dc:title>
  <dc:creator>Administrator</dc:creator>
  <cp:lastModifiedBy>Administrator</cp:lastModifiedBy>
  <cp:revision>2</cp:revision>
  <dcterms:modified xsi:type="dcterms:W3CDTF">2023-09-13T07:37:56Z</dcterms:modified>
</cp:coreProperties>
</file>