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8"/>
    </p:embeddedFont>
    <p:embeddedFont>
      <p:font typeface="Kanit" panose="020B0502040204020203" charset="-34"/>
      <p:regular r:id="rId29"/>
      <p:bold r:id="rId30"/>
      <p:italic r:id="rId31"/>
      <p:boldItalic r:id="rId32"/>
    </p:embeddedFont>
    <p:embeddedFont>
      <p:font typeface="Sarabun" panose="020B0502040204020203" charset="-34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2SlAbGgBjfL2pFTJggG6NEa0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37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0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17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37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24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06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1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60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2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45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868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84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400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52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789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76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68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001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2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58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9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76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8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00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7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7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7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7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7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7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7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7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7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7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7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7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7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drive/folders/1ZGw2hEKCm3ONSHG3_rA50rldA9XdwHr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Gw2hEKCm3ONSHG3_rA50rldA9XdwH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cl.thaicyberu.go.th/course_info2tcu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Gw2hEKCm3ONSHG3_rA50rldA9XdwHr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การพัฒนาหลักสูตรระยะสั้น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BRU MOOC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หลักสูตรระยะสั้น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เป็นหลักสูตรที่มีวัตถุประสงค์การเรียนรู้ให้มีความรู้ทักษะ ความสามารถในงานหรือกิจกรรมเฉพาะอย่างที่ตอบสนองความต้องการเฉพาะ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มีผลการเรียนรู้ที่ชัดเจน ประเมินผลการเรียนรู้ได้ทันทีเป็นหลักสูตรที่มีลักษณะเพื่อพัฒนาคุณภาพชีวิต การทํางาน เสริมสร้างสมรรถภาพของคนวัยทํางานและอาชีพ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สร้างคุณค่าเพิ่มให้กับตัวเองและสังคมได้และได้รับความเห็นชอบจากสภามหาวิทยาลัย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หลักสูตรระยะสั้น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เป็นหลักสูตรที่มีวัตถุประสงค์การเรียนรู้ให้มีความรู้ทักษะ ความสามารถในงานหรือกิจกรรมเฉพาะอย่างที่ตอบสนองความต้องการเฉพาะ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มีผลการเรียนรู้ที่ชัดเจน ประเมินผลการเรียนรู้ได้ทันทีเป็นหลักสูตรที่มีลักษณะเพื่อพัฒนาคุณภาพชีวิต การทํางาน เสริมสร้างสมรรถภาพของคนวัยทํางานและอาชีพ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สร้างคุณค่าเพิ่มให้กับตัวเองและสังคมได้และได้รับความเห็นชอบจากสภามหาวิทยาลัย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แนวปฏิบัติในการจัดทำรายวิชา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รายวิชามีเนื้อหาไม่เกิน 12 ชั่วโมงการเรียนรู้โดยแบ่งเนื้อหาเป็นหน่วย แต่ละหน่วยมีชั่วโมงการเรียนรู้อยู่ระหว่าง 1 - 3 ชั่วโมง ทั้งนี้ในหนึ่งรายวิชา จะมีระยะเวลาในการเรียนไม่มากกว่า 6 สัปดาห์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แต่ละรายวิชาต้องมีการนำเสนอเนื้อหาด้วยสื่อวีดิทัศน์จำนวนไม่น้อยกว่า 39 นาทีต่อ 1 ชั่วโมงการเรียนรู้ โดยสื่อวีดิทัศน์แต่ละคลิปมีความยาวไม่เกิน 10 นาที 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2" name="Google Shape;162;p12"/>
          <p:cNvSpPr/>
          <p:nvPr/>
        </p:nvSpPr>
        <p:spPr>
          <a:xfrm>
            <a:off x="1858025" y="3285386"/>
            <a:ext cx="1287000" cy="1287000"/>
          </a:xfrm>
          <a:prstGeom prst="ellipse">
            <a:avLst/>
          </a:prstGeom>
          <a:solidFill>
            <a:srgbClr val="B4A7D6"/>
          </a:solidFill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1 ชั่วโมง</a:t>
            </a:r>
            <a:b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การเรียนรู้</a:t>
            </a:r>
            <a:endParaRPr sz="1400" b="0" i="0" u="none" strike="noStrike" cap="non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3887700" y="3285386"/>
            <a:ext cx="1287000" cy="1287000"/>
          </a:xfrm>
          <a:prstGeom prst="ellipse">
            <a:avLst/>
          </a:prstGeom>
          <a:solidFill>
            <a:srgbClr val="D5A6BD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39 นาที</a:t>
            </a:r>
            <a:b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th" sz="1400" b="0" i="0" u="none" strike="noStrike" cap="non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สื่อ VDO</a:t>
            </a:r>
            <a:endParaRPr sz="1400" b="0" i="0" u="none" strike="noStrike" cap="non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5773400" y="3285386"/>
            <a:ext cx="1287000" cy="1287000"/>
          </a:xfrm>
          <a:prstGeom prst="ellipse">
            <a:avLst/>
          </a:prstGeom>
          <a:solidFill>
            <a:srgbClr val="A2C4C9"/>
          </a:solidFill>
          <a:ln w="762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กิจกรรมการสอน อื่นๆ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3235414" y="3632636"/>
            <a:ext cx="561900" cy="5619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5208398" y="3663226"/>
            <a:ext cx="531300" cy="531300"/>
          </a:xfrm>
          <a:prstGeom prst="mathPlus">
            <a:avLst>
              <a:gd name="adj1" fmla="val 23520"/>
            </a:avLst>
          </a:prstGeom>
          <a:solidFill>
            <a:srgbClr val="CFE2F3"/>
          </a:solidFill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แนวปฏิบัติในการจัดทำรายวิชา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แต่ละรายวิชาต้องมีการนำเสนอเนื้อหาด้วยสื่ออื่น ๆ เช่น กิจกรรมการเรียนรู้ เอกสารอ่านเพิ่มเติม แหล่งทรัพยากรการเรียนรู้อื่น ๆ จำนวนไม่น้อยกว่า ร้อยละ 35 ของชั่วโมงการเรียนรู้ (ตัวอย่างการคำนวณ 1 ชั่วโมงการเรียนรู้ (60 นาที) ต้องมีการนำเสนอสื่ออื่น ๆ  ไม่น้อยกว่า 21 นาที)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มีการออกแบบกิจกรรมการเรียน และปฏิสัมพันธ์เป็นไปตามหลักการเรียนการสอน MOOC ประเภท Self-paced learning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แนวปฏิบัติในการจัดทำรายวิชา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แต่ละรายวิชาต้องมีการออกประกาศนียบัตรในระบบ หากผู้เรียนมีคะแนนรวมผ่านตามเกณฑ์การประเมินในรายวิชา โดยมีลายเซ็นอาจารย์ผู้สอนหลักกำกับในประกาศนียบัตร และการกำหนดเกณฑ์การประเมินของแต่ละรายวิชาต้องกำหนดไม่น้อยกว่า 70%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ในแต่ละรายวิชาต้องมีการวัดประเมินผล แบบทดสอบก่อนเรียนและแบบทดสอบหลังเรียน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ข้อกำหนดด้านลิขสิทธิ์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ผู้จัดทำสื่อจะต้องเป็นผู้รับผิดชอบ หากมีปัญหาการละเมิดลิขสิทธิ์ของผลงานสร้างสรรค์ที่ผลิตขึ้นในรายวิชา เช่น เนื้อหา ภาพ เสียง วีดิทัศน์ รูปแบบตัวอักษร สื่อการเรียนการสอน ข้อสอบ ซอฟต์แวร์และผลงานสร้างสรรค์อื่น ๆ ที่มีลิขสิทธิ์ ที่นำมาใช้ในการเรียนการสอน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ผู้จัดทำสื่อจะต้องต้องอนุญาตสิทธิ์ของสื่อ ภาพ เสียง วีดิทัศน์ เนื้อหาตามสัญญาอนุญาตสิทธิ์ Creative Commons อย่างน้อย CC BY NC SA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สื่อและเนื้อหา รวมถึงผลงานสร้างสรรค์อื่น ๆ ที่เกิดขึ้น จะเป็นลิขสิทธิ์ร่วมกันระหว่างผู้ขอใช้พื้นที่จัดทำรายวิชา และสำนักงานคณะกรรมการการ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ข้อกำหนดด้านลิขสิทธิ์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Creative Commons : CC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311700" y="1629097"/>
            <a:ext cx="31800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" sz="1800" b="1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“สัญญาอนุญาตแบบเปิด”</a:t>
            </a:r>
            <a:endParaRPr sz="1800" b="1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" sz="18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เป็นทางเลือกในการรักษาสงวนสิทธิ์ของงาน ยังคงความเป็นเจ้าของแต่ผู้สร้างสรรค์เป็นเจ้าของแบบมีเงื่อนไขให้บุคคลอื่นสามารถนำผลงานที่สร้างสรรค์ไปใช้ต่อได้ ตามเงื่อนไขที่ผู้สร้างสรรค์กำหนด</a:t>
            </a:r>
            <a:endParaRPr sz="18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9511" y="1625525"/>
            <a:ext cx="2368289" cy="254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9761" y="1613550"/>
            <a:ext cx="2368289" cy="257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9488" y="337650"/>
            <a:ext cx="24669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รูปแบบของสื่อวีดิทัศน์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วีดิทัศน์แนะนำรายวิชา มีความยาวที่เหมาะสมในการนำเสนออยู่ ระหว่าง 1-3 นาที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วีดิทัศน์นำเสนอเนื้อหา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มีความยาวในการนำเสนอไม่เกินกว่า 10 นาทีต่อคลิป (หากเกินแนะนำให้ตัดเป็น 2 คลิป)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เนื้อหาของสื่อมีความสอดคล้องกับหัวข้อเนื้อหา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เนื้อหาที่นำเสนอมีความครบถ้วนตามวัตถุประสงค์การเรียนรู้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แต่ละบทควรเริ่มต้นด้วยการนำเข้าสู่เนื้อหา นำเข้าสู่บทเรียน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มีบทบรรยายเนื้อหา (Close caption) ที่ผู้เรียนสามารถอ่าน และสามารถ Download ได้ ในรูปแบบไฟล์ SubRip Text (.srt) format และแบบ Text (.txt)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Sarabun"/>
              <a:buChar char="○"/>
            </a:pPr>
            <a:r>
              <a:rPr lang="th" sz="15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มีการฝังคำถามแทรกลงไปในเนื้อหาบทเรียน /หรือแยกจากกันแต่ประกอบเข้าเป็นส่วนหนึ่งของบทเรียนนั้น</a:t>
            </a:r>
            <a:endParaRPr sz="15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725" y="1114300"/>
            <a:ext cx="6136767" cy="38260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2720">
                <a:latin typeface="Kanit"/>
                <a:ea typeface="Kanit"/>
                <a:cs typeface="Kanit"/>
                <a:sym typeface="Kanit"/>
              </a:rPr>
              <a:t>LMS Platform</a:t>
            </a:r>
            <a:endParaRPr sz="2720"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Moodle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Moodle (Modular Object Oriented Dynamic ELearning Environment)  เป็นระบบการจัดการเรียนการสอนออนไลน์ หรือ LMS (Learning Management System)  ที่สามารถจัดการเรียนการสอน  ให้มีบรรยากาศเหมือนอยู่ในห้องเรียน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สามารถใช้กับระบบ Internet และ Intranet ภายในองค์กรได้ เหมาะกับหน่วยงาน องค์กร หรือสถาบันการศึกษาทั่วไปที่เอามาช่วยในการ จัดการเรียนการสอนออนไลน หรือระบบ เทรนนิ่งพนักงานออนไลน์ ภายในองค์กรเป็นต้น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http://lms.bru.ac.th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25" y="397650"/>
            <a:ext cx="19621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" y="0"/>
            <a:ext cx="91286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Moodle           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Moodle ได้รับความนิยมจากอดีตจนถึงปัจจุบัน (มหาวิทยาลัยในไทยกว่า 90% ใช้ทูลตัวนี้)  ที่ช่วยให้อาจารย์สร้างบทเรียน จัดทำหลักสูตรออนไลน์ได้ ระบบถูกพัฒนาขึ้นสำหรับการจัดการห้องเรียนออนไลน์แบบดั้งเดิมมากกว่าที่จะใช้กับระบบ MOOCs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ติดตั้งได้ง่ายกว่า edX และมีตัวเลือกการติดตั้งมากมาย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เหมาะสำหรับองค์กรที่ต้องการพัฒนาในรูปแบบ LMS เป็นหลัก และต้องการทำเป็นระบบปิด (จำกัดจำนวนผู้ใช้)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http://lms.bru.ac.th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22" name="Google Shape;2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25" y="397650"/>
            <a:ext cx="19621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Moodle           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8" name="Google Shape;228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มีโมดูลและฟังก์ชั่นให้ใช้งานภายในจำนวนมาก เน้นนำเสนอบทเรียนที่หลากหลาย สามารถปรับแต่งระบบได้ตามต้องการของหน่วยงานหรือองค์ </a:t>
            </a:r>
            <a:endParaRPr sz="20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มีเครื่องมือ สถิติทางการศึกษา การวิเคราะห์ ตามมาตรฐาน SCORM </a:t>
            </a:r>
            <a:endParaRPr sz="20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Moodle มีการพัฒนาปรับปรุงมาแล้วหลายเวอร์ชัน และมีประสบการณ์ มากกว่า 10 ปี </a:t>
            </a:r>
            <a:endParaRPr sz="20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http://lms.bru.ac.th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25" y="397650"/>
            <a:ext cx="19621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คุณสมบัติ Moodle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36" name="Google Shape;236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เป็นระบบการจัดการการเรียนรู้ประเภทโอเพนซอร์ส ฟรี ไม่เสียค่าใช้จ่าย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ใช้ เป็น CMS และ LMS ได้ในตัวเดียวกัน 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สามารถสร้างหลักสูตรใหม่ หรือจากข้อมูลเดิมที่มีอยู่แล้ว (สร้างที่เป็นไฟล์ PDF, Power Point เป็นต้น)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มีระบบปฎิสัมพันธ์ ผู้สอนกับผู้สอน ผู้สอนกับผู้เรียน เพื่อนร่วมชั้นเรียน เป็นต้น เช่น ระบบ กระดานสนทนา Chat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มีระบบทดสอบผู้เรียน สอบกลางภาค สอบปลายภาค ทดสอบระหว่างเรียนหรือก่อนเรียนเป็นต้น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http://lms.bru.ac.th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คุณสมบัติ Moodle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มีระบบการบ้าน ให้ผู้เรียน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รองรับไฟล์ มัลติมีเดีย และไฟล์เอกสารได้หลากหลาย เกือบทุกชนิด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มีเครื่องมือช่วยเหลือต่างๆ มากมาย แต่ต้องติดตั้งเพิ่มเติม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มีคู่มือ และเว็บไซต์สอนการใช้งานมากมายในอินเตอร์เน็ต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รองรับภาษาไทย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ระบบ Backup ข้อมูลง่าย เป็นไฟล์ zip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http://lms.bru.ac.th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Open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50" name="Google Shape;250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Open edx  ก็จัดว่าเป็น LMS เหมือนกัน แต่จะให้บริการในการจัดการเรียนการสอนที่กว้างกว่า LMS  ทั่วไป หรือ MOOC (Massive Open Online course) คือแหล่งรวมความรู้ออนไลน์ที่เปิดกว้างให้ใครก็ได้เข้ามาเรียนรู้ได้อย่างอิสระ รองรับผู้ใช้งานได้พร้อมกันทีละมากๆ สามารถรองรับผู้ใช้พร้อมกันได้มากที่สุด ในบรรดา LMS และ MOOC ทั่วไป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Open edX เป็นแพลตฟอร์มประเภทโอเพนซอร์สที่พัฒนาโดย edX.org  มีมหาวิทยาลัยชั้นนำของโลกได้แก่ MIT และ Harvard กับบริษัทชั้นนำต่างๆ เข้ามาร่วมพัฒนาทั้งตัวระบบ และหลักสูตร ทำให้เป็นที่นิยมกันอย่างกว้างขวางในมหาวิทยาลัยชั้นนำระดับโลก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ได้รับการเผยแพร่เป็นโอเพนซอร์สในเดือนมีนาคม 2013 โดยมีเป้าหมายเพื่อทำหน้าที่เป็นแพลตฟอร์มสำหรับทำระบบออนไลน์แบบ MOOC (ไม่จำกัดจำนวนผู้เรียน)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871" y="410000"/>
            <a:ext cx="988844" cy="5371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http://mooc.bru.ac.th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Open             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58" name="Google Shape;258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มีการแบ่งโมดูลการเรียนแบบย่อยๆ เน้นนำเสนอโดยใช้คลิปสั้นๆ ทำให้ผู้ใช้สามารถใช้ปลั๊กอินต่างๆ เพื่อเพิ่มประสิทธิภาพการเรียนการสอนได้มากขึ้น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มีความรวดเร็ว ทันสมัย มากด้วยความสามารถด้านต่างๆ 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รองรับการลงทะเบียนเรียนของผู้เรียนจำนวนมากๆ ได้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r>
              <a:rPr lang="th" sz="19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มีมหาวิทยาลัยใหญ่ให้การสนับสนุนจำนวนมาก</a:t>
            </a: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871" y="410000"/>
            <a:ext cx="988844" cy="53710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http://mooc.bru.ac.th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Sarabun"/>
              <a:buChar char="●"/>
            </a:pPr>
            <a:endParaRPr sz="19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"/>
            <a:ext cx="9144000" cy="514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2720">
                <a:latin typeface="Kanit"/>
                <a:ea typeface="Kanit"/>
                <a:cs typeface="Kanit"/>
                <a:sym typeface="Kanit"/>
              </a:rPr>
              <a:t>LMS Platform</a:t>
            </a:r>
            <a:endParaRPr sz="2720"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144"/>
            <a:ext cx="9144000" cy="440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rPr lang="th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https://drive.google.com/drive/folders/1ZGw2hEKCm3ONSHG3_rA50rldA9XdwHrc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subTitle" idx="1"/>
          </p:nvPr>
        </p:nvSpPr>
        <p:spPr>
          <a:xfrm>
            <a:off x="387888" y="5823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จำเป็นต้องผ่านคอร์สเรียน 3 รายวิชา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4294967295"/>
          </p:nvPr>
        </p:nvSpPr>
        <p:spPr>
          <a:xfrm>
            <a:off x="387900" y="13822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รายวิชาการออกแบบและผลิตรายวิชา MOOC</a:t>
            </a: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รายวิชาการสร้างวีดิทัศน์สำหรับรายวิชา MOOC</a:t>
            </a: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รายวิชาการสร้างและจัดการรายวิชา MOOC</a:t>
            </a:r>
            <a:endParaRPr sz="190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3775" y="1091413"/>
            <a:ext cx="1847850" cy="1152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300" y="2391025"/>
            <a:ext cx="1828800" cy="1009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3300" y="3547750"/>
            <a:ext cx="1828800" cy="1104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17" name="Google Shape;117;p5"/>
          <p:cNvSpPr txBox="1"/>
          <p:nvPr/>
        </p:nvSpPr>
        <p:spPr>
          <a:xfrm>
            <a:off x="862025" y="1729750"/>
            <a:ext cx="46815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h" sz="17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รหัสรายวิชา THAIMOOC002</a:t>
            </a:r>
            <a:endParaRPr sz="17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h" sz="17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รหัสรายวิชา THAIMOOC003</a:t>
            </a:r>
            <a:endParaRPr sz="17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th" sz="17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รหัสรายวิชา THAIMOOC004</a:t>
            </a:r>
            <a:endParaRPr sz="17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2720">
                <a:latin typeface="Kanit"/>
                <a:ea typeface="Kanit"/>
                <a:cs typeface="Kanit"/>
                <a:sym typeface="Kanit"/>
              </a:rPr>
              <a:t>LMS Platform</a:t>
            </a:r>
            <a:endParaRPr sz="272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rPr lang="th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https://drive.google.com/drive/folders/1ZGw2hEKCm3ONSHG3_rA50rldA9XdwHrc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2400"/>
            <a:ext cx="9144000" cy="486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311688" y="5823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การตรวจสอบรายวิชาที่อาจมีเนื้อหาซ้ำซ้อนกัน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4294967295"/>
          </p:nvPr>
        </p:nvSpPr>
        <p:spPr>
          <a:xfrm>
            <a:off x="311700" y="13822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ก่อนการเสนอรายวิชาเพื่อขอใช้พื้นที่บนระบบ Thai MOOC ให้ท่านศึกษาข้อมูลรายวิชาที่มีอยู่แล้วบนระบบ หรือตรวจสอบรายวิชาที่อาจมีเนื้อหาซ้ำซ้อนกัน ระวังชื่อรายวิชาซ้ำ</a:t>
            </a: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สามารถเข้าดูชื่อรายวิชาทั้งหมดจาก </a:t>
            </a:r>
            <a:r>
              <a:rPr lang="th" sz="2000" u="sng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https://mcl.thaicyberu.go.th/course_info2tcu.php</a:t>
            </a:r>
            <a:endParaRPr sz="20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2720">
                <a:latin typeface="Kanit"/>
                <a:ea typeface="Kanit"/>
                <a:cs typeface="Kanit"/>
                <a:sym typeface="Kanit"/>
              </a:rPr>
              <a:t>LMS Platform</a:t>
            </a:r>
            <a:endParaRPr sz="2720"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9144000" cy="393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2720">
                <a:latin typeface="Kanit"/>
                <a:ea typeface="Kanit"/>
                <a:cs typeface="Kanit"/>
                <a:sym typeface="Kanit"/>
              </a:rPr>
              <a:t>LMS Platform</a:t>
            </a:r>
            <a:endParaRPr sz="272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rPr lang="th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https://drive.google.com/drive/folders/1ZGw2hEKCm3ONSHG3_rA50rldA9XdwHrc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773"/>
            <a:ext cx="9185950" cy="523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นำเสนอทางหน้าจอ (16:9)</PresentationFormat>
  <Paragraphs>107</Paragraphs>
  <Slides>25</Slides>
  <Notes>25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0" baseType="lpstr">
      <vt:lpstr>Roboto</vt:lpstr>
      <vt:lpstr>Arial</vt:lpstr>
      <vt:lpstr>Kanit</vt:lpstr>
      <vt:lpstr>Sarabun</vt:lpstr>
      <vt:lpstr>Geometric</vt:lpstr>
      <vt:lpstr>การพัฒนาหลักสูตรระยะสั้น</vt:lpstr>
      <vt:lpstr>งานนำเสนอ PowerPoint</vt:lpstr>
      <vt:lpstr>งานนำเสนอ PowerPoint</vt:lpstr>
      <vt:lpstr>LMS Platform</vt:lpstr>
      <vt:lpstr>งานนำเสนอ PowerPoint</vt:lpstr>
      <vt:lpstr>LMS Platform</vt:lpstr>
      <vt:lpstr>งานนำเสนอ PowerPoint</vt:lpstr>
      <vt:lpstr>LMS Platform</vt:lpstr>
      <vt:lpstr>LMS Platform</vt:lpstr>
      <vt:lpstr>หลักสูตรระยะสั้น</vt:lpstr>
      <vt:lpstr>หลักสูตรระยะสั้น</vt:lpstr>
      <vt:lpstr>แนวปฏิบัติในการจัดทำรายวิชา</vt:lpstr>
      <vt:lpstr>แนวปฏิบัติในการจัดทำรายวิชา (ต่อ)</vt:lpstr>
      <vt:lpstr>แนวปฏิบัติในการจัดทำรายวิชา (ต่อ)</vt:lpstr>
      <vt:lpstr>ข้อกำหนดด้านลิขสิทธิ์</vt:lpstr>
      <vt:lpstr>ข้อกำหนดด้านลิขสิทธิ์</vt:lpstr>
      <vt:lpstr>รูปแบบของสื่อวีดิทัศน์</vt:lpstr>
      <vt:lpstr>LMS Platform</vt:lpstr>
      <vt:lpstr>Moodle</vt:lpstr>
      <vt:lpstr>Moodle            (ต่อ)</vt:lpstr>
      <vt:lpstr>Moodle            (ต่อ)</vt:lpstr>
      <vt:lpstr>คุณสมบัติ Moodle</vt:lpstr>
      <vt:lpstr>คุณสมบัติ Moodle (ต่อ)</vt:lpstr>
      <vt:lpstr>Open</vt:lpstr>
      <vt:lpstr>Open              (ต่อ)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การพัฒนาหลักสูตรระยะสั้น</dc:title>
  <dc:creator>Administrator</dc:creator>
  <cp:lastModifiedBy>Administrator</cp:lastModifiedBy>
  <cp:revision>1</cp:revision>
  <dcterms:modified xsi:type="dcterms:W3CDTF">2023-09-13T07:36:38Z</dcterms:modified>
</cp:coreProperties>
</file>