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sldIdLst>
    <p:sldId id="256" r:id="rId2"/>
    <p:sldId id="262" r:id="rId3"/>
    <p:sldId id="276" r:id="rId4"/>
    <p:sldId id="274" r:id="rId5"/>
    <p:sldId id="263" r:id="rId6"/>
    <p:sldId id="265" r:id="rId7"/>
    <p:sldId id="332" r:id="rId8"/>
    <p:sldId id="333" r:id="rId9"/>
    <p:sldId id="334" r:id="rId10"/>
    <p:sldId id="277" r:id="rId11"/>
    <p:sldId id="281" r:id="rId12"/>
    <p:sldId id="264" r:id="rId13"/>
    <p:sldId id="290" r:id="rId14"/>
    <p:sldId id="283" r:id="rId15"/>
    <p:sldId id="301" r:id="rId16"/>
    <p:sldId id="304" r:id="rId17"/>
    <p:sldId id="303" r:id="rId18"/>
    <p:sldId id="298" r:id="rId19"/>
    <p:sldId id="308" r:id="rId20"/>
    <p:sldId id="302" r:id="rId21"/>
    <p:sldId id="310" r:id="rId22"/>
    <p:sldId id="311" r:id="rId23"/>
    <p:sldId id="312" r:id="rId24"/>
    <p:sldId id="3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F40F2-14DA-49D5-BA01-49FBB58B1379}" v="3" dt="2023-05-23T02:22:45.003"/>
    <p1510:client id="{A0C854BC-8939-416B-9FAC-12B71F6CDFB4}" v="21" dt="2023-04-19T04:04:38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A534-A819-49DC-825F-1C6B6A8FEBD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725B-62D6-4078-9E8E-27F5E45D2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2B2C3"/>
                </a:solidFill>
                <a:effectLst/>
                <a:latin typeface="dbheavent_boldcond"/>
              </a:rPr>
              <a:t>https://www.etda.or.th/th/Useful-Resource/Knowledge-Sharing/Electronic-Transactions-Act-the-Series_Ep1.aspx</a:t>
            </a:r>
            <a:br>
              <a:rPr lang="en-US" b="0" i="0">
                <a:solidFill>
                  <a:srgbClr val="02B2C3"/>
                </a:solidFill>
                <a:effectLst/>
                <a:latin typeface="dbheavent_boldcond"/>
              </a:rPr>
            </a:br>
            <a:r>
              <a:rPr lang="th-TH" b="0" i="0">
                <a:solidFill>
                  <a:srgbClr val="02B2C3"/>
                </a:solidFill>
                <a:effectLst/>
                <a:latin typeface="dbheavent_boldcond"/>
              </a:rPr>
              <a:t>กฎหมายธุรกรรมทางอิเล็กทรอนิกส์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 </a:t>
            </a:r>
            <a:r>
              <a:rPr lang="th-TH" b="0" i="0">
                <a:solidFill>
                  <a:srgbClr val="02B2C3"/>
                </a:solidFill>
                <a:effectLst/>
                <a:latin typeface="dbheavent_boldcond"/>
              </a:rPr>
              <a:t>หรือ พระราชบัญญัติว่าด้วยธุรกรรมทางอิเล็กทรอนิกส์ พ.ศ. 2544 (ฉบับแก้ไขเพิ่มเติม)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 เป็นกฎหมายกลางที่รองรับสถานะทางกฎหมายของข้อมูลอิเล็กทรอนิกส์ ให้มีผลผูกพันและใช้บังคับได้ตามกฎหมาย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 sz="1200"/>
              <a:t>เมื่อ</a:t>
            </a:r>
            <a:r>
              <a:rPr lang="th-TH" sz="1200" err="1"/>
              <a:t>การทำ</a:t>
            </a:r>
            <a:r>
              <a:rPr lang="th-TH" sz="1200"/>
              <a:t>ธุรกรรมได้ปรับเปลี่ยนวิธีการในการติดต่อสื่อสารโดยอาศัยความก้าวหน้าทางเทคโนโลยี ซึ่งทั้งสะดวก รวดเร็ว และง่ายดายมากขึ้น ผ่านโครงสร้างพื้นฐาน เช่น อินเทอร์เน็ต และเครื่องมือสื่อสารต่าง </a:t>
            </a:r>
            <a:endParaRPr lang="en-US" sz="1200"/>
          </a:p>
          <a:p>
            <a:pPr>
              <a:lnSpc>
                <a:spcPct val="100000"/>
              </a:lnSpc>
            </a:pPr>
            <a:r>
              <a:rPr lang="th-TH" sz="1200"/>
              <a:t>ส่งผลให้การทำธุรกิจของภาคเอกชน และบริการประชาชนของภาครัฐ ด้วย ธุรกรรมทางอิเล็กทรอนิกส์ กลายเป็นกลไกสำคัญในการขับเคลื่อนเศรษฐกิจและยกระดับคุณภาพชีวิตของประชาชนในยุคดิจิทัล </a:t>
            </a:r>
            <a:endParaRPr lang="en-US" sz="1200"/>
          </a:p>
          <a:p>
            <a:pPr>
              <a:lnSpc>
                <a:spcPct val="100000"/>
              </a:lnSpc>
            </a:pPr>
            <a:r>
              <a:rPr lang="th-TH" sz="1200"/>
              <a:t>โดยมี พระราชบัญญัติว่าด้วยธุรกรรมทางอิเล็กทรอนิกส์ พ.ศ. 2544 (ฉบับแก้ไขเพิ่มเติม) รองรับผลทางกฎหมายของธุรกรรมในทางแพ่งและพาณิชย์ที่ดำเนินการโดยใช้ข้อมูลอิเล็กทรอนิกส์ มาตั้งแต่ปี 2544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i="0">
                <a:solidFill>
                  <a:srgbClr val="02B2C3"/>
                </a:solidFill>
                <a:effectLst/>
                <a:latin typeface="dbheavent_boldcond"/>
              </a:rPr>
              <a:t>กฎหมายธุรกรรมทางอิเล็กทรอนิกส์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 </a:t>
            </a:r>
            <a:r>
              <a:rPr lang="th-TH" b="0" i="0">
                <a:solidFill>
                  <a:srgbClr val="02B2C3"/>
                </a:solidFill>
                <a:effectLst/>
                <a:latin typeface="dbheavent_boldcond"/>
              </a:rPr>
              <a:t>หรือ พระราชบัญญัติว่าด้วยธุรกรรมทางอิเล็กทรอนิกส์ พ.ศ. 2544 (ฉบับแก้ไขเพิ่มเติม)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 เป็นกฎหมายกลางที่รองรับสถานะทางกฎหมายของข้อมูลอิเล็กทรอนิกส์ ให้มีผลผูกพันและใช้บังคับได้ตามกฎหมาย</a:t>
            </a:r>
            <a:endParaRPr lang="en-US" b="0" i="0">
              <a:solidFill>
                <a:srgbClr val="666666"/>
              </a:solidFill>
              <a:effectLst/>
              <a:latin typeface="dbheavent_cond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2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ทั้งนี้ ภายใต้กฎหมายธุรกรรมฯ ได้มีหลักเกณฑ์รองรับ</a:t>
            </a:r>
            <a:r>
              <a:rPr lang="th-TH" b="0" i="0" err="1">
                <a:solidFill>
                  <a:srgbClr val="666666"/>
                </a:solidFill>
                <a:effectLst/>
                <a:latin typeface="dbheavent_cond"/>
              </a:rPr>
              <a:t>การทำ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ธุรกรรมทางอิเล็กทรอนิกส์ในกระบวนการต่าง ๆ ที่สำคัญ เช่น หากเกิดคดีความฟ้องร้องแล้วมีการขอหลักฐานต้นฉบับ กฎหมายก็จะระบุไว้ว่า ข้อมูลอิเล็กทรอนิกส์ที่เป็นต้นฉบับต้องเป็นอย่างไร หรือในกรณีที่บางหน่วยงานมีข้อบังคับเรื่องการจัดเก็บเอกสารบางประเภทเป็นเวลาหลาย ๆ ปี กฎหมายก็จะระบุว่า วิธีการจัดเก็บเอกสารอิเล็กทรอนิกส์ที่เป็นที่ยอมรับตามกฎหมายเป็นอย่างไร</a:t>
            </a:r>
            <a:endParaRPr lang="en-US" b="0" i="0">
              <a:solidFill>
                <a:srgbClr val="666666"/>
              </a:solidFill>
              <a:effectLst/>
              <a:latin typeface="dbheavent_cond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666666"/>
              </a:solidFill>
              <a:effectLst/>
              <a:latin typeface="dbheavent_cond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หลักความเท่าเทียมกัน (</a:t>
            </a:r>
            <a:r>
              <a:rPr lang="en-US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Functional Equivalence) </a:t>
            </a: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 “กระดาษ” และ “ข้อมูลอิเล็กทรอนิกส์” เพื่อให้</a:t>
            </a:r>
            <a:r>
              <a:rPr lang="th-TH" sz="1200" b="0" i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</a:t>
            </a:r>
            <a:r>
              <a:rPr lang="th-TH" sz="120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ธุรกรรมทางอิเล็กทรอนิกส์ มีผลทางกฎหมายเทียบเท่าการใช้กระดาษ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หลักความเป็นกลางทางเทคโนโลยี (</a:t>
            </a:r>
            <a:r>
              <a:rPr lang="en-US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Technological Neutrality) </a:t>
            </a: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ที่ไม่ระบุเฉพาะเจาะจงเทคโนโลยีใดเทคโนโลยีหนึ่ง แต่รองรับพัฒนาการของเทคโนโลยีที่จะเกิดขึ้นในอนาคต และ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หลักเสรีภาพการแสดงเจตนา (</a:t>
            </a:r>
            <a:r>
              <a:rPr lang="en-US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Party Autonomy) </a:t>
            </a:r>
            <a:r>
              <a:rPr lang="th-TH" sz="1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ของคู่สัญญา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6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 ใบรับรอง จะเป็นตัวบอกว่า ลายมือชื่ออิเล็กทรอนิกส์ หรือ 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Digital Signature 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เป็นของใคร การลง 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Digital Signature 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จะมีการแนบใบรับรอง (</a:t>
            </a:r>
            <a:r>
              <a:rPr lang="en-US" b="0" i="0">
                <a:solidFill>
                  <a:srgbClr val="666666"/>
                </a:solidFill>
                <a:effectLst/>
                <a:latin typeface="dbheavent_cond"/>
              </a:rPr>
              <a:t>Certificates) </a:t>
            </a:r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ไปในไฟล์เอกสารด้วย ทำให้ผู้รับสามารถตรวจสอบไฟล์เอกสารดังกล่าวได้ว่าใครเป็นคนลงลายมือ โดยการตรวจสอบจากใบรับรอง</a:t>
            </a:r>
          </a:p>
          <a:p>
            <a:pPr algn="l" fontAlgn="base"/>
            <a:r>
              <a:rPr lang="th-TH" b="0" i="0">
                <a:solidFill>
                  <a:srgbClr val="666666"/>
                </a:solidFill>
                <a:effectLst/>
                <a:latin typeface="dbheavent_cond"/>
              </a:rPr>
              <a:t>นอกจากนั้น ใบรับรองยังช่วยในการตรวจสอบการแก้ไขเปลี่ยนแปลงหลังจากลงลายมือชื่อได้อีกด้วย ด้วยวิธีการทางเทคนิค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725B-62D6-4078-9E8E-27F5E45D27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98170C0-375D-436F-9D92-CBF5E678C4E4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6871-F79B-429D-B3E0-D2B84C58B286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57CC-2703-4495-8D7E-2E409F985138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9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8110-A59A-437B-A7AD-C78D4565F335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B1-08B4-4D0A-ADD2-4CD333AFF96B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8531-0415-4488-8F3E-BE1CE076142D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3814-FBA1-402C-9535-8B3E0A6D1BC1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415-8047-4800-855A-17529276A869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5A73-C8BB-4B4B-B019-6F1B8341DD9E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71B2-4DDD-450B-A9B5-FDD6019D8DCB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33BD-E98B-4296-AAB9-E3F925DC8D2B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5ED3-3B6B-4375-A6F1-EB7197262C0C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03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TH Sarabun New" panose="020B0500040200020003" pitchFamily="34" charset="-34"/>
          <a:ea typeface="+mj-ea"/>
          <a:cs typeface="TH Sarabun New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 New" panose="020B0500040200020003" pitchFamily="34" charset="-34"/>
          <a:ea typeface="+mn-ea"/>
          <a:cs typeface="TH Sarabun New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19.sv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="" xmlns:a16="http://schemas.microsoft.com/office/drawing/2014/main" id="{A88F843D-1C1B-C740-AC27-E3238D0F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A6D687-AA44-9A66-9DA2-90D56C44B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387" y="1247140"/>
            <a:ext cx="5657899" cy="3450844"/>
          </a:xfrm>
        </p:spPr>
        <p:txBody>
          <a:bodyPr>
            <a:normAutofit fontScale="90000"/>
          </a:bodyPr>
          <a:lstStyle/>
          <a:p>
            <a:r>
              <a:rPr lang="th-TH"/>
              <a:t>การจัดทำลายมือชื่อดิจิทัล </a:t>
            </a:r>
            <a:br>
              <a:rPr lang="th-TH"/>
            </a:br>
            <a:r>
              <a:rPr lang="th-TH"/>
              <a:t>ตาม พระราชบัญญัติ</a:t>
            </a:r>
            <a:br>
              <a:rPr lang="th-TH"/>
            </a:br>
            <a:r>
              <a:rPr lang="th-TH"/>
              <a:t>ว่าด้วยธุรกรรมอิเล็กทรอนิกส์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502228-7118-16C0-F1A1-D6D2F9C56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387" y="4818126"/>
            <a:ext cx="5657899" cy="1268984"/>
          </a:xfrm>
        </p:spPr>
        <p:txBody>
          <a:bodyPr>
            <a:normAutofit/>
          </a:bodyPr>
          <a:lstStyle/>
          <a:p>
            <a:r>
              <a:rPr lang="en-US" sz="4000"/>
              <a:t>E-Signature/Digital Signature</a:t>
            </a:r>
          </a:p>
        </p:txBody>
      </p:sp>
      <p:pic>
        <p:nvPicPr>
          <p:cNvPr id="15" name="Picture 3" descr="Pen placed on top of a signature line">
            <a:extLst>
              <a:ext uri="{FF2B5EF4-FFF2-40B4-BE49-F238E27FC236}">
                <a16:creationId xmlns="" xmlns:a16="http://schemas.microsoft.com/office/drawing/2014/main" id="{92692439-B3DD-A67F-1CCD-562224B68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4" r="209" b="-1"/>
          <a:stretch/>
        </p:blipFill>
        <p:spPr>
          <a:xfrm>
            <a:off x="1778" y="10"/>
            <a:ext cx="5104833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="" xmlns:a16="http://schemas.microsoft.com/office/drawing/2014/main" id="{A21C8291-E3D5-4240-8FF4-E5213CBCC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B44AFE-C181-7047-8CC9-CA00BD385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3FA61A-89DB-09EB-9C92-862E1221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31AB2D9D-01A9-09B5-39A1-833529C7E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/>
          <a:stretch/>
        </p:blipFill>
        <p:spPr bwMode="auto">
          <a:xfrm>
            <a:off x="29685" y="364959"/>
            <a:ext cx="12162315" cy="62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6B54FE3-363D-E945-449C-B1C1A5CD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83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1260D134-A98C-3983-8EE3-D1B95652D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8"/>
          <a:stretch/>
        </p:blipFill>
        <p:spPr bwMode="auto">
          <a:xfrm>
            <a:off x="1540658" y="-15335"/>
            <a:ext cx="8420465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A88339A-4F78-0DB8-E940-D9BA7458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FA644CE-BF2C-453D-8FF6-D4F3A37F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>
            <a:normAutofit/>
          </a:bodyPr>
          <a:lstStyle/>
          <a:p>
            <a:r>
              <a:rPr lang="th-TH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หลักการพื้นฐานของ พ.ร.บ.ธุรกรรมฯ</a:t>
            </a:r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BECE5BB-6295-6AD6-1152-D7AB0A055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160016"/>
            <a:ext cx="9486690" cy="3926152"/>
          </a:xfrm>
        </p:spPr>
        <p:txBody>
          <a:bodyPr>
            <a:normAutofit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หลักความเท่าเทียมกัน (</a:t>
            </a:r>
            <a:r>
              <a:rPr lang="en-US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Functional Equivalence) </a:t>
            </a: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 “กระดาษ” และ “ข้อมูลอิเล็กทรอนิกส์” เพื่อให้</a:t>
            </a:r>
            <a:r>
              <a:rPr lang="th-TH" sz="3200" b="0" i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</a:t>
            </a:r>
            <a:r>
              <a:rPr lang="th-TH" sz="320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ธุรกรรมทางอิเล็กทรอนิกส์ มีผลทางกฎหมายเทียบเท่าการใช้กระดาษ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หลักความเป็นกลางทางเทคโนโลยี (</a:t>
            </a:r>
            <a:r>
              <a:rPr lang="en-US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Technological Neutrality) </a:t>
            </a: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ที่ไม่ระบุเฉพาะเจาะจงเทคโนโลยีใดเทคโนโลยีหนึ่ง แต่รองรับพัฒนาการของเทคโนโลยีที่จะเกิดขึ้นในอนาคต และ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หลักเสรีภาพการแสดงเจตนา (</a:t>
            </a:r>
            <a:r>
              <a:rPr lang="en-US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Party Autonomy) </a:t>
            </a:r>
            <a:r>
              <a:rPr lang="th-TH" sz="3200" b="0" i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ของคู่สัญญา</a:t>
            </a:r>
          </a:p>
          <a:p>
            <a:endParaRPr lang="en-US" sz="32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18208C7-6103-DF7E-788A-768583A4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61AB9-754F-6D42-D1CB-8737B75C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มาตรา 11 ข้อมูลดิจิทัลใช้ในศาลได้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7427A1-F4D2-632A-7530-45BC5FAD0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h-TH" sz="3600">
                <a:solidFill>
                  <a:srgbClr val="FFFF00"/>
                </a:solidFill>
              </a:rPr>
              <a:t>ห้ามมิให้ปฏิเสธการรับฟังข้อมูลอิเล็กทรอนิกส์เป็นพยานหลักฐาน</a:t>
            </a:r>
            <a:r>
              <a:rPr lang="th-TH" sz="3600"/>
              <a:t> ในกระบวนการพิจารณาตามกฎหมายทั้งในคดีแพ่ง คดีอาญา หรือคดีอื่นใด เพียงเพราะเหตุว่าเป็นข้อมูลอิเล็กทรอนิกส์</a:t>
            </a:r>
          </a:p>
          <a:p>
            <a:pPr>
              <a:lnSpc>
                <a:spcPct val="100000"/>
              </a:lnSpc>
            </a:pPr>
            <a:r>
              <a:rPr lang="th-TH" sz="3600"/>
              <a:t>ในการ</a:t>
            </a:r>
            <a:r>
              <a:rPr lang="th-TH" sz="3600">
                <a:solidFill>
                  <a:srgbClr val="FFFF00"/>
                </a:solidFill>
              </a:rPr>
              <a:t>ชั่งน้ำหนักพยานหลักฐาน</a:t>
            </a:r>
            <a:r>
              <a:rPr lang="th-TH" sz="3600"/>
              <a:t>ว่าข้อมูลอิเล็กทรอนิกส์จะเชื่อถือได้หรือไม่เพียงใดนั้นให้</a:t>
            </a:r>
            <a:r>
              <a:rPr lang="th-TH" sz="3600">
                <a:solidFill>
                  <a:srgbClr val="FFFF00"/>
                </a:solidFill>
              </a:rPr>
              <a:t>พิเคราะห์ถึงความน่าเชื่อถือของลักษณะหรือวิธีการที่ใช้สร้าง เก็บรักษา หรือสื่อสารข้อมูลอิเล็กทรอนิกส์ </a:t>
            </a:r>
            <a:r>
              <a:rPr lang="th-TH" sz="3600"/>
              <a:t>ลักษณะหรือวิธีการเก็บรักษา ความครบถ้วน และไม่มีการเปลี่ยนแปลงของข้อความ ลักษณะ หรือวิธีการที่ใช้ในการระบุหรือแสดงตัวผู้ส่งข้อมูล รวมทั้งพฤติการณ์ที่เกี่ยวข้องทั้งปวง</a:t>
            </a:r>
            <a:endParaRPr lang="en-US" sz="36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37141F-0557-E1DF-E8A7-53D3B775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="" xmlns:a16="http://schemas.microsoft.com/office/drawing/2014/main" id="{CF9E5B98-31B9-CC74-2E1D-855BC4536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 b="16667"/>
          <a:stretch/>
        </p:blipFill>
        <p:spPr bwMode="auto">
          <a:xfrm>
            <a:off x="1257300" y="1155700"/>
            <a:ext cx="9892274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740402B0-8E67-7B45-87B3-C3F49466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ประเภทลายมือชื่ออิเล็กทรอนิกส์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9768CE1-442A-390F-3F81-8AC8C961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477F6-EB79-C3AD-96FE-0BE9C521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FAF61F-9129-779B-43E8-BBC0C68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4F82CF4-3863-A475-067D-DA804414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6E5DCB-356A-D18D-0E70-C12CAC2EEB83}"/>
              </a:ext>
            </a:extLst>
          </p:cNvPr>
          <p:cNvSpPr/>
          <p:nvPr/>
        </p:nvSpPr>
        <p:spPr>
          <a:xfrm>
            <a:off x="-7492181" y="0"/>
            <a:ext cx="7492181" cy="6858000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Digital </a:t>
            </a:r>
          </a:p>
          <a:p>
            <a:pPr algn="ctr"/>
            <a:r>
              <a:rPr lang="en-US" sz="7200"/>
              <a:t>Signature</a:t>
            </a:r>
          </a:p>
        </p:txBody>
      </p:sp>
      <p:pic>
        <p:nvPicPr>
          <p:cNvPr id="7" name="Content Placeholder 6" descr="Key outline">
            <a:extLst>
              <a:ext uri="{FF2B5EF4-FFF2-40B4-BE49-F238E27FC236}">
                <a16:creationId xmlns="" xmlns:a16="http://schemas.microsoft.com/office/drawing/2014/main" id="{282A593C-A8DD-E27A-97B7-9D39F9A4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590641" y="4236877"/>
            <a:ext cx="2165761" cy="2165761"/>
          </a:xfrm>
        </p:spPr>
      </p:pic>
    </p:spTree>
    <p:extLst>
      <p:ext uri="{BB962C8B-B14F-4D97-AF65-F5344CB8AC3E}">
        <p14:creationId xmlns:p14="http://schemas.microsoft.com/office/powerpoint/2010/main" val="4465722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A97320-228E-48F3-BCFA-423F983C85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C9F0975-851A-4FEC-B19A-6EC12C0D54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9703A8-29F4-A4A1-3C85-ABEC678AD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1" y="933450"/>
            <a:ext cx="6686550" cy="51527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h-TH" sz="4000"/>
              <a:t>การใช้สไต</a:t>
            </a:r>
            <a:r>
              <a:rPr lang="th-TH" sz="4000" err="1"/>
              <a:t>ลัส</a:t>
            </a:r>
            <a:r>
              <a:rPr lang="th-TH" sz="4000"/>
              <a:t> (</a:t>
            </a:r>
            <a:r>
              <a:rPr lang="en-US" sz="4000"/>
              <a:t>stylus) </a:t>
            </a:r>
            <a:r>
              <a:rPr lang="th-TH" sz="4000"/>
              <a:t>เขียนลายมือชื่อ</a:t>
            </a:r>
          </a:p>
          <a:p>
            <a:pPr>
              <a:lnSpc>
                <a:spcPct val="100000"/>
              </a:lnSpc>
            </a:pPr>
            <a:r>
              <a:rPr lang="th-TH" sz="4000"/>
              <a:t>รูปลายเซ็นที่ตัดแปะลงในไฟล์ </a:t>
            </a:r>
            <a:r>
              <a:rPr lang="en-US" sz="4000"/>
              <a:t>PDF</a:t>
            </a:r>
            <a:endParaRPr lang="th-TH" sz="4000"/>
          </a:p>
          <a:p>
            <a:pPr>
              <a:lnSpc>
                <a:spcPct val="100000"/>
              </a:lnSpc>
            </a:pPr>
            <a:r>
              <a:rPr lang="th-TH" sz="4000"/>
              <a:t>การพิมพ์ชื่อไว้ท้ายเนื้อหาของอีเมล</a:t>
            </a:r>
          </a:p>
          <a:p>
            <a:pPr>
              <a:lnSpc>
                <a:spcPct val="100000"/>
              </a:lnSpc>
            </a:pPr>
            <a:r>
              <a:rPr lang="th-TH" sz="4000"/>
              <a:t>การพิมพ์ข้อความสั่งซื้อของทางแช</a:t>
            </a:r>
            <a:r>
              <a:rPr lang="th-TH" sz="4000" err="1"/>
              <a:t>็ต</a:t>
            </a:r>
            <a:r>
              <a:rPr lang="th-TH" sz="4000"/>
              <a:t> ที่มีการล็อกอินด้วย </a:t>
            </a:r>
            <a:r>
              <a:rPr lang="en-US" sz="4000"/>
              <a:t>User Password</a:t>
            </a:r>
            <a:endParaRPr lang="th-TH" sz="4000"/>
          </a:p>
          <a:p>
            <a:pPr>
              <a:lnSpc>
                <a:spcPct val="100000"/>
              </a:lnSpc>
            </a:pPr>
            <a:r>
              <a:rPr lang="th-TH" sz="4000"/>
              <a:t>การรับส่งเอกสารในระเบียบสารบรรณฉบับใหม่</a:t>
            </a:r>
          </a:p>
          <a:p>
            <a:pPr>
              <a:lnSpc>
                <a:spcPct val="100000"/>
              </a:lnSpc>
            </a:pPr>
            <a:r>
              <a:rPr lang="th-TH" sz="4000"/>
              <a:t>การใช้งานแอปพลิเคชัน ถ้าอ่านข้อความ ข้อตกลงและเงื่อนไข</a:t>
            </a: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6A7DA1-EEC3-DCFA-C99D-C9B06CC0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E130BCF-E309-D9B7-B82D-89BD635B7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r="63807" b="40555"/>
          <a:stretch/>
        </p:blipFill>
        <p:spPr bwMode="auto">
          <a:xfrm>
            <a:off x="-1" y="933450"/>
            <a:ext cx="441268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114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477F6-EB79-C3AD-96FE-0BE9C521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FAF61F-9129-779B-43E8-BBC0C68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4F82CF4-3863-A475-067D-DA804414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6E5DCB-356A-D18D-0E70-C12CAC2EEB83}"/>
              </a:ext>
            </a:extLst>
          </p:cNvPr>
          <p:cNvSpPr/>
          <p:nvPr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7" name="Content Placeholder 6" descr="Key outline">
            <a:extLst>
              <a:ext uri="{FF2B5EF4-FFF2-40B4-BE49-F238E27FC236}">
                <a16:creationId xmlns="" xmlns:a16="http://schemas.microsoft.com/office/drawing/2014/main" id="{282A593C-A8DD-E27A-97B7-9D39F9A4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425" y="3837361"/>
            <a:ext cx="1523781" cy="1523781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CE6A9-3D9F-E8FB-43B6-810DA41C7083}"/>
              </a:ext>
            </a:extLst>
          </p:cNvPr>
          <p:cNvSpPr txBox="1"/>
          <p:nvPr/>
        </p:nvSpPr>
        <p:spPr>
          <a:xfrm>
            <a:off x="694591" y="2612524"/>
            <a:ext cx="2624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Digital </a:t>
            </a:r>
            <a:br>
              <a:rPr lang="en-US" sz="4000"/>
            </a:br>
            <a:r>
              <a:rPr lang="en-US" sz="4000"/>
              <a:t>Signature </a:t>
            </a:r>
          </a:p>
        </p:txBody>
      </p:sp>
    </p:spTree>
    <p:extLst>
      <p:ext uri="{BB962C8B-B14F-4D97-AF65-F5344CB8AC3E}">
        <p14:creationId xmlns:p14="http://schemas.microsoft.com/office/powerpoint/2010/main" val="303663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="" xmlns:a16="http://schemas.microsoft.com/office/drawing/2014/main" id="{11C15DFD-AB97-AB43-A6C9-2808708C91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56">
            <a:extLst>
              <a:ext uri="{FF2B5EF4-FFF2-40B4-BE49-F238E27FC236}">
                <a16:creationId xmlns="" xmlns:a16="http://schemas.microsoft.com/office/drawing/2014/main" id="{4A05BA89-ECA6-2247-ABBB-3C6716020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9" name="Rectangle 2058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E2DBCCD-A38B-CFE8-2C87-2D387A897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57BA30-0933-5F53-789A-685C6140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7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B239F-689A-7C31-9333-E17B82C4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 &amp; E-Documents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3C8825-E210-BFE3-C36C-BBCB310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19</a:t>
            </a:fld>
            <a:endParaRPr lang="en-US"/>
          </a:p>
        </p:txBody>
      </p:sp>
      <p:pic>
        <p:nvPicPr>
          <p:cNvPr id="10" name="Graphic 9" descr="Contract with solid fill">
            <a:extLst>
              <a:ext uri="{FF2B5EF4-FFF2-40B4-BE49-F238E27FC236}">
                <a16:creationId xmlns="" xmlns:a16="http://schemas.microsoft.com/office/drawing/2014/main" id="{E367275A-7BB4-CD99-D32D-89D26F2C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0089" y="2635037"/>
            <a:ext cx="1846370" cy="1846370"/>
          </a:xfrm>
          <a:prstGeom prst="rect">
            <a:avLst/>
          </a:prstGeom>
        </p:spPr>
      </p:pic>
      <p:pic>
        <p:nvPicPr>
          <p:cNvPr id="20" name="Graphic 19" descr="Key with solid fill">
            <a:extLst>
              <a:ext uri="{FF2B5EF4-FFF2-40B4-BE49-F238E27FC236}">
                <a16:creationId xmlns="" xmlns:a16="http://schemas.microsoft.com/office/drawing/2014/main" id="{611B100B-32D2-84E8-6258-78FD0876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009" y="2872422"/>
            <a:ext cx="1371600" cy="1371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128C699-6C8C-242D-777A-C63BB098FC3D}"/>
              </a:ext>
            </a:extLst>
          </p:cNvPr>
          <p:cNvGrpSpPr/>
          <p:nvPr/>
        </p:nvGrpSpPr>
        <p:grpSpPr>
          <a:xfrm>
            <a:off x="9454532" y="2174767"/>
            <a:ext cx="1846370" cy="2755055"/>
            <a:chOff x="8694620" y="2629110"/>
            <a:chExt cx="1846370" cy="2755055"/>
          </a:xfrm>
        </p:grpSpPr>
        <p:pic>
          <p:nvPicPr>
            <p:cNvPr id="21" name="Graphic 20" descr="Contract with solid fill">
              <a:extLst>
                <a:ext uri="{FF2B5EF4-FFF2-40B4-BE49-F238E27FC236}">
                  <a16:creationId xmlns="" xmlns:a16="http://schemas.microsoft.com/office/drawing/2014/main" id="{32129796-6BD0-3BE2-A5FC-ED3C96878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94620" y="2629110"/>
              <a:ext cx="1846370" cy="1846370"/>
            </a:xfrm>
            <a:prstGeom prst="rect">
              <a:avLst/>
            </a:prstGeom>
          </p:spPr>
        </p:pic>
        <p:pic>
          <p:nvPicPr>
            <p:cNvPr id="22" name="Graphic 21" descr="Key with solid fill">
              <a:extLst>
                <a:ext uri="{FF2B5EF4-FFF2-40B4-BE49-F238E27FC236}">
                  <a16:creationId xmlns="" xmlns:a16="http://schemas.microsoft.com/office/drawing/2014/main" id="{FA28C0DA-B035-C101-6A7D-3634A153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32005" y="4012565"/>
              <a:ext cx="1371600" cy="1371600"/>
            </a:xfrm>
            <a:prstGeom prst="rect">
              <a:avLst/>
            </a:prstGeom>
          </p:spPr>
        </p:pic>
      </p:grpSp>
      <p:sp>
        <p:nvSpPr>
          <p:cNvPr id="24" name="Plus Sign 23">
            <a:extLst>
              <a:ext uri="{FF2B5EF4-FFF2-40B4-BE49-F238E27FC236}">
                <a16:creationId xmlns="" xmlns:a16="http://schemas.microsoft.com/office/drawing/2014/main" id="{3F9A9D14-905D-D70C-7538-CE7C077D9801}"/>
              </a:ext>
            </a:extLst>
          </p:cNvPr>
          <p:cNvSpPr/>
          <p:nvPr/>
        </p:nvSpPr>
        <p:spPr>
          <a:xfrm>
            <a:off x="3348244" y="3202621"/>
            <a:ext cx="711200" cy="7112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95B8DA05-0185-A0CA-01D9-4322CF95DBB6}"/>
              </a:ext>
            </a:extLst>
          </p:cNvPr>
          <p:cNvSpPr/>
          <p:nvPr/>
        </p:nvSpPr>
        <p:spPr>
          <a:xfrm>
            <a:off x="6573519" y="3386771"/>
            <a:ext cx="2339081" cy="331047"/>
          </a:xfrm>
          <a:prstGeom prst="rightArrow">
            <a:avLst/>
          </a:prstGeom>
          <a:solidFill>
            <a:srgbClr val="71C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D57886-6DD7-4E4D-4095-8383F31196BA}"/>
              </a:ext>
            </a:extLst>
          </p:cNvPr>
          <p:cNvSpPr txBox="1"/>
          <p:nvPr/>
        </p:nvSpPr>
        <p:spPr>
          <a:xfrm>
            <a:off x="1457283" y="440660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เอกสารอิเล็กทรอนิกส์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1DD72EE-B634-755B-CBC0-262F8BAE4FF4}"/>
              </a:ext>
            </a:extLst>
          </p:cNvPr>
          <p:cNvSpPr txBox="1"/>
          <p:nvPr/>
        </p:nvSpPr>
        <p:spPr>
          <a:xfrm>
            <a:off x="3974459" y="4395046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ลายมือชื่อดิจิทัล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BDF45F7-31D4-C156-F28D-C27AB2A5DF99}"/>
              </a:ext>
            </a:extLst>
          </p:cNvPr>
          <p:cNvSpPr txBox="1"/>
          <p:nvPr/>
        </p:nvSpPr>
        <p:spPr>
          <a:xfrm>
            <a:off x="9237822" y="4741495"/>
            <a:ext cx="2279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เอกสารอิเล็กทรอนิกส์</a:t>
            </a:r>
          </a:p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ที่ลงลายมือชื่อดิจิทัล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3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CC663B9-14B1-71EA-8BCF-1BA0FF5D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0761E7-D081-5490-7EA1-6353F4D4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477F6-EB79-C3AD-96FE-0BE9C521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FAF61F-9129-779B-43E8-BBC0C68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4F82CF4-3863-A475-067D-DA804414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6E5DCB-356A-D18D-0E70-C12CAC2EEB83}"/>
              </a:ext>
            </a:extLst>
          </p:cNvPr>
          <p:cNvSpPr/>
          <p:nvPr/>
        </p:nvSpPr>
        <p:spPr>
          <a:xfrm>
            <a:off x="0" y="0"/>
            <a:ext cx="7531100" cy="6858000"/>
          </a:xfrm>
          <a:prstGeom prst="rect">
            <a:avLst/>
          </a:prstGeom>
          <a:solidFill>
            <a:schemeClr val="dk1">
              <a:alpha val="9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7" name="Content Placeholder 6" descr="Key outline">
            <a:extLst>
              <a:ext uri="{FF2B5EF4-FFF2-40B4-BE49-F238E27FC236}">
                <a16:creationId xmlns="" xmlns:a16="http://schemas.microsoft.com/office/drawing/2014/main" id="{282A593C-A8DD-E27A-97B7-9D39F9A4B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325" y="3837361"/>
            <a:ext cx="1523781" cy="1523781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2CE6A9-3D9F-E8FB-43B6-810DA41C7083}"/>
              </a:ext>
            </a:extLst>
          </p:cNvPr>
          <p:cNvSpPr txBox="1"/>
          <p:nvPr/>
        </p:nvSpPr>
        <p:spPr>
          <a:xfrm>
            <a:off x="275491" y="2612524"/>
            <a:ext cx="26244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Digital </a:t>
            </a:r>
            <a:br>
              <a:rPr lang="en-US" sz="4000"/>
            </a:br>
            <a:r>
              <a:rPr lang="en-US" sz="4000"/>
              <a:t>Signature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D15715-B266-4037-59FE-81D0DDD65BA5}"/>
              </a:ext>
            </a:extLst>
          </p:cNvPr>
          <p:cNvSpPr txBox="1"/>
          <p:nvPr/>
        </p:nvSpPr>
        <p:spPr>
          <a:xfrm>
            <a:off x="4469593" y="2614362"/>
            <a:ext cx="3252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/>
              <a:t>Certification </a:t>
            </a:r>
            <a:br>
              <a:rPr lang="en-US" sz="4000"/>
            </a:br>
            <a:r>
              <a:rPr lang="en-US" sz="4000"/>
              <a:t>Authority</a:t>
            </a:r>
          </a:p>
        </p:txBody>
      </p:sp>
      <p:sp>
        <p:nvSpPr>
          <p:cNvPr id="8" name="Plus Sign 7">
            <a:extLst>
              <a:ext uri="{FF2B5EF4-FFF2-40B4-BE49-F238E27FC236}">
                <a16:creationId xmlns="" xmlns:a16="http://schemas.microsoft.com/office/drawing/2014/main" id="{802906DB-96FB-8F39-2B41-AC0CC8107039}"/>
              </a:ext>
            </a:extLst>
          </p:cNvPr>
          <p:cNvSpPr/>
          <p:nvPr/>
        </p:nvSpPr>
        <p:spPr>
          <a:xfrm>
            <a:off x="3329160" y="2918643"/>
            <a:ext cx="711200" cy="711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Bank outline">
            <a:extLst>
              <a:ext uri="{FF2B5EF4-FFF2-40B4-BE49-F238E27FC236}">
                <a16:creationId xmlns="" xmlns:a16="http://schemas.microsoft.com/office/drawing/2014/main" id="{84C5B2E0-4A2C-6898-8282-CBB5500432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5516" y="3946760"/>
            <a:ext cx="1304984" cy="13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34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B239F-689A-7C31-9333-E17B82C4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 &amp; E-Documents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3C8825-E210-BFE3-C36C-BBCB310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21</a:t>
            </a:fld>
            <a:endParaRPr lang="en-US"/>
          </a:p>
        </p:txBody>
      </p:sp>
      <p:pic>
        <p:nvPicPr>
          <p:cNvPr id="10" name="Graphic 9" descr="Contract with solid fill">
            <a:extLst>
              <a:ext uri="{FF2B5EF4-FFF2-40B4-BE49-F238E27FC236}">
                <a16:creationId xmlns="" xmlns:a16="http://schemas.microsoft.com/office/drawing/2014/main" id="{E367275A-7BB4-CD99-D32D-89D26F2C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0089" y="2635037"/>
            <a:ext cx="1846370" cy="1846370"/>
          </a:xfrm>
          <a:prstGeom prst="rect">
            <a:avLst/>
          </a:prstGeom>
        </p:spPr>
      </p:pic>
      <p:pic>
        <p:nvPicPr>
          <p:cNvPr id="20" name="Graphic 19" descr="Key with solid fill">
            <a:extLst>
              <a:ext uri="{FF2B5EF4-FFF2-40B4-BE49-F238E27FC236}">
                <a16:creationId xmlns="" xmlns:a16="http://schemas.microsoft.com/office/drawing/2014/main" id="{611B100B-32D2-84E8-6258-78FD0876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6009" y="2872422"/>
            <a:ext cx="1371600" cy="1371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128C699-6C8C-242D-777A-C63BB098FC3D}"/>
              </a:ext>
            </a:extLst>
          </p:cNvPr>
          <p:cNvGrpSpPr/>
          <p:nvPr/>
        </p:nvGrpSpPr>
        <p:grpSpPr>
          <a:xfrm>
            <a:off x="9454532" y="2174767"/>
            <a:ext cx="1846370" cy="2755055"/>
            <a:chOff x="8694620" y="2629110"/>
            <a:chExt cx="1846370" cy="2755055"/>
          </a:xfrm>
        </p:grpSpPr>
        <p:pic>
          <p:nvPicPr>
            <p:cNvPr id="21" name="Graphic 20" descr="Contract with solid fill">
              <a:extLst>
                <a:ext uri="{FF2B5EF4-FFF2-40B4-BE49-F238E27FC236}">
                  <a16:creationId xmlns="" xmlns:a16="http://schemas.microsoft.com/office/drawing/2014/main" id="{32129796-6BD0-3BE2-A5FC-ED3C96878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94620" y="2629110"/>
              <a:ext cx="1846370" cy="1846370"/>
            </a:xfrm>
            <a:prstGeom prst="rect">
              <a:avLst/>
            </a:prstGeom>
          </p:spPr>
        </p:pic>
        <p:pic>
          <p:nvPicPr>
            <p:cNvPr id="22" name="Graphic 21" descr="Key with solid fill">
              <a:extLst>
                <a:ext uri="{FF2B5EF4-FFF2-40B4-BE49-F238E27FC236}">
                  <a16:creationId xmlns="" xmlns:a16="http://schemas.microsoft.com/office/drawing/2014/main" id="{FA28C0DA-B035-C101-6A7D-3634A153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32005" y="4012565"/>
              <a:ext cx="1371600" cy="1371600"/>
            </a:xfrm>
            <a:prstGeom prst="rect">
              <a:avLst/>
            </a:prstGeom>
          </p:spPr>
        </p:pic>
      </p:grpSp>
      <p:sp>
        <p:nvSpPr>
          <p:cNvPr id="24" name="Plus Sign 23">
            <a:extLst>
              <a:ext uri="{FF2B5EF4-FFF2-40B4-BE49-F238E27FC236}">
                <a16:creationId xmlns="" xmlns:a16="http://schemas.microsoft.com/office/drawing/2014/main" id="{3F9A9D14-905D-D70C-7538-CE7C077D9801}"/>
              </a:ext>
            </a:extLst>
          </p:cNvPr>
          <p:cNvSpPr/>
          <p:nvPr/>
        </p:nvSpPr>
        <p:spPr>
          <a:xfrm>
            <a:off x="3348244" y="3202621"/>
            <a:ext cx="711200" cy="7112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95B8DA05-0185-A0CA-01D9-4322CF95DBB6}"/>
              </a:ext>
            </a:extLst>
          </p:cNvPr>
          <p:cNvSpPr/>
          <p:nvPr/>
        </p:nvSpPr>
        <p:spPr>
          <a:xfrm>
            <a:off x="6573519" y="3386771"/>
            <a:ext cx="2339081" cy="331047"/>
          </a:xfrm>
          <a:prstGeom prst="rightArrow">
            <a:avLst/>
          </a:prstGeom>
          <a:solidFill>
            <a:srgbClr val="71C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AD57886-6DD7-4E4D-4095-8383F31196BA}"/>
              </a:ext>
            </a:extLst>
          </p:cNvPr>
          <p:cNvSpPr txBox="1"/>
          <p:nvPr/>
        </p:nvSpPr>
        <p:spPr>
          <a:xfrm>
            <a:off x="1457283" y="4406602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เอกสารอิเล็กทรอนิกส์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1DD72EE-B634-755B-CBC0-262F8BAE4FF4}"/>
              </a:ext>
            </a:extLst>
          </p:cNvPr>
          <p:cNvSpPr txBox="1"/>
          <p:nvPr/>
        </p:nvSpPr>
        <p:spPr>
          <a:xfrm>
            <a:off x="3974459" y="4395046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ลายมือชื่อดิจิทัล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BDF45F7-31D4-C156-F28D-C27AB2A5DF99}"/>
              </a:ext>
            </a:extLst>
          </p:cNvPr>
          <p:cNvSpPr txBox="1"/>
          <p:nvPr/>
        </p:nvSpPr>
        <p:spPr>
          <a:xfrm>
            <a:off x="9237822" y="4741495"/>
            <a:ext cx="2279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เอกสารอิเล็กทรอนิกส์</a:t>
            </a:r>
          </a:p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ที่ลงลายมื</a:t>
            </a:r>
            <a:r>
              <a:rPr lang="th-TH" sz="2800" b="1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อชื่</a:t>
            </a:r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ดิจิทัล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5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B239F-689A-7C31-9333-E17B82C4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 &amp; E-Documents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3C8825-E210-BFE3-C36C-BBCB310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128C699-6C8C-242D-777A-C63BB098FC3D}"/>
              </a:ext>
            </a:extLst>
          </p:cNvPr>
          <p:cNvGrpSpPr/>
          <p:nvPr/>
        </p:nvGrpSpPr>
        <p:grpSpPr>
          <a:xfrm>
            <a:off x="7926310" y="2005781"/>
            <a:ext cx="1767840" cy="2637876"/>
            <a:chOff x="8694620" y="2629110"/>
            <a:chExt cx="1846370" cy="2755055"/>
          </a:xfrm>
        </p:grpSpPr>
        <p:pic>
          <p:nvPicPr>
            <p:cNvPr id="21" name="Graphic 20" descr="Contract with solid fill">
              <a:extLst>
                <a:ext uri="{FF2B5EF4-FFF2-40B4-BE49-F238E27FC236}">
                  <a16:creationId xmlns="" xmlns:a16="http://schemas.microsoft.com/office/drawing/2014/main" id="{32129796-6BD0-3BE2-A5FC-ED3C96878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4620" y="2629110"/>
              <a:ext cx="1846370" cy="1846370"/>
            </a:xfrm>
            <a:prstGeom prst="rect">
              <a:avLst/>
            </a:prstGeom>
          </p:spPr>
        </p:pic>
        <p:pic>
          <p:nvPicPr>
            <p:cNvPr id="22" name="Graphic 21" descr="Key with solid fill">
              <a:extLst>
                <a:ext uri="{FF2B5EF4-FFF2-40B4-BE49-F238E27FC236}">
                  <a16:creationId xmlns="" xmlns:a16="http://schemas.microsoft.com/office/drawing/2014/main" id="{FA28C0DA-B035-C101-6A7D-3634A1537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32005" y="4012565"/>
              <a:ext cx="1371600" cy="1371600"/>
            </a:xfrm>
            <a:prstGeom prst="rect">
              <a:avLst/>
            </a:prstGeom>
          </p:spPr>
        </p:pic>
      </p:grpSp>
      <p:sp>
        <p:nvSpPr>
          <p:cNvPr id="9" name="Plus Sign 8">
            <a:extLst>
              <a:ext uri="{FF2B5EF4-FFF2-40B4-BE49-F238E27FC236}">
                <a16:creationId xmlns="" xmlns:a16="http://schemas.microsoft.com/office/drawing/2014/main" id="{41BCD327-DD1F-3D67-7EA2-3CD87ADE7403}"/>
              </a:ext>
            </a:extLst>
          </p:cNvPr>
          <p:cNvSpPr/>
          <p:nvPr/>
        </p:nvSpPr>
        <p:spPr>
          <a:xfrm>
            <a:off x="2899344" y="3014615"/>
            <a:ext cx="556028" cy="556028"/>
          </a:xfrm>
          <a:prstGeom prst="mathPlus">
            <a:avLst/>
          </a:prstGeom>
          <a:solidFill>
            <a:srgbClr val="71C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Diploma roll with solid fill">
            <a:extLst>
              <a:ext uri="{FF2B5EF4-FFF2-40B4-BE49-F238E27FC236}">
                <a16:creationId xmlns="" xmlns:a16="http://schemas.microsoft.com/office/drawing/2014/main" id="{7E90FC20-5477-3DFC-7D39-17E753758A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7894" y="2593994"/>
            <a:ext cx="1472799" cy="14727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C1D20F-1E7F-1624-ECD0-37BEE6931847}"/>
              </a:ext>
            </a:extLst>
          </p:cNvPr>
          <p:cNvSpPr txBox="1"/>
          <p:nvPr/>
        </p:nvSpPr>
        <p:spPr>
          <a:xfrm>
            <a:off x="3572200" y="3843180"/>
            <a:ext cx="1540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ใบรับรอง</a:t>
            </a:r>
          </a:p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อิเล็กทรอนิกส์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Graphic 13" descr="Diploma roll with solid fill">
            <a:extLst>
              <a:ext uri="{FF2B5EF4-FFF2-40B4-BE49-F238E27FC236}">
                <a16:creationId xmlns="" xmlns:a16="http://schemas.microsoft.com/office/drawing/2014/main" id="{72DE748A-063D-0214-4B13-189B2ABEA0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66862" y="2228426"/>
            <a:ext cx="1472222" cy="1472222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DD040E49-28E3-8CE8-C948-B8A568B40D4D}"/>
              </a:ext>
            </a:extLst>
          </p:cNvPr>
          <p:cNvSpPr/>
          <p:nvPr/>
        </p:nvSpPr>
        <p:spPr>
          <a:xfrm>
            <a:off x="5701878" y="3190235"/>
            <a:ext cx="1364156" cy="424124"/>
          </a:xfrm>
          <a:prstGeom prst="rightArrow">
            <a:avLst/>
          </a:prstGeom>
          <a:solidFill>
            <a:srgbClr val="71C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A573FA-70F3-89AD-E399-11195ECC10C8}"/>
              </a:ext>
            </a:extLst>
          </p:cNvPr>
          <p:cNvSpPr txBox="1"/>
          <p:nvPr/>
        </p:nvSpPr>
        <p:spPr>
          <a:xfrm>
            <a:off x="7027841" y="4370520"/>
            <a:ext cx="4575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เอกสารอิเล็กทรอนิกส์</a:t>
            </a:r>
          </a:p>
          <a:p>
            <a:pPr algn="ctr"/>
            <a:r>
              <a:rPr lang="th-TH" sz="2800" b="1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ที่ลงลายมือชื่ออิเล็กทรอนิกส์ ซึ่งใบการรับรอง</a:t>
            </a:r>
            <a:endParaRPr lang="en-US" sz="2800" b="1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08682F6-D270-4C32-76D2-F83F2C89EDAB}"/>
              </a:ext>
            </a:extLst>
          </p:cNvPr>
          <p:cNvGrpSpPr/>
          <p:nvPr/>
        </p:nvGrpSpPr>
        <p:grpSpPr>
          <a:xfrm>
            <a:off x="1094893" y="2323120"/>
            <a:ext cx="1846370" cy="2755055"/>
            <a:chOff x="8694620" y="2629110"/>
            <a:chExt cx="1846370" cy="2755055"/>
          </a:xfrm>
        </p:grpSpPr>
        <p:pic>
          <p:nvPicPr>
            <p:cNvPr id="18" name="Graphic 17" descr="Contract with solid fill">
              <a:extLst>
                <a:ext uri="{FF2B5EF4-FFF2-40B4-BE49-F238E27FC236}">
                  <a16:creationId xmlns="" xmlns:a16="http://schemas.microsoft.com/office/drawing/2014/main" id="{E50539E9-4F3D-BA79-FFFE-A0D519198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4620" y="2629110"/>
              <a:ext cx="1846370" cy="1846370"/>
            </a:xfrm>
            <a:prstGeom prst="rect">
              <a:avLst/>
            </a:prstGeom>
          </p:spPr>
        </p:pic>
        <p:pic>
          <p:nvPicPr>
            <p:cNvPr id="19" name="Graphic 18" descr="Key with solid fill">
              <a:extLst>
                <a:ext uri="{FF2B5EF4-FFF2-40B4-BE49-F238E27FC236}">
                  <a16:creationId xmlns="" xmlns:a16="http://schemas.microsoft.com/office/drawing/2014/main" id="{BC1310B1-897F-23D6-E883-A747E682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32005" y="4012565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6382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7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9">
            <a:extLst>
              <a:ext uri="{FF2B5EF4-FFF2-40B4-BE49-F238E27FC236}">
                <a16:creationId xmlns="" xmlns:a16="http://schemas.microsoft.com/office/drawing/2014/main" id="{D8C68F39-5E8A-844C-A8FD-394F253C1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1">
            <a:extLst>
              <a:ext uri="{FF2B5EF4-FFF2-40B4-BE49-F238E27FC236}">
                <a16:creationId xmlns="" xmlns:a16="http://schemas.microsoft.com/office/drawing/2014/main" id="{BC583CEB-AC2B-2640-94F6-5958E6BC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609A7-ADA5-F515-06A8-D81BAA7C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719" y="314235"/>
            <a:ext cx="3378671" cy="4731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Download </a:t>
            </a:r>
            <a:b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ID </a:t>
            </a:r>
            <a:b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Digital Cert.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30B252-01C2-FA5D-B79D-12EA18B5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6C5ABD-0303-7549-2644-BFE6D52C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39"/>
            <a:ext cx="8969884" cy="6456275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 with low confidence">
            <a:extLst>
              <a:ext uri="{FF2B5EF4-FFF2-40B4-BE49-F238E27FC236}">
                <a16:creationId xmlns="" xmlns:a16="http://schemas.microsoft.com/office/drawing/2014/main" id="{EC10B440-A3BF-7662-9F16-7977DAF0A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58" y="2553861"/>
            <a:ext cx="2671032" cy="90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9045F7D-87BA-6430-4426-5AAB0B11F277}"/>
              </a:ext>
            </a:extLst>
          </p:cNvPr>
          <p:cNvSpPr txBox="1"/>
          <p:nvPr/>
        </p:nvSpPr>
        <p:spPr>
          <a:xfrm>
            <a:off x="751767" y="333998"/>
            <a:ext cx="6021566" cy="402562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/>
              <a:t>http://my.bru.ac.th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AE8FABE-E7DD-9DFF-E72C-A01911E07C9A}"/>
              </a:ext>
            </a:extLst>
          </p:cNvPr>
          <p:cNvCxnSpPr/>
          <p:nvPr/>
        </p:nvCxnSpPr>
        <p:spPr>
          <a:xfrm>
            <a:off x="2935111" y="3781778"/>
            <a:ext cx="28899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AB3B41A4-08FA-946C-BB65-C49A1F0466B3}"/>
              </a:ext>
            </a:extLst>
          </p:cNvPr>
          <p:cNvCxnSpPr>
            <a:cxnSpLocks/>
          </p:cNvCxnSpPr>
          <p:nvPr/>
        </p:nvCxnSpPr>
        <p:spPr>
          <a:xfrm>
            <a:off x="2816577" y="4713111"/>
            <a:ext cx="42502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D540D66-009E-8E74-5248-4FC6CB5DE46E}"/>
              </a:ext>
            </a:extLst>
          </p:cNvPr>
          <p:cNvCxnSpPr>
            <a:cxnSpLocks/>
          </p:cNvCxnSpPr>
          <p:nvPr/>
        </p:nvCxnSpPr>
        <p:spPr>
          <a:xfrm>
            <a:off x="2816577" y="5757333"/>
            <a:ext cx="53622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7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6F2876-A6D5-B58C-B6BA-4E993A21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034DD9-0A52-622C-6294-1788F3CD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761" y="1546578"/>
            <a:ext cx="4694629" cy="3540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1257C70-3AB6-48B1-4FE9-3182BE49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86" y="629821"/>
            <a:ext cx="5265848" cy="56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C868C70C-E5C4-CD47-888C-FCB3373B6D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กราฟบนเอกสารกับปากกา">
            <a:extLst>
              <a:ext uri="{FF2B5EF4-FFF2-40B4-BE49-F238E27FC236}">
                <a16:creationId xmlns="" xmlns:a16="http://schemas.microsoft.com/office/drawing/2014/main" id="{1879B3AE-3BCE-9736-1EC1-2629BE1AA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" r="-1" b="14303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="" xmlns:a16="http://schemas.microsoft.com/office/drawing/2014/main" id="{F7C9FD24-3092-E04F-925D-C1183BF54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755197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B7B9D-A4A7-9C8E-F808-9C4529F0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5362"/>
            <a:ext cx="6400798" cy="1550419"/>
          </a:xfrm>
        </p:spPr>
        <p:txBody>
          <a:bodyPr>
            <a:normAutofit/>
          </a:bodyPr>
          <a:lstStyle/>
          <a:p>
            <a:r>
              <a:rPr lang="th-TH"/>
              <a:t>ทำไมต้องทำลายมือชื่อดิจิทัล 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16746D-A87D-C59B-E91A-0114E0F1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400798" cy="392615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h-TH" sz="3200">
                <a:solidFill>
                  <a:srgbClr val="FFFF00"/>
                </a:solidFill>
              </a:rPr>
              <a:t>ความก้าวหน้าทางเทคโนโลยี</a:t>
            </a:r>
            <a:r>
              <a:rPr lang="th-TH" sz="3200"/>
              <a:t> ได้ปรับเปลี่ยนวิธีการติดต่อสื่อสารของ</a:t>
            </a:r>
            <a:r>
              <a:rPr lang="th-TH" sz="3200" err="1"/>
              <a:t>การทำ</a:t>
            </a:r>
            <a:r>
              <a:rPr lang="th-TH" sz="3200"/>
              <a:t>ธุรกรรมไปอย่างมาก</a:t>
            </a:r>
            <a:endParaRPr lang="en-US" sz="3200"/>
          </a:p>
          <a:p>
            <a:pPr>
              <a:lnSpc>
                <a:spcPct val="100000"/>
              </a:lnSpc>
            </a:pPr>
            <a:r>
              <a:rPr lang="th-TH" sz="3200">
                <a:solidFill>
                  <a:srgbClr val="FFFF00"/>
                </a:solidFill>
              </a:rPr>
              <a:t>ธุรกรรมทางอิเล็กทรอนิกส์</a:t>
            </a:r>
            <a:r>
              <a:rPr lang="th-TH" sz="3200"/>
              <a:t> กลายเป็นกลไกสำคัญในการขับเคลื่อนเศรษฐกิจและยกระดับคุณภาพชีวิตของประชาชนในยุคดิจิทัล </a:t>
            </a:r>
            <a:endParaRPr lang="en-US" sz="3200"/>
          </a:p>
          <a:p>
            <a:pPr>
              <a:lnSpc>
                <a:spcPct val="100000"/>
              </a:lnSpc>
            </a:pPr>
            <a:r>
              <a:rPr lang="th-TH" sz="3200"/>
              <a:t>โดยมี </a:t>
            </a:r>
            <a:r>
              <a:rPr lang="th-TH" sz="3200">
                <a:solidFill>
                  <a:srgbClr val="FFFF00"/>
                </a:solidFill>
              </a:rPr>
              <a:t>พรบ. ธุรกรรมทางอิเล็กทรอนิกส์ พ.ศ. 2544</a:t>
            </a:r>
            <a:r>
              <a:rPr lang="th-TH" sz="3200"/>
              <a:t> (ฉบับแก้ไขเพิ่มเติม) รองรับผลทางกฎหมายของธุรกรรมในทางแพ่งและพาณิชย์ที่ดำเนินการโดยใช้ข้อมูลอิเล็กทรอนิกส์</a:t>
            </a:r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C68F39-5E8A-844C-A8FD-394F253C1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715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="" xmlns:a16="http://schemas.microsoft.com/office/drawing/2014/main" id="{BC583CEB-AC2B-2640-94F6-5958E6BC5B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715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50B8D3-9BA4-0AC7-AC5D-0CAE3593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9574" y="6292850"/>
            <a:ext cx="8138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4DFC975-2FD7-44A5-9E78-ECBA4615607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7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2D03A0B2-4A2F-D846-A5E6-FB7CB9A03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F573F1D-73A7-FB41-BCAD-FC9AA7DEF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="" xmlns:a16="http://schemas.microsoft.com/office/drawing/2014/main" id="{A88F843D-1C1B-C740-AC27-E3238D0F5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Stock exchange numbers">
            <a:extLst>
              <a:ext uri="{FF2B5EF4-FFF2-40B4-BE49-F238E27FC236}">
                <a16:creationId xmlns="" xmlns:a16="http://schemas.microsoft.com/office/drawing/2014/main" id="{53F5C729-423B-C343-D123-7F6967578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2" r="-1" b="8747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64" name="Rectangle">
            <a:extLst>
              <a:ext uri="{FF2B5EF4-FFF2-40B4-BE49-F238E27FC236}">
                <a16:creationId xmlns="" xmlns:a16="http://schemas.microsoft.com/office/drawing/2014/main" id="{9F0EA5A9-0D12-3644-BBEC-6D9D192EB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755197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81F24F-8EC3-79D2-90E3-5B535356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5" y="1247140"/>
            <a:ext cx="6404554" cy="345084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/>
              <a:t>พ</a:t>
            </a:r>
            <a:r>
              <a:rPr lang="th-TH" sz="6000"/>
              <a:t>.</a:t>
            </a:r>
            <a:r>
              <a:rPr lang="en-US" sz="6000"/>
              <a:t>ร</a:t>
            </a:r>
            <a:r>
              <a:rPr lang="th-TH" sz="6000"/>
              <a:t>.</a:t>
            </a:r>
            <a:r>
              <a:rPr lang="en-US" sz="6000"/>
              <a:t>บ.</a:t>
            </a:r>
            <a:br>
              <a:rPr lang="en-US" sz="6000"/>
            </a:br>
            <a:r>
              <a:rPr lang="en-US" sz="6000" err="1"/>
              <a:t>ว่าด้วยธุรกรรมทางอิเล็กทรอนิกส์</a:t>
            </a:r>
            <a:r>
              <a:rPr lang="en-US" sz="6000"/>
              <a:t> </a:t>
            </a:r>
            <a:br>
              <a:rPr lang="en-US" sz="6000"/>
            </a:br>
            <a:r>
              <a:rPr lang="en-US" sz="6000" err="1"/>
              <a:t>พ.ศ</a:t>
            </a:r>
            <a:r>
              <a:rPr lang="en-US" sz="6000"/>
              <a:t>. 2544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A21C8291-E3D5-4240-8FF4-E5213CBCC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080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08B44AFE-C181-7047-8CC9-CA00BD385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2079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F537E8A-2F47-1C28-AA3F-8B2FD909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2653F385-AD6B-C4FF-2A26-56CFB83DB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0" b="9255"/>
          <a:stretch/>
        </p:blipFill>
        <p:spPr bwMode="auto">
          <a:xfrm>
            <a:off x="1120653" y="0"/>
            <a:ext cx="9484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C5E9977-8E9C-7CEF-3216-23691B0A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117FA410-1CB9-2991-3738-1F552BFA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-450850"/>
            <a:ext cx="7759700" cy="77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E61B5BD-D53E-09A3-B4C1-C72EEDC9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9E7380B-4A99-078B-F905-D7D3689B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6DCCBE-5B91-AF94-B77A-9D8FAF4C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0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C0B9059-6B0F-7AD4-8BB8-22EF18FB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649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554</Words>
  <Application>Microsoft Office PowerPoint</Application>
  <PresentationFormat>แบบจอกว้าง</PresentationFormat>
  <Paragraphs>87</Paragraphs>
  <Slides>24</Slides>
  <Notes>8</Notes>
  <HiddenSlides>1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3" baseType="lpstr">
      <vt:lpstr>Arial</vt:lpstr>
      <vt:lpstr>Avenir Next</vt:lpstr>
      <vt:lpstr>Calibri</vt:lpstr>
      <vt:lpstr>Cordia New</vt:lpstr>
      <vt:lpstr>dbheavent_boldcond</vt:lpstr>
      <vt:lpstr>dbheavent_cond</vt:lpstr>
      <vt:lpstr>Neue Haas Grotesk Text Pro</vt:lpstr>
      <vt:lpstr>TH Sarabun New</vt:lpstr>
      <vt:lpstr>InterweaveVTI</vt:lpstr>
      <vt:lpstr>การจัดทำลายมือชื่อดิจิทัล  ตาม พระราชบัญญัติ ว่าด้วยธุรกรรมอิเล็กทรอนิกส์</vt:lpstr>
      <vt:lpstr>งานนำเสนอ PowerPoint</vt:lpstr>
      <vt:lpstr>ทำไมต้องทำลายมือชื่อดิจิทัล ?</vt:lpstr>
      <vt:lpstr>พ.ร.บ. ว่าด้วยธุรกรรมทางอิเล็กทรอนิกส์  พ.ศ. 2544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หลักการพื้นฐานของ พ.ร.บ.ธุรกรรมฯ</vt:lpstr>
      <vt:lpstr>มาตรา 11 ข้อมูลดิจิทัลใช้ในศาลได้</vt:lpstr>
      <vt:lpstr>ประเภทลายมือชื่ออิเล็กทรอนิกส์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Digital Signature &amp; E-Documents</vt:lpstr>
      <vt:lpstr>งานนำเสนอ PowerPoint</vt:lpstr>
      <vt:lpstr>Digital Signature &amp; E-Documents</vt:lpstr>
      <vt:lpstr>Digital Signature &amp; E-Documents</vt:lpstr>
      <vt:lpstr>Download  Digital ID  &amp; Digital Cert.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Signature</dc:title>
  <dc:creator>chartwut tj</dc:creator>
  <cp:lastModifiedBy>Administrator</cp:lastModifiedBy>
  <cp:revision>3</cp:revision>
  <dcterms:created xsi:type="dcterms:W3CDTF">2023-04-01T06:47:36Z</dcterms:created>
  <dcterms:modified xsi:type="dcterms:W3CDTF">2023-09-13T07:33:23Z</dcterms:modified>
</cp:coreProperties>
</file>