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842" r:id="rId3"/>
    <p:sldMasterId id="2147483854" r:id="rId4"/>
  </p:sldMasterIdLst>
  <p:notesMasterIdLst>
    <p:notesMasterId r:id="rId101"/>
  </p:notesMasterIdLst>
  <p:handoutMasterIdLst>
    <p:handoutMasterId r:id="rId102"/>
  </p:handoutMasterIdLst>
  <p:sldIdLst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1028" r:id="rId16"/>
    <p:sldId id="1030" r:id="rId17"/>
    <p:sldId id="1031" r:id="rId18"/>
    <p:sldId id="1034" r:id="rId19"/>
    <p:sldId id="1035" r:id="rId20"/>
    <p:sldId id="1036" r:id="rId21"/>
    <p:sldId id="1037" r:id="rId22"/>
    <p:sldId id="1038" r:id="rId23"/>
    <p:sldId id="1039" r:id="rId24"/>
    <p:sldId id="1040" r:id="rId25"/>
    <p:sldId id="1041" r:id="rId26"/>
    <p:sldId id="1042" r:id="rId27"/>
    <p:sldId id="1043" r:id="rId28"/>
    <p:sldId id="1045" r:id="rId29"/>
    <p:sldId id="1046" r:id="rId30"/>
    <p:sldId id="1047" r:id="rId31"/>
    <p:sldId id="1096" r:id="rId32"/>
    <p:sldId id="1098" r:id="rId33"/>
    <p:sldId id="1102" r:id="rId34"/>
    <p:sldId id="1101" r:id="rId35"/>
    <p:sldId id="1100" r:id="rId36"/>
    <p:sldId id="1099" r:id="rId37"/>
    <p:sldId id="1097" r:id="rId38"/>
    <p:sldId id="1109" r:id="rId39"/>
    <p:sldId id="1132" r:id="rId40"/>
    <p:sldId id="1108" r:id="rId41"/>
    <p:sldId id="1133" r:id="rId42"/>
    <p:sldId id="1134" r:id="rId43"/>
    <p:sldId id="1107" r:id="rId44"/>
    <p:sldId id="1106" r:id="rId45"/>
    <p:sldId id="1105" r:id="rId46"/>
    <p:sldId id="1104" r:id="rId47"/>
    <p:sldId id="1115" r:id="rId48"/>
    <p:sldId id="1114" r:id="rId49"/>
    <p:sldId id="1135" r:id="rId50"/>
    <p:sldId id="1113" r:id="rId51"/>
    <p:sldId id="1112" r:id="rId52"/>
    <p:sldId id="1111" r:id="rId53"/>
    <p:sldId id="1110" r:id="rId54"/>
    <p:sldId id="1122" r:id="rId55"/>
    <p:sldId id="1121" r:id="rId56"/>
    <p:sldId id="1120" r:id="rId57"/>
    <p:sldId id="1123" r:id="rId58"/>
    <p:sldId id="1119" r:id="rId59"/>
    <p:sldId id="1118" r:id="rId60"/>
    <p:sldId id="1117" r:id="rId61"/>
    <p:sldId id="1124" r:id="rId62"/>
    <p:sldId id="1125" r:id="rId63"/>
    <p:sldId id="1048" r:id="rId64"/>
    <p:sldId id="1049" r:id="rId65"/>
    <p:sldId id="1050" r:id="rId66"/>
    <p:sldId id="1051" r:id="rId67"/>
    <p:sldId id="1052" r:id="rId68"/>
    <p:sldId id="1053" r:id="rId69"/>
    <p:sldId id="1054" r:id="rId70"/>
    <p:sldId id="1126" r:id="rId71"/>
    <p:sldId id="1127" r:id="rId72"/>
    <p:sldId id="1128" r:id="rId73"/>
    <p:sldId id="1130" r:id="rId74"/>
    <p:sldId id="1131" r:id="rId75"/>
    <p:sldId id="1068" r:id="rId76"/>
    <p:sldId id="1069" r:id="rId77"/>
    <p:sldId id="1073" r:id="rId78"/>
    <p:sldId id="1138" r:id="rId79"/>
    <p:sldId id="1139" r:id="rId80"/>
    <p:sldId id="1140" r:id="rId81"/>
    <p:sldId id="1141" r:id="rId82"/>
    <p:sldId id="1090" r:id="rId83"/>
    <p:sldId id="1091" r:id="rId84"/>
    <p:sldId id="1092" r:id="rId85"/>
    <p:sldId id="1093" r:id="rId86"/>
    <p:sldId id="1074" r:id="rId87"/>
    <p:sldId id="1088" r:id="rId88"/>
    <p:sldId id="1089" r:id="rId89"/>
    <p:sldId id="1078" r:id="rId90"/>
    <p:sldId id="1080" r:id="rId91"/>
    <p:sldId id="1142" r:id="rId92"/>
    <p:sldId id="1143" r:id="rId93"/>
    <p:sldId id="1081" r:id="rId94"/>
    <p:sldId id="1082" r:id="rId95"/>
    <p:sldId id="1083" r:id="rId96"/>
    <p:sldId id="1084" r:id="rId97"/>
    <p:sldId id="1085" r:id="rId98"/>
    <p:sldId id="1136" r:id="rId99"/>
    <p:sldId id="1086" r:id="rId100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294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>
      <p:cViewPr varScale="1">
        <p:scale>
          <a:sx n="49" d="100"/>
          <a:sy n="49" d="100"/>
        </p:scale>
        <p:origin x="-295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0822-C359-4E17-BAD6-870577625167}" type="datetimeFigureOut">
              <a:rPr lang="th-TH" smtClean="0"/>
              <a:t>27/11/57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7F62-1BAE-49C1-9D8E-0BA6B70037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13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B201-A5D8-4158-8BEA-EDE299486F93}" type="datetimeFigureOut">
              <a:rPr lang="th-TH" smtClean="0"/>
              <a:t>27/11/57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D494-D033-4C3C-AD6C-097D16FC73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A34014F9-1389-496E-B3E3-4DA8F5D15DC7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A34014F9-1389-496E-B3E3-4DA8F5D15DC7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F8305AAD-C2A7-451F-86FA-7B68B7270B7F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E7418F55-AD7B-4775-AE26-1C1137721D2D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F4F72FC8-01CD-454A-BFA9-21098D827FFE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ED0864CB-572A-482E-A97F-B0FDDC3680A3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677B29B9-0500-4E6F-A4BD-8A08C1BD1AED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fld id="{93B52953-D2E1-49CB-BCBA-17FB81BBEE63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ngsana New" pitchFamily="18" charset="-34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00B8-B1C7-4D21-96FE-B791EA61D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77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CD36-0860-442E-85BA-785BCE43D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40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BE1E-FF8F-4A29-A124-1F20D28E3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0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F00B8-B1C7-4D21-96FE-B791EA61DA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483CC-14E2-4D69-A504-E2C5D15D84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A7CCA-44FC-44DE-AA94-E08F8E1CFC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8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AA5CF-1D8D-40D2-A98D-8B34766CD3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77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A5FC-21B8-45DE-9BEB-C3B9420B9A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5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64BAB-248E-4197-ACF5-392217DEA1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1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21ECE-6431-44E3-AB9D-8B36806FBC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1480-1036-4D2B-AEFB-E5FE003D35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1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83CC-14E2-4D69-A504-E2C5D15D8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36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AC30-24A5-464D-8B44-C4282DA8E2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CD36-0860-442E-85BA-785BCE43D6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7BE1E-FF8F-4A29-A124-1F20D28E39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DB327AF5-73D1-47FC-8C09-5AD8532702B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4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E9E8200C-EA17-4E21-8B65-E5EA39B5815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4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F7045D64-2F05-44CA-AEA3-2533C784681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2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6B6085D7-E4A7-4C3C-9BA1-47B98330D0E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232EA96B-C5D7-4722-83B9-1A9D9967CCB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EF015D50-FF55-45A5-B8CA-C03CBA7BE6B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91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B6F0EAFF-AF40-4687-A65D-F4166B4E0C6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7CCA-44FC-44DE-AA94-E08F8E1C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728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A0EF6956-D079-4A02-8FDB-9B5B3E20195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3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406C62B7-C2D8-4CB8-BED1-DB0A207E6D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E384E7DA-7D34-4690-A694-557F4ACE3CF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05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 </a:t>
            </a:r>
            <a:r>
              <a:rPr lang="th-TH">
                <a:solidFill>
                  <a:srgbClr val="808080"/>
                </a:solidFill>
              </a:rPr>
              <a:t>ชนิดของเมฆ   </a:t>
            </a:r>
            <a:fld id="{B7AE052F-799A-40C4-9A7A-68E219C384E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r>
              <a:rPr lang="th-TH">
                <a:solidFill>
                  <a:srgbClr val="808080"/>
                </a:solidFill>
              </a:rPr>
              <a:t>/</a:t>
            </a:r>
            <a:r>
              <a:rPr lang="en-US">
                <a:solidFill>
                  <a:srgbClr val="808080"/>
                </a:solidFill>
              </a:rPr>
              <a:t>12</a:t>
            </a:r>
            <a:endParaRPr lang="th-TH">
              <a:solidFill>
                <a:srgbClr val="808080"/>
              </a:solidFill>
            </a:endParaRPr>
          </a:p>
          <a:p>
            <a:pPr>
              <a:defRPr/>
            </a:pPr>
            <a:endParaRPr lang="th-T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93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1169-1A80-4CD6-8D3F-338A0F344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8988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0FAD-883B-4620-804C-AF75F4216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9803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6144B-5CB1-4BFC-A1E3-DB49E2A04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899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6F1E-8012-44D1-B934-E5A6F988F2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207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61C4-C763-4B1E-99F7-E9DC88400A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648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2B5AD-6F87-4D86-9C9C-1038CCFA0F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471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A5CF-1D8D-40D2-A98D-8B34766CD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8924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19FF7-613C-4C80-A036-54185C7F4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9361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56BFA-4B70-4AC2-BA9B-7F352D7F69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1276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87935-685A-4B5F-B0EA-9A2331649B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0291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65572-1695-4A4B-ADEE-C1C2A5E16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3926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B9CE8-F21E-4F64-B1F2-6404CDA760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0023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7EE1D9-4B40-452F-85DA-9635BF7A2A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81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A5FC-21B8-45DE-9BEB-C3B9420B9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591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4BAB-248E-4197-ACF5-392217DE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96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1ECE-6431-44E3-AB9D-8B36806FB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7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1480-1036-4D2B-AEFB-E5FE003D3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821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AC30-24A5-464D-8B44-C4282DA8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17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4ACD2-870E-4544-8434-F83A92402F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1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35B67-3010-4CF0-A703-6DFBF05172E9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b="1">
              <a:solidFill>
                <a:prstClr val="black">
                  <a:tint val="7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Microsoft Sans Serif" pitchFamily="34" charset="-34"/>
                <a:cs typeface="Microsoft Sans Serif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808080"/>
                </a:solidFill>
              </a:rPr>
              <a:t> </a:t>
            </a:r>
            <a:r>
              <a:rPr lang="th-TH" sz="1400">
                <a:solidFill>
                  <a:srgbClr val="808080"/>
                </a:solidFill>
              </a:rPr>
              <a:t>ชนิดของเมฆ   </a:t>
            </a:r>
            <a:fld id="{775C0EED-47EE-47D7-9BAC-7A1D241660F2}" type="slidenum">
              <a:rPr lang="en-US" sz="140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th-TH" sz="1400">
                <a:solidFill>
                  <a:srgbClr val="808080"/>
                </a:solidFill>
              </a:rPr>
              <a:t>/</a:t>
            </a:r>
            <a:r>
              <a:rPr lang="en-US" sz="1400">
                <a:solidFill>
                  <a:srgbClr val="808080"/>
                </a:solidFill>
              </a:rPr>
              <a:t>12</a:t>
            </a:r>
            <a:endParaRPr lang="th-TH" sz="140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400">
              <a:solidFill>
                <a:srgbClr val="808080"/>
              </a:solidFill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57200" y="6248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808080"/>
                </a:solidFill>
                <a:latin typeface="Microsoft Sans Serif" pitchFamily="34" charset="0"/>
                <a:ea typeface="SimSun" pitchFamily="2" charset="-122"/>
              </a:rPr>
              <a:t>Copyright </a:t>
            </a:r>
            <a:r>
              <a:rPr lang="en-US" altLang="zh-CN" sz="1800" smtClean="0">
                <a:solidFill>
                  <a:srgbClr val="808080"/>
                </a:solidFill>
                <a:latin typeface="Microsoft Sans Serif" pitchFamily="34" charset="0"/>
                <a:ea typeface="SimSun" pitchFamily="2" charset="-122"/>
                <a:sym typeface="Symbol" pitchFamily="18" charset="2"/>
              </a:rPr>
              <a:t></a:t>
            </a:r>
            <a:r>
              <a:rPr lang="en-US" altLang="zh-CN" sz="1400" smtClean="0">
                <a:solidFill>
                  <a:srgbClr val="808080"/>
                </a:solidFill>
                <a:latin typeface="Microsoft Sans Serif" pitchFamily="34" charset="0"/>
                <a:ea typeface="SimSun" pitchFamily="2" charset="-122"/>
              </a:rPr>
              <a:t>2003 The LESA Project </a:t>
            </a:r>
            <a:endParaRPr lang="th-TH" sz="1400" smtClean="0">
              <a:solidFill>
                <a:srgbClr val="808080"/>
              </a:solidFill>
              <a:latin typeface="Microsoft Sans Serif" pitchFamily="34" charset="0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E3705-7CF2-421C-B970-A221F745D26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9%84%E0%B8%9F%E0%B8%A5%E0%B9%8C:SnowflakesWilsonBentley.jpg" TargetMode="Externa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7.png"/><Relationship Id="rId5" Type="http://schemas.openxmlformats.org/officeDocument/2006/relationships/image" Target="../media/image113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png"/><Relationship Id="rId11" Type="http://schemas.openxmlformats.org/officeDocument/2006/relationships/image" Target="../media/image29.jpe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png"/><Relationship Id="rId11" Type="http://schemas.openxmlformats.org/officeDocument/2006/relationships/image" Target="../media/image114.pn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png"/><Relationship Id="rId11" Type="http://schemas.openxmlformats.org/officeDocument/2006/relationships/image" Target="../media/image115.pn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5.png"/><Relationship Id="rId11" Type="http://schemas.openxmlformats.org/officeDocument/2006/relationships/image" Target="../media/image116.pn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2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8654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เมฆ ฝน และหยาดน้ำฟ้า</a:t>
            </a:r>
            <a:endParaRPr lang="en-US" sz="5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46" name="Picture 10" descr="21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60178"/>
            <a:ext cx="22209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178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11147658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060178"/>
            <a:ext cx="3371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789659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อ.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ดร. เทพพร  โลมารักษ์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ราชภัฏ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บุรีรัมย์ คณะ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ครุ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ศาสตร์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สาขาวิทยาศาสตร์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E-mail: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tlomarak_bru@yahoo.com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00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976664" cy="324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1" y="3356992"/>
            <a:ext cx="7793533" cy="327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16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581400" y="5638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971800" y="54229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667000" y="50292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2800" b="1">
              <a:solidFill>
                <a:prstClr val="black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448050" y="5486400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400" b="1">
                <a:solidFill>
                  <a:prstClr val="black"/>
                </a:solidFill>
              </a:rPr>
              <a:t>ระดับของเมฆ</a:t>
            </a:r>
          </a:p>
        </p:txBody>
      </p:sp>
      <p:pic>
        <p:nvPicPr>
          <p:cNvPr id="3079" name="Picture 7" descr="C:\Documents and Settings\thagoon\Desktop\atmosphere\cloud_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62000"/>
            <a:ext cx="7667625" cy="443865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8200" y="4876800"/>
            <a:ext cx="11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นิมโบสเตรตัส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101975" y="51816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</a:rPr>
              <a:t>สเตรตัส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295400" y="3429000"/>
            <a:ext cx="1062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อัลโตสเตรตัส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2819400" y="4114800"/>
            <a:ext cx="1157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สเตรโตคิวมูลัส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572000" y="4191000"/>
            <a:ext cx="652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คิวมูลัส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6629400" y="4876800"/>
            <a:ext cx="10534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คิวมูโลนิมบัส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1198563" y="2057400"/>
            <a:ext cx="1163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เซอโร สเตรตัส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4875213" y="685800"/>
            <a:ext cx="611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</a:rPr>
              <a:t>เซอรัส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4784725" y="3124200"/>
            <a:ext cx="1006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อัลโตคิวมูลัส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4121150" y="1981200"/>
            <a:ext cx="106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>
                <a:solidFill>
                  <a:prstClr val="black"/>
                </a:solidFill>
              </a:rPr>
              <a:t>เซอโรคิวมูลัส</a:t>
            </a:r>
          </a:p>
        </p:txBody>
      </p:sp>
    </p:spTree>
    <p:extLst>
      <p:ext uri="{BB962C8B-B14F-4D97-AF65-F5344CB8AC3E}">
        <p14:creationId xmlns:p14="http://schemas.microsoft.com/office/powerpoint/2010/main" val="1800471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r="4376" b="24686"/>
          <a:stretch/>
        </p:blipFill>
        <p:spPr bwMode="auto">
          <a:xfrm>
            <a:off x="35496" y="234070"/>
            <a:ext cx="9073008" cy="63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4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90C1534B-058F-41FD-9F09-A9C58493B5AB}" type="slidenum">
              <a:rPr lang="en-US" smtClean="0">
                <a:solidFill>
                  <a:srgbClr val="808080"/>
                </a:solidFill>
              </a:rPr>
              <a:pPr eaLnBrk="1" hangingPunct="1"/>
              <a:t>13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pic>
        <p:nvPicPr>
          <p:cNvPr id="17412" name="Picture 181" descr="As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810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0" descr="Cs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810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0" descr="Ci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779463"/>
            <a:ext cx="16017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58" descr="Cu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5" descr="Ac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105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160"/>
          <p:cNvGrpSpPr>
            <a:grpSpLocks/>
          </p:cNvGrpSpPr>
          <p:nvPr/>
        </p:nvGrpSpPr>
        <p:grpSpPr bwMode="auto">
          <a:xfrm>
            <a:off x="381000" y="3581400"/>
            <a:ext cx="4953000" cy="1200150"/>
            <a:chOff x="720" y="2256"/>
            <a:chExt cx="3120" cy="756"/>
          </a:xfrm>
        </p:grpSpPr>
        <p:pic>
          <p:nvPicPr>
            <p:cNvPr id="17452" name="Picture 152" descr="Sc_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256"/>
              <a:ext cx="10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3" name="Picture 153" descr="St_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56"/>
              <a:ext cx="10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154" descr="Ns_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56"/>
              <a:ext cx="100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8" name="Picture 151" descr="Cc_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1050"/>
            <a:ext cx="1600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20"/>
          <p:cNvSpPr txBox="1">
            <a:spLocks noChangeArrowheads="1"/>
          </p:cNvSpPr>
          <p:nvPr/>
        </p:nvSpPr>
        <p:spPr bwMode="auto">
          <a:xfrm rot="-5400000">
            <a:off x="-638969" y="4769645"/>
            <a:ext cx="1673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เมฆชั้นต่ำ </a:t>
            </a:r>
            <a:r>
              <a:rPr lang="en-US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(พื้น - 2 km)</a:t>
            </a:r>
            <a:endParaRPr lang="en-US" sz="1800" b="1" smtClean="0">
              <a:solidFill>
                <a:srgbClr val="0066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 rot="-5400000">
            <a:off x="4541044" y="1796257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เมฆชั้นกลาง </a:t>
            </a:r>
            <a:r>
              <a:rPr lang="en-US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(2 - </a:t>
            </a:r>
            <a:r>
              <a:rPr lang="th-TH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 km)</a:t>
            </a:r>
            <a:endParaRPr lang="en-US" sz="1800" b="1" smtClean="0">
              <a:solidFill>
                <a:srgbClr val="0066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 rot="-5400000">
            <a:off x="-763587" y="1690688"/>
            <a:ext cx="192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เมฆชั้นสูง </a:t>
            </a:r>
            <a:r>
              <a:rPr lang="en-US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(6 - 18 km)</a:t>
            </a:r>
            <a:endParaRPr lang="en-US" sz="1800" b="1" smtClean="0">
              <a:solidFill>
                <a:srgbClr val="0066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381000" y="19812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Cirrocumulus|Cc</a:t>
            </a:r>
            <a:r>
              <a:rPr lang="en-US" sz="1600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   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เซอโรคิวมูลัส: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2057400" y="1997075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Cirrostratus|Cs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เซอโรสเตรตัส:</a:t>
            </a:r>
          </a:p>
        </p:txBody>
      </p:sp>
      <p:sp>
        <p:nvSpPr>
          <p:cNvPr id="17424" name="Text Box 26"/>
          <p:cNvSpPr txBox="1">
            <a:spLocks noChangeArrowheads="1"/>
          </p:cNvSpPr>
          <p:nvPr/>
        </p:nvSpPr>
        <p:spPr bwMode="auto">
          <a:xfrm>
            <a:off x="3713163" y="1997075"/>
            <a:ext cx="1392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Cirrus|Ci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                     เซอรัส:</a:t>
            </a:r>
            <a:endParaRPr lang="en-US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5715000" y="20066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Altocumulus|Ac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อัลโตคิวมูลัส: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7315200" y="2011363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Altostratus|As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อัลโตสเตรตัส:</a:t>
            </a:r>
            <a:endParaRPr lang="en-US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7" name="Text Box 30"/>
          <p:cNvSpPr txBox="1">
            <a:spLocks noChangeArrowheads="1"/>
          </p:cNvSpPr>
          <p:nvPr/>
        </p:nvSpPr>
        <p:spPr bwMode="auto">
          <a:xfrm>
            <a:off x="5715000" y="4786313"/>
            <a:ext cx="1676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Cumulus|Cu</a:t>
            </a:r>
            <a:r>
              <a:rPr lang="en-US" sz="18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</a:t>
            </a:r>
            <a:r>
              <a:rPr lang="en-US" sz="16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    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คิวมูลัส: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1981200" y="4786313"/>
            <a:ext cx="1676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Stratus|St</a:t>
            </a:r>
            <a:r>
              <a:rPr lang="en-US" sz="18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</a:t>
            </a:r>
            <a:r>
              <a:rPr lang="en-US" sz="16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  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สเตรตัส: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29" name="Text Box 32"/>
          <p:cNvSpPr txBox="1">
            <a:spLocks noChangeArrowheads="1"/>
          </p:cNvSpPr>
          <p:nvPr/>
        </p:nvSpPr>
        <p:spPr bwMode="auto">
          <a:xfrm>
            <a:off x="381000" y="4784725"/>
            <a:ext cx="19050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Stratocumulus|Sc</a:t>
            </a:r>
            <a:r>
              <a:rPr lang="en-US" sz="18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สเตรโตคิวมูลัส: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30" name="Text Box 33"/>
          <p:cNvSpPr txBox="1">
            <a:spLocks noChangeArrowheads="1"/>
          </p:cNvSpPr>
          <p:nvPr/>
        </p:nvSpPr>
        <p:spPr bwMode="auto">
          <a:xfrm>
            <a:off x="3657600" y="4797425"/>
            <a:ext cx="1676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Nimbostratus|Ns</a:t>
            </a:r>
            <a:r>
              <a:rPr lang="en-US" sz="18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นิมโบสเตรตัส:</a:t>
            </a:r>
            <a:endParaRPr lang="en-US" sz="1600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31" name="Text Box 34"/>
          <p:cNvSpPr txBox="1">
            <a:spLocks noChangeArrowheads="1"/>
          </p:cNvSpPr>
          <p:nvPr/>
        </p:nvSpPr>
        <p:spPr bwMode="auto">
          <a:xfrm>
            <a:off x="7239000" y="4786313"/>
            <a:ext cx="1828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Cumulonimbus|Cb</a:t>
            </a:r>
            <a:r>
              <a:rPr lang="en-US" sz="18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  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Book Antiqua" pitchFamily="18" charset="0"/>
                <a:cs typeface="CordiaUPC" pitchFamily="34" charset="-34"/>
              </a:rPr>
              <a:t>คิวมูโลนิมบัส:</a:t>
            </a:r>
            <a:endParaRPr lang="en-US" smtClean="0">
              <a:solidFill>
                <a:srgbClr val="000000"/>
              </a:solidFill>
              <a:latin typeface="Book Antiqua" pitchFamily="18" charset="0"/>
              <a:cs typeface="CordiaUPC" pitchFamily="34" charset="-34"/>
            </a:endParaRPr>
          </a:p>
        </p:txBody>
      </p:sp>
      <p:sp>
        <p:nvSpPr>
          <p:cNvPr id="17432" name="Text Box 56"/>
          <p:cNvSpPr txBox="1">
            <a:spLocks noChangeArrowheads="1"/>
          </p:cNvSpPr>
          <p:nvPr/>
        </p:nvSpPr>
        <p:spPr bwMode="auto">
          <a:xfrm rot="-5400000">
            <a:off x="4456113" y="4703763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66FF"/>
                </a:solidFill>
                <a:latin typeface="Times New Roman" pitchFamily="18" charset="0"/>
                <a:cs typeface="Cordia New" pitchFamily="34" charset="-34"/>
              </a:rPr>
              <a:t>เมฆก่อตัวในแนวตั้ง </a:t>
            </a:r>
            <a:r>
              <a:rPr lang="en-US" sz="1800" smtClean="0">
                <a:solidFill>
                  <a:srgbClr val="0066FF"/>
                </a:solidFill>
                <a:latin typeface="Cordia New" pitchFamily="34" charset="-34"/>
                <a:cs typeface="Cordia New" pitchFamily="34" charset="-34"/>
              </a:rPr>
              <a:t>(พื้น - 18 km)</a:t>
            </a:r>
            <a:endParaRPr lang="en-US" sz="1800" b="1" smtClean="0">
              <a:solidFill>
                <a:srgbClr val="0066FF"/>
              </a:solidFill>
              <a:latin typeface="Cordia New" pitchFamily="34" charset="-34"/>
              <a:cs typeface="Cordia New" pitchFamily="34" charset="-34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66FF"/>
              </a:solidFill>
              <a:latin typeface="Times New Roman" pitchFamily="18" charset="0"/>
              <a:cs typeface="Cordia New" pitchFamily="34" charset="-34"/>
            </a:endParaRPr>
          </a:p>
        </p:txBody>
      </p:sp>
      <p:sp>
        <p:nvSpPr>
          <p:cNvPr id="17433" name="Line 46"/>
          <p:cNvSpPr>
            <a:spLocks noChangeShapeType="1"/>
          </p:cNvSpPr>
          <p:nvPr/>
        </p:nvSpPr>
        <p:spPr bwMode="auto">
          <a:xfrm>
            <a:off x="304800" y="777875"/>
            <a:ext cx="868680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4" name="Rectangle 15"/>
          <p:cNvSpPr>
            <a:spLocks noChangeArrowheads="1"/>
          </p:cNvSpPr>
          <p:nvPr/>
        </p:nvSpPr>
        <p:spPr bwMode="auto">
          <a:xfrm>
            <a:off x="5334000" y="777875"/>
            <a:ext cx="381000" cy="56229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5" name="Rectangle 48"/>
          <p:cNvSpPr>
            <a:spLocks noChangeArrowheads="1"/>
          </p:cNvSpPr>
          <p:nvPr/>
        </p:nvSpPr>
        <p:spPr bwMode="auto">
          <a:xfrm>
            <a:off x="0" y="777875"/>
            <a:ext cx="381000" cy="56229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6" name="Line 49"/>
          <p:cNvSpPr>
            <a:spLocks noChangeShapeType="1"/>
          </p:cNvSpPr>
          <p:nvPr/>
        </p:nvSpPr>
        <p:spPr bwMode="auto">
          <a:xfrm>
            <a:off x="0" y="3581400"/>
            <a:ext cx="899160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7" name="Line 161"/>
          <p:cNvSpPr>
            <a:spLocks noChangeShapeType="1"/>
          </p:cNvSpPr>
          <p:nvPr/>
        </p:nvSpPr>
        <p:spPr bwMode="auto">
          <a:xfrm>
            <a:off x="0" y="6400800"/>
            <a:ext cx="899160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8" name="Line 162"/>
          <p:cNvSpPr>
            <a:spLocks noChangeShapeType="1"/>
          </p:cNvSpPr>
          <p:nvPr/>
        </p:nvSpPr>
        <p:spPr bwMode="auto">
          <a:xfrm flipV="1">
            <a:off x="8991600" y="762000"/>
            <a:ext cx="0" cy="563880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39" name="Text Box 163"/>
          <p:cNvSpPr txBox="1">
            <a:spLocks noChangeArrowheads="1"/>
          </p:cNvSpPr>
          <p:nvPr/>
        </p:nvSpPr>
        <p:spPr bwMode="auto">
          <a:xfrm>
            <a:off x="365125" y="2527300"/>
            <a:ext cx="16922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มีลักษณะเป็นเกร็ดบาง หรือระลอกคลื่นเล็กๆ โปร่งแสง เรียงรายกันอย่างมีระเบียบ</a:t>
            </a:r>
            <a:endParaRPr lang="th-TH" sz="1500" smtClean="0">
              <a:solidFill>
                <a:srgbClr val="000000"/>
              </a:solidFill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17440" name="Text Box 164"/>
          <p:cNvSpPr txBox="1">
            <a:spLocks noChangeArrowheads="1"/>
          </p:cNvSpPr>
          <p:nvPr/>
        </p:nvSpPr>
        <p:spPr bwMode="auto">
          <a:xfrm>
            <a:off x="2057400" y="2513013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แผ่น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บางสีขาว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โปร่ง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แสง 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ปกคลุมท้องฟ้า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กินอาณา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บริเวณ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กว้าง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ทำให้เกิดดวงอาทิตย์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/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ดวงจันทร์ทรงกลด</a:t>
            </a:r>
          </a:p>
        </p:txBody>
      </p:sp>
      <p:sp>
        <p:nvSpPr>
          <p:cNvPr id="17441" name="Text Box 165"/>
          <p:cNvSpPr txBox="1">
            <a:spLocks noChangeArrowheads="1"/>
          </p:cNvSpPr>
          <p:nvPr/>
        </p:nvSpPr>
        <p:spPr bwMode="auto">
          <a:xfrm>
            <a:off x="3713163" y="2514600"/>
            <a:ext cx="1392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ริ้ว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สีขาวเป็นเส้นบาง 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โปร่งแสง มีลักษณะ คล้ายขนนก เนื่องจาก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ถูกกระแสลม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ชั้นบนพัด</a:t>
            </a:r>
          </a:p>
        </p:txBody>
      </p:sp>
      <p:sp>
        <p:nvSpPr>
          <p:cNvPr id="17442" name="Text Box 166"/>
          <p:cNvSpPr txBox="1">
            <a:spLocks noChangeArrowheads="1"/>
          </p:cNvSpPr>
          <p:nvPr/>
        </p:nvSpPr>
        <p:spPr bwMode="auto">
          <a:xfrm>
            <a:off x="5715000" y="2514600"/>
            <a:ext cx="16764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เมฆก้อน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ลอยติดกัน  คล้ายฝูงแกะ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คล้ายเมฆเซอโรคิวมูลัส  แต่มีขนาดใหญ่กว่ามาก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3200" smtClean="0">
              <a:solidFill>
                <a:srgbClr val="000000"/>
              </a:solidFill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17443" name="Text Box 167"/>
          <p:cNvSpPr txBox="1">
            <a:spLocks noChangeArrowheads="1"/>
          </p:cNvSpPr>
          <p:nvPr/>
        </p:nvSpPr>
        <p:spPr bwMode="auto">
          <a:xfrm>
            <a:off x="7315200" y="2514600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เมฆแผ่น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หนา สีเทา  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ปกคลุมท้องฟ้า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เป็นอาณาบริเวณกว้าง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บางครั้งหนามากจน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บดบัง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ดวงอาทิตย์ได้</a:t>
            </a:r>
          </a:p>
        </p:txBody>
      </p:sp>
      <p:sp>
        <p:nvSpPr>
          <p:cNvPr id="17444" name="Text Box 168"/>
          <p:cNvSpPr txBox="1">
            <a:spLocks noChangeArrowheads="1"/>
          </p:cNvSpPr>
          <p:nvPr/>
        </p:nvSpPr>
        <p:spPr bwMode="auto">
          <a:xfrm>
            <a:off x="381000" y="5334000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เมฆก้อน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ลอยต่ำ 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รูปทรงไม่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/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ชัดเจน มักมีสีเทา มีช่องว่างระหว่าง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ก้อน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ไม่มาก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มักพบ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เห็นเมื่อสภาพอากาศไม่ดี</a:t>
            </a:r>
          </a:p>
        </p:txBody>
      </p:sp>
      <p:sp>
        <p:nvSpPr>
          <p:cNvPr id="17445" name="Text Box 169"/>
          <p:cNvSpPr txBox="1">
            <a:spLocks noChangeArrowheads="1"/>
          </p:cNvSpPr>
          <p:nvPr/>
        </p:nvSpPr>
        <p:spPr bwMode="auto">
          <a:xfrm>
            <a:off x="1981200" y="5334000"/>
            <a:ext cx="1779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เมฆแผ่นบาง ลอยสูงเหนือพื้น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/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ไม่มากนัก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มักเกิดขึ้นตอนเช้า หรือหลังฝนตก    หาก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ลอยต่ำ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/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ปกคลุมพื้น เรียกว่า หมอก</a:t>
            </a:r>
            <a:endParaRPr lang="th-TH" sz="1500" smtClean="0">
              <a:solidFill>
                <a:srgbClr val="000000"/>
              </a:solidFill>
              <a:latin typeface="Book Antiqua" pitchFamily="18" charset="0"/>
              <a:cs typeface="AngsanaUPC" pitchFamily="18" charset="-34"/>
            </a:endParaRPr>
          </a:p>
        </p:txBody>
      </p:sp>
      <p:sp>
        <p:nvSpPr>
          <p:cNvPr id="17446" name="Text Box 170"/>
          <p:cNvSpPr txBox="1">
            <a:spLocks noChangeArrowheads="1"/>
          </p:cNvSpPr>
          <p:nvPr/>
        </p:nvSpPr>
        <p:spPr bwMode="auto">
          <a:xfrm>
            <a:off x="3657600" y="5334000"/>
            <a:ext cx="16002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เมฆสีเทา ทำให้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เกิด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ฝน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แต่ไม่มีพายุฝนฟ้าคะนอง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 มักปรากฏให้เห็นสายฝนตกลงจากฐานเมฆ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15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47" name="Text Box 171"/>
          <p:cNvSpPr txBox="1">
            <a:spLocks noChangeArrowheads="1"/>
          </p:cNvSpPr>
          <p:nvPr/>
        </p:nvSpPr>
        <p:spPr bwMode="auto">
          <a:xfrm>
            <a:off x="5715000" y="5334000"/>
            <a:ext cx="16002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ปุกปุย 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ฐานราบ ยอดมน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ทรงดอกกะหล่ำ มักเกิดขึ้นในวันที่มีอากาศดี 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และมีการก่อตัวในแนวดิ่ง</a:t>
            </a:r>
            <a:endParaRPr lang="en-US" sz="1500" smtClean="0">
              <a:solidFill>
                <a:srgbClr val="000000"/>
              </a:solidFill>
              <a:latin typeface="Book Antiqua" pitchFamily="18" charset="0"/>
              <a:cs typeface="AngsanaUPC" pitchFamily="18" charset="-34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32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48" name="Text Box 172"/>
          <p:cNvSpPr txBox="1">
            <a:spLocks noChangeArrowheads="1"/>
          </p:cNvSpPr>
          <p:nvPr/>
        </p:nvSpPr>
        <p:spPr bwMode="auto">
          <a:xfrm>
            <a:off x="7239000" y="5356225"/>
            <a:ext cx="18288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เมฆ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ขนาดยักษ์ รูปทรงดอก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กระหล่ำ ทำให้เกิดพายุฝนฟ้าคะนอง หาก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ลม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ชั้น</a:t>
            </a:r>
            <a:r>
              <a:rPr lang="en-US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บนพัดแรง</a:t>
            </a: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 </a:t>
            </a:r>
            <a:b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</a:br>
            <a:r>
              <a:rPr lang="th-TH" sz="1500" smtClean="0">
                <a:solidFill>
                  <a:srgbClr val="000000"/>
                </a:solidFill>
                <a:latin typeface="Book Antiqua" pitchFamily="18" charset="0"/>
                <a:cs typeface="AngsanaUPC" pitchFamily="18" charset="-34"/>
              </a:rPr>
              <a:t>ยอดเมฆจะแผ่ออกคล้ายทั่ง</a:t>
            </a:r>
            <a:endParaRPr lang="en-US" sz="1500" smtClean="0">
              <a:solidFill>
                <a:srgbClr val="000000"/>
              </a:solidFill>
              <a:latin typeface="Book Antiqua" pitchFamily="18" charset="0"/>
              <a:cs typeface="AngsanaUPC" pitchFamily="18" charset="-34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15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49" name="Rectangle 176"/>
          <p:cNvSpPr>
            <a:spLocks noChangeArrowheads="1"/>
          </p:cNvSpPr>
          <p:nvPr/>
        </p:nvSpPr>
        <p:spPr bwMode="auto">
          <a:xfrm>
            <a:off x="8991600" y="685800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450" name="Text Box 177"/>
          <p:cNvSpPr txBox="1">
            <a:spLocks noChangeArrowheads="1"/>
          </p:cNvSpPr>
          <p:nvPr/>
        </p:nvSpPr>
        <p:spPr bwMode="auto">
          <a:xfrm>
            <a:off x="3657600" y="271463"/>
            <a:ext cx="1784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  <a:cs typeface="CordiaUPC" pitchFamily="34" charset="-34"/>
              </a:rPr>
              <a:t>แผนภาพเมฆ</a:t>
            </a:r>
          </a:p>
        </p:txBody>
      </p:sp>
      <p:pic>
        <p:nvPicPr>
          <p:cNvPr id="17451" name="Picture 182" descr="Cb_s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573463"/>
            <a:ext cx="15986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400800"/>
            <a:ext cx="2057400" cy="45720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B762A24E-AFA2-47F6-B1FF-65806582E3EE}" type="slidenum">
              <a:rPr lang="en-US" smtClean="0">
                <a:solidFill>
                  <a:srgbClr val="808080"/>
                </a:solidFill>
              </a:rPr>
              <a:pPr eaLnBrk="1" hangingPunct="1"/>
              <a:t>14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pic>
        <p:nvPicPr>
          <p:cNvPr id="18436" name="Picture 75" descr="C:\Documents and Settings\adirek pitak\My Documents\My eBooks\mydata\Cloud\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8192" b="12245"/>
          <a:stretch>
            <a:fillRect/>
          </a:stretch>
        </p:blipFill>
        <p:spPr bwMode="auto">
          <a:xfrm>
            <a:off x="269875" y="533400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30188" y="381000"/>
            <a:ext cx="1716087" cy="30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30188" y="3886200"/>
            <a:ext cx="1716087" cy="30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6899275" y="381000"/>
            <a:ext cx="2097088" cy="30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7508875" y="838200"/>
            <a:ext cx="12954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เซอ</a:t>
            </a:r>
            <a:r>
              <a:rPr lang="th-TH" sz="1200" smtClean="0">
                <a:solidFill>
                  <a:srgbClr val="0066FF"/>
                </a:solidFill>
              </a:rPr>
              <a:t>รัส</a:t>
            </a:r>
            <a:r>
              <a:rPr lang="en-US" sz="1200" smtClean="0">
                <a:solidFill>
                  <a:srgbClr val="0066FF"/>
                </a:solidFill>
              </a:rPr>
              <a:t> 	Ci     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เซอโรคิวมูลัส 	Cc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เซอโรสเตรตัส 	Cs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อัลโตคิวมูลัส 	Ac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อัลโตสเตรตัส 	As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นิมโบสเตรตัส 	Ns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สเตรโตคิวมูลัส 	Sc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สเตรตัส 	St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คิวมูลัส 	Cu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คิวมูโลนิมบัส 	Cb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3794125" y="533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Ci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5375275" y="19812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Cb</a:t>
            </a:r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3713163" y="25146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Cu</a:t>
            </a:r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371475" y="914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Cs</a:t>
            </a: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2479675" y="914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Cc</a:t>
            </a:r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4268788" y="1676400"/>
            <a:ext cx="42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Ac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422275" y="2057400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As</a:t>
            </a: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828675" y="27876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Ns</a:t>
            </a: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3551238" y="34734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St</a:t>
            </a:r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650875" y="1514475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400" smtClean="0">
                <a:solidFill>
                  <a:srgbClr val="808080"/>
                </a:solidFill>
                <a:latin typeface="AngsanaDSE" pitchFamily="18" charset="0"/>
                <a:cs typeface="JasmineUPC" pitchFamily="18" charset="-34"/>
              </a:rPr>
              <a:t>ดวงอาทิตย์ทรงกลด</a:t>
            </a:r>
            <a:endParaRPr lang="th-TH" sz="1400" smtClean="0">
              <a:solidFill>
                <a:srgbClr val="3333CC"/>
              </a:solidFill>
              <a:latin typeface="AngsanaDSE" pitchFamily="18" charset="0"/>
              <a:cs typeface="JasmineUPC" pitchFamily="18" charset="-34"/>
            </a:endParaRPr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5432425" y="2530475"/>
            <a:ext cx="68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smtClean="0">
                <a:solidFill>
                  <a:srgbClr val="808080"/>
                </a:solidFill>
                <a:cs typeface="JasmineUPC" pitchFamily="18" charset="-34"/>
              </a:rPr>
              <a:t>เมฆก่อตัว แนวตั้ง</a:t>
            </a:r>
            <a:endParaRPr lang="th-TH" sz="1400" smtClean="0">
              <a:solidFill>
                <a:srgbClr val="3333CC"/>
              </a:solidFill>
              <a:cs typeface="JasmineUPC" pitchFamily="18" charset="-34"/>
            </a:endParaRPr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630238" y="3562350"/>
            <a:ext cx="506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400" smtClean="0">
                <a:solidFill>
                  <a:srgbClr val="808080"/>
                </a:solidFill>
                <a:cs typeface="JasmineUPC" pitchFamily="18" charset="-34"/>
              </a:rPr>
              <a:t>ฝนตก</a:t>
            </a:r>
            <a:endParaRPr lang="th-TH" sz="1400" smtClean="0">
              <a:solidFill>
                <a:srgbClr val="3333CC"/>
              </a:solidFill>
              <a:cs typeface="JasmineUPC" pitchFamily="18" charset="-34"/>
            </a:endParaRPr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5375275" y="3562350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400" smtClean="0">
                <a:solidFill>
                  <a:srgbClr val="808080"/>
                </a:solidFill>
                <a:cs typeface="JasmineUPC" pitchFamily="18" charset="-34"/>
              </a:rPr>
              <a:t>พายุฝนฟ้าคะนอง</a:t>
            </a:r>
            <a:endParaRPr lang="th-TH" sz="1400" smtClean="0">
              <a:solidFill>
                <a:srgbClr val="3333CC"/>
              </a:solidFill>
              <a:cs typeface="JasmineUPC" pitchFamily="18" charset="-34"/>
            </a:endParaRPr>
          </a:p>
        </p:txBody>
      </p:sp>
      <p:sp>
        <p:nvSpPr>
          <p:cNvPr id="18454" name="Line 21"/>
          <p:cNvSpPr>
            <a:spLocks noChangeShapeType="1"/>
          </p:cNvSpPr>
          <p:nvPr/>
        </p:nvSpPr>
        <p:spPr bwMode="auto">
          <a:xfrm>
            <a:off x="461963" y="1905000"/>
            <a:ext cx="2855912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55" name="Line 22"/>
          <p:cNvSpPr>
            <a:spLocks noChangeShapeType="1"/>
          </p:cNvSpPr>
          <p:nvPr/>
        </p:nvSpPr>
        <p:spPr bwMode="auto">
          <a:xfrm>
            <a:off x="461963" y="2849563"/>
            <a:ext cx="2703512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56" name="Text Box 23"/>
          <p:cNvSpPr txBox="1">
            <a:spLocks noChangeArrowheads="1"/>
          </p:cNvSpPr>
          <p:nvPr/>
        </p:nvSpPr>
        <p:spPr bwMode="auto">
          <a:xfrm>
            <a:off x="1593850" y="1706563"/>
            <a:ext cx="533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6 km</a:t>
            </a:r>
          </a:p>
        </p:txBody>
      </p:sp>
      <p:sp>
        <p:nvSpPr>
          <p:cNvPr id="18457" name="Text Box 24"/>
          <p:cNvSpPr txBox="1">
            <a:spLocks noChangeArrowheads="1"/>
          </p:cNvSpPr>
          <p:nvPr/>
        </p:nvSpPr>
        <p:spPr bwMode="auto">
          <a:xfrm>
            <a:off x="1641475" y="2697163"/>
            <a:ext cx="533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2 km</a:t>
            </a:r>
          </a:p>
        </p:txBody>
      </p:sp>
      <p:sp>
        <p:nvSpPr>
          <p:cNvPr id="18458" name="Rectangle 25"/>
          <p:cNvSpPr>
            <a:spLocks noChangeArrowheads="1"/>
          </p:cNvSpPr>
          <p:nvPr/>
        </p:nvSpPr>
        <p:spPr bwMode="auto">
          <a:xfrm>
            <a:off x="1004888" y="2495550"/>
            <a:ext cx="925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400" smtClean="0">
                <a:solidFill>
                  <a:srgbClr val="808080"/>
                </a:solidFill>
                <a:cs typeface="JasmineUPC" pitchFamily="18" charset="-34"/>
              </a:rPr>
              <a:t>บังดวงอาทิตย์</a:t>
            </a:r>
            <a:endParaRPr lang="th-TH" sz="1400" smtClean="0">
              <a:solidFill>
                <a:srgbClr val="3333CC"/>
              </a:solidFill>
              <a:cs typeface="JasmineUPC" pitchFamily="18" charset="-34"/>
            </a:endParaRPr>
          </a:p>
        </p:txBody>
      </p:sp>
      <p:sp>
        <p:nvSpPr>
          <p:cNvPr id="18459" name="Line 26"/>
          <p:cNvSpPr>
            <a:spLocks noChangeShapeType="1"/>
          </p:cNvSpPr>
          <p:nvPr/>
        </p:nvSpPr>
        <p:spPr bwMode="auto">
          <a:xfrm>
            <a:off x="461963" y="838200"/>
            <a:ext cx="2779712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60" name="Text Box 27"/>
          <p:cNvSpPr txBox="1">
            <a:spLocks noChangeArrowheads="1"/>
          </p:cNvSpPr>
          <p:nvPr/>
        </p:nvSpPr>
        <p:spPr bwMode="auto">
          <a:xfrm>
            <a:off x="1565275" y="685800"/>
            <a:ext cx="609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18 km</a:t>
            </a:r>
          </a:p>
        </p:txBody>
      </p:sp>
      <p:sp>
        <p:nvSpPr>
          <p:cNvPr id="18461" name="Rectangle 28"/>
          <p:cNvSpPr>
            <a:spLocks noChangeArrowheads="1"/>
          </p:cNvSpPr>
          <p:nvPr/>
        </p:nvSpPr>
        <p:spPr bwMode="auto">
          <a:xfrm>
            <a:off x="2668588" y="3048000"/>
            <a:ext cx="42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18462" name="Text Box 29"/>
          <p:cNvSpPr txBox="1">
            <a:spLocks noChangeArrowheads="1"/>
          </p:cNvSpPr>
          <p:nvPr/>
        </p:nvSpPr>
        <p:spPr bwMode="auto">
          <a:xfrm>
            <a:off x="3267075" y="3916363"/>
            <a:ext cx="88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เซอรัส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63" name="Rectangle 30"/>
          <p:cNvSpPr>
            <a:spLocks noChangeArrowheads="1"/>
          </p:cNvSpPr>
          <p:nvPr/>
        </p:nvSpPr>
        <p:spPr bwMode="auto">
          <a:xfrm>
            <a:off x="228600" y="381000"/>
            <a:ext cx="8767763" cy="5867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64" name="Rectangle 31"/>
          <p:cNvSpPr>
            <a:spLocks noChangeArrowheads="1"/>
          </p:cNvSpPr>
          <p:nvPr/>
        </p:nvSpPr>
        <p:spPr bwMode="auto">
          <a:xfrm>
            <a:off x="7508875" y="365125"/>
            <a:ext cx="1279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mtClean="0">
                <a:solidFill>
                  <a:srgbClr val="3333CC"/>
                </a:solidFill>
                <a:cs typeface="CordiaUPC" pitchFamily="34" charset="-34"/>
              </a:rPr>
              <a:t>สัญลักษณ์</a:t>
            </a:r>
            <a:endParaRPr lang="th-TH" sz="1400" b="1" smtClean="0">
              <a:solidFill>
                <a:srgbClr val="3333CC"/>
              </a:solidFill>
              <a:cs typeface="CordiaUPC" pitchFamily="34" charset="-34"/>
            </a:endParaRPr>
          </a:p>
        </p:txBody>
      </p:sp>
      <p:sp>
        <p:nvSpPr>
          <p:cNvPr id="18465" name="Rectangle 32"/>
          <p:cNvSpPr>
            <a:spLocks noChangeArrowheads="1"/>
          </p:cNvSpPr>
          <p:nvPr/>
        </p:nvSpPr>
        <p:spPr bwMode="auto">
          <a:xfrm>
            <a:off x="6899275" y="381000"/>
            <a:ext cx="2097088" cy="3505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66" name="Rectangle 33"/>
          <p:cNvSpPr>
            <a:spLocks noChangeArrowheads="1"/>
          </p:cNvSpPr>
          <p:nvPr/>
        </p:nvSpPr>
        <p:spPr bwMode="auto">
          <a:xfrm>
            <a:off x="6899275" y="3886200"/>
            <a:ext cx="2097088" cy="30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67" name="Rectangle 34"/>
          <p:cNvSpPr>
            <a:spLocks noChangeArrowheads="1"/>
          </p:cNvSpPr>
          <p:nvPr/>
        </p:nvSpPr>
        <p:spPr bwMode="auto">
          <a:xfrm>
            <a:off x="6956425" y="3860800"/>
            <a:ext cx="198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mtClean="0">
                <a:solidFill>
                  <a:srgbClr val="3333CC"/>
                </a:solidFill>
                <a:cs typeface="CordiaUPC" pitchFamily="34" charset="-34"/>
              </a:rPr>
              <a:t>สัดส่วนเมฆปกคลุมท้องฟ้า</a:t>
            </a:r>
          </a:p>
        </p:txBody>
      </p:sp>
      <p:sp>
        <p:nvSpPr>
          <p:cNvPr id="18468" name="Rectangle 35"/>
          <p:cNvSpPr>
            <a:spLocks noChangeArrowheads="1"/>
          </p:cNvSpPr>
          <p:nvPr/>
        </p:nvSpPr>
        <p:spPr bwMode="auto">
          <a:xfrm>
            <a:off x="7199313" y="474821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1/10</a:t>
            </a:r>
          </a:p>
        </p:txBody>
      </p:sp>
      <p:sp>
        <p:nvSpPr>
          <p:cNvPr id="18469" name="Text Box 36"/>
          <p:cNvSpPr txBox="1">
            <a:spLocks noChangeArrowheads="1"/>
          </p:cNvSpPr>
          <p:nvPr/>
        </p:nvSpPr>
        <p:spPr bwMode="auto">
          <a:xfrm>
            <a:off x="7196138" y="511810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2-3/10</a:t>
            </a:r>
          </a:p>
        </p:txBody>
      </p:sp>
      <p:sp>
        <p:nvSpPr>
          <p:cNvPr id="18470" name="Rectangle 37"/>
          <p:cNvSpPr>
            <a:spLocks noChangeArrowheads="1"/>
          </p:cNvSpPr>
          <p:nvPr/>
        </p:nvSpPr>
        <p:spPr bwMode="auto">
          <a:xfrm>
            <a:off x="7199313" y="551021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4/10</a:t>
            </a:r>
          </a:p>
        </p:txBody>
      </p:sp>
      <p:sp>
        <p:nvSpPr>
          <p:cNvPr id="18471" name="Rectangle 38"/>
          <p:cNvSpPr>
            <a:spLocks noChangeArrowheads="1"/>
          </p:cNvSpPr>
          <p:nvPr/>
        </p:nvSpPr>
        <p:spPr bwMode="auto">
          <a:xfrm>
            <a:off x="7199313" y="589121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5/10</a:t>
            </a:r>
          </a:p>
        </p:txBody>
      </p:sp>
      <p:sp>
        <p:nvSpPr>
          <p:cNvPr id="18472" name="Text Box 39"/>
          <p:cNvSpPr txBox="1">
            <a:spLocks noChangeArrowheads="1"/>
          </p:cNvSpPr>
          <p:nvPr/>
        </p:nvSpPr>
        <p:spPr bwMode="auto">
          <a:xfrm>
            <a:off x="7135813" y="4352925"/>
            <a:ext cx="709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smtClean="0">
                <a:solidFill>
                  <a:srgbClr val="0066FF"/>
                </a:solidFill>
              </a:rPr>
              <a:t> ไม่มีเมฆ</a:t>
            </a:r>
          </a:p>
        </p:txBody>
      </p:sp>
      <p:sp>
        <p:nvSpPr>
          <p:cNvPr id="18473" name="Rectangle 40"/>
          <p:cNvSpPr>
            <a:spLocks noChangeArrowheads="1"/>
          </p:cNvSpPr>
          <p:nvPr/>
        </p:nvSpPr>
        <p:spPr bwMode="auto">
          <a:xfrm>
            <a:off x="8174038" y="4748213"/>
            <a:ext cx="61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7-8/10</a:t>
            </a:r>
          </a:p>
        </p:txBody>
      </p:sp>
      <p:sp>
        <p:nvSpPr>
          <p:cNvPr id="18474" name="Text Box 41"/>
          <p:cNvSpPr txBox="1">
            <a:spLocks noChangeArrowheads="1"/>
          </p:cNvSpPr>
          <p:nvPr/>
        </p:nvSpPr>
        <p:spPr bwMode="auto">
          <a:xfrm>
            <a:off x="8170863" y="5118100"/>
            <a:ext cx="479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9/10</a:t>
            </a:r>
          </a:p>
        </p:txBody>
      </p:sp>
      <p:sp>
        <p:nvSpPr>
          <p:cNvPr id="18475" name="Rectangle 42"/>
          <p:cNvSpPr>
            <a:spLocks noChangeArrowheads="1"/>
          </p:cNvSpPr>
          <p:nvPr/>
        </p:nvSpPr>
        <p:spPr bwMode="auto">
          <a:xfrm>
            <a:off x="8174038" y="5510213"/>
            <a:ext cx="563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10/10</a:t>
            </a:r>
          </a:p>
        </p:txBody>
      </p:sp>
      <p:sp>
        <p:nvSpPr>
          <p:cNvPr id="18476" name="Rectangle 43"/>
          <p:cNvSpPr>
            <a:spLocks noChangeArrowheads="1"/>
          </p:cNvSpPr>
          <p:nvPr/>
        </p:nvSpPr>
        <p:spPr bwMode="auto">
          <a:xfrm>
            <a:off x="8174038" y="5895975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200" smtClean="0">
                <a:solidFill>
                  <a:srgbClr val="0066FF"/>
                </a:solidFill>
                <a:latin typeface="Microsoft Sans Serif" pitchFamily="34" charset="0"/>
                <a:cs typeface="Microsoft Sans Serif" pitchFamily="34" charset="0"/>
              </a:rPr>
              <a:t>มีสิ่งกีดขวาง</a:t>
            </a:r>
          </a:p>
        </p:txBody>
      </p:sp>
      <p:sp>
        <p:nvSpPr>
          <p:cNvPr id="18477" name="Text Box 44"/>
          <p:cNvSpPr txBox="1">
            <a:spLocks noChangeArrowheads="1"/>
          </p:cNvSpPr>
          <p:nvPr/>
        </p:nvSpPr>
        <p:spPr bwMode="auto">
          <a:xfrm>
            <a:off x="8131175" y="4365625"/>
            <a:ext cx="52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66FF"/>
                </a:solidFill>
              </a:rPr>
              <a:t> 6/10</a:t>
            </a:r>
          </a:p>
        </p:txBody>
      </p:sp>
      <p:sp>
        <p:nvSpPr>
          <p:cNvPr id="18478" name="Line 45"/>
          <p:cNvSpPr>
            <a:spLocks noChangeShapeType="1"/>
          </p:cNvSpPr>
          <p:nvPr/>
        </p:nvSpPr>
        <p:spPr bwMode="auto">
          <a:xfrm flipV="1">
            <a:off x="6899275" y="3886200"/>
            <a:ext cx="0" cy="23622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79" name="Line 46"/>
          <p:cNvSpPr>
            <a:spLocks noChangeShapeType="1"/>
          </p:cNvSpPr>
          <p:nvPr/>
        </p:nvSpPr>
        <p:spPr bwMode="auto">
          <a:xfrm>
            <a:off x="233363" y="3886200"/>
            <a:ext cx="8763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80" name="Text Box 47"/>
          <p:cNvSpPr txBox="1">
            <a:spLocks noChangeArrowheads="1"/>
          </p:cNvSpPr>
          <p:nvPr/>
        </p:nvSpPr>
        <p:spPr bwMode="auto">
          <a:xfrm>
            <a:off x="4537075" y="39624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66FF"/>
                </a:solidFill>
              </a:rPr>
              <a:t>เมฆยิ่งสูง</a:t>
            </a:r>
            <a:r>
              <a:rPr lang="en-US" sz="1200" i="1" smtClean="0">
                <a:solidFill>
                  <a:srgbClr val="0066FF"/>
                </a:solidFill>
              </a:rPr>
              <a:t> ก้อนยิ่งเล็ก แผ่นยิ่งบาง</a:t>
            </a:r>
          </a:p>
        </p:txBody>
      </p:sp>
      <p:sp>
        <p:nvSpPr>
          <p:cNvPr id="18481" name="Rectangle 51"/>
          <p:cNvSpPr>
            <a:spLocks noChangeArrowheads="1"/>
          </p:cNvSpPr>
          <p:nvPr/>
        </p:nvSpPr>
        <p:spPr bwMode="auto">
          <a:xfrm>
            <a:off x="498475" y="3871913"/>
            <a:ext cx="127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mtClean="0">
                <a:solidFill>
                  <a:srgbClr val="3333CC"/>
                </a:solidFill>
                <a:cs typeface="CordiaUPC" pitchFamily="34" charset="-34"/>
              </a:rPr>
              <a:t>การเรียกชื่อเมฆ</a:t>
            </a:r>
          </a:p>
        </p:txBody>
      </p:sp>
      <p:sp>
        <p:nvSpPr>
          <p:cNvPr id="18482" name="Rectangle 52"/>
          <p:cNvSpPr>
            <a:spLocks noChangeArrowheads="1"/>
          </p:cNvSpPr>
          <p:nvPr/>
        </p:nvSpPr>
        <p:spPr bwMode="auto">
          <a:xfrm>
            <a:off x="514350" y="366713"/>
            <a:ext cx="135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mtClean="0">
                <a:solidFill>
                  <a:srgbClr val="3333CC"/>
                </a:solidFill>
                <a:cs typeface="CordiaUPC" pitchFamily="34" charset="-34"/>
              </a:rPr>
              <a:t>ระดับของเมฆ</a:t>
            </a:r>
            <a:endParaRPr lang="th-TH" sz="1400" b="1" smtClean="0">
              <a:solidFill>
                <a:srgbClr val="3333CC"/>
              </a:solidFill>
              <a:cs typeface="CordiaUPC" pitchFamily="34" charset="-34"/>
            </a:endParaRPr>
          </a:p>
        </p:txBody>
      </p:sp>
      <p:sp>
        <p:nvSpPr>
          <p:cNvPr id="18483" name="AutoShape 53"/>
          <p:cNvSpPr>
            <a:spLocks noChangeArrowheads="1"/>
          </p:cNvSpPr>
          <p:nvPr/>
        </p:nvSpPr>
        <p:spPr bwMode="auto">
          <a:xfrm>
            <a:off x="2251075" y="4191000"/>
            <a:ext cx="2590800" cy="19812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84" name="Line 54"/>
          <p:cNvSpPr>
            <a:spLocks noChangeShapeType="1"/>
          </p:cNvSpPr>
          <p:nvPr/>
        </p:nvSpPr>
        <p:spPr bwMode="auto">
          <a:xfrm>
            <a:off x="3089275" y="4953000"/>
            <a:ext cx="9144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85" name="Line 55"/>
          <p:cNvSpPr>
            <a:spLocks noChangeShapeType="1"/>
          </p:cNvSpPr>
          <p:nvPr/>
        </p:nvSpPr>
        <p:spPr bwMode="auto">
          <a:xfrm>
            <a:off x="2708275" y="5562600"/>
            <a:ext cx="16764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486" name="Text Box 56"/>
          <p:cNvSpPr txBox="1">
            <a:spLocks noChangeArrowheads="1"/>
          </p:cNvSpPr>
          <p:nvPr/>
        </p:nvSpPr>
        <p:spPr bwMode="auto">
          <a:xfrm>
            <a:off x="3927475" y="45259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เซอโรคิวมูลัส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87" name="Text Box 57"/>
          <p:cNvSpPr txBox="1">
            <a:spLocks noChangeArrowheads="1"/>
          </p:cNvSpPr>
          <p:nvPr/>
        </p:nvSpPr>
        <p:spPr bwMode="auto">
          <a:xfrm>
            <a:off x="4232275" y="508952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อัลโตคิวมูลัส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88" name="Text Box 58"/>
          <p:cNvSpPr txBox="1">
            <a:spLocks noChangeArrowheads="1"/>
          </p:cNvSpPr>
          <p:nvPr/>
        </p:nvSpPr>
        <p:spPr bwMode="auto">
          <a:xfrm>
            <a:off x="4565650" y="559276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คิวมูลัส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89" name="Text Box 59"/>
          <p:cNvSpPr txBox="1">
            <a:spLocks noChangeArrowheads="1"/>
          </p:cNvSpPr>
          <p:nvPr/>
        </p:nvSpPr>
        <p:spPr bwMode="auto">
          <a:xfrm>
            <a:off x="5543550" y="55927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คิวมูโลนิมบัส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0" name="Text Box 60"/>
          <p:cNvSpPr txBox="1">
            <a:spLocks noChangeArrowheads="1"/>
          </p:cNvSpPr>
          <p:nvPr/>
        </p:nvSpPr>
        <p:spPr bwMode="auto">
          <a:xfrm>
            <a:off x="2174875" y="45259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เซอโรสเตรตัส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1" name="Text Box 61"/>
          <p:cNvSpPr txBox="1">
            <a:spLocks noChangeArrowheads="1"/>
          </p:cNvSpPr>
          <p:nvPr/>
        </p:nvSpPr>
        <p:spPr bwMode="auto">
          <a:xfrm>
            <a:off x="1870075" y="5089525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อัลโตสเตรตัส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2" name="Text Box 62"/>
          <p:cNvSpPr txBox="1">
            <a:spLocks noChangeArrowheads="1"/>
          </p:cNvSpPr>
          <p:nvPr/>
        </p:nvSpPr>
        <p:spPr bwMode="auto">
          <a:xfrm>
            <a:off x="1785938" y="5592763"/>
            <a:ext cx="661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สเตรตัส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3" name="Text Box 63"/>
          <p:cNvSpPr txBox="1">
            <a:spLocks noChangeArrowheads="1"/>
          </p:cNvSpPr>
          <p:nvPr/>
        </p:nvSpPr>
        <p:spPr bwMode="auto">
          <a:xfrm>
            <a:off x="650875" y="55927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นิมโบสเตรตัส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4" name="Text Box 64"/>
          <p:cNvSpPr txBox="1">
            <a:spLocks noChangeArrowheads="1"/>
          </p:cNvSpPr>
          <p:nvPr/>
        </p:nvSpPr>
        <p:spPr bwMode="auto">
          <a:xfrm>
            <a:off x="3028950" y="5868988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i="1" smtClean="0">
                <a:solidFill>
                  <a:srgbClr val="000000"/>
                </a:solidFill>
              </a:rPr>
              <a:t>สเตรโตคิวมูลัส</a:t>
            </a:r>
            <a:endParaRPr lang="en-US" sz="1200" i="1" smtClean="0">
              <a:solidFill>
                <a:srgbClr val="000000"/>
              </a:solidFill>
            </a:endParaRPr>
          </a:p>
        </p:txBody>
      </p:sp>
      <p:sp>
        <p:nvSpPr>
          <p:cNvPr id="18495" name="Text Box 65"/>
          <p:cNvSpPr txBox="1">
            <a:spLocks noChangeArrowheads="1"/>
          </p:cNvSpPr>
          <p:nvPr/>
        </p:nvSpPr>
        <p:spPr bwMode="auto">
          <a:xfrm>
            <a:off x="3089275" y="4449763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3399"/>
                </a:solidFill>
              </a:rPr>
              <a:t>Cirro</a:t>
            </a:r>
            <a:br>
              <a:rPr lang="en-US" sz="1200" smtClean="0">
                <a:solidFill>
                  <a:srgbClr val="FF3399"/>
                </a:solidFill>
              </a:rPr>
            </a:br>
            <a:r>
              <a:rPr lang="en-US" sz="1200" smtClean="0">
                <a:solidFill>
                  <a:srgbClr val="FF3399"/>
                </a:solidFill>
              </a:rPr>
              <a:t>(ชั้นสูง)</a:t>
            </a:r>
          </a:p>
        </p:txBody>
      </p:sp>
      <p:sp>
        <p:nvSpPr>
          <p:cNvPr id="18496" name="Text Box 66"/>
          <p:cNvSpPr txBox="1">
            <a:spLocks noChangeArrowheads="1"/>
          </p:cNvSpPr>
          <p:nvPr/>
        </p:nvSpPr>
        <p:spPr bwMode="auto">
          <a:xfrm>
            <a:off x="3089275" y="5029200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3399"/>
                </a:solidFill>
              </a:rPr>
              <a:t>Alto</a:t>
            </a:r>
            <a:br>
              <a:rPr lang="en-US" sz="1200" smtClean="0">
                <a:solidFill>
                  <a:srgbClr val="FF3399"/>
                </a:solidFill>
              </a:rPr>
            </a:br>
            <a:r>
              <a:rPr lang="en-US" sz="1200" smtClean="0">
                <a:solidFill>
                  <a:srgbClr val="FF3399"/>
                </a:solidFill>
              </a:rPr>
              <a:t>(ชั้นกลาง)</a:t>
            </a:r>
          </a:p>
        </p:txBody>
      </p:sp>
      <p:sp>
        <p:nvSpPr>
          <p:cNvPr id="18497" name="Text Box 67"/>
          <p:cNvSpPr txBox="1">
            <a:spLocks noChangeArrowheads="1"/>
          </p:cNvSpPr>
          <p:nvPr/>
        </p:nvSpPr>
        <p:spPr bwMode="auto">
          <a:xfrm>
            <a:off x="1511300" y="5868988"/>
            <a:ext cx="88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b="1" smtClean="0">
                <a:solidFill>
                  <a:srgbClr val="0066FF"/>
                </a:solidFill>
              </a:rPr>
              <a:t>เมฆแผ่น</a:t>
            </a:r>
            <a:endParaRPr lang="en-US" sz="1200" smtClean="0">
              <a:solidFill>
                <a:srgbClr val="0066FF"/>
              </a:solidFill>
            </a:endParaRPr>
          </a:p>
        </p:txBody>
      </p:sp>
      <p:sp>
        <p:nvSpPr>
          <p:cNvPr id="18498" name="Text Box 69"/>
          <p:cNvSpPr txBox="1">
            <a:spLocks noChangeArrowheads="1"/>
          </p:cNvSpPr>
          <p:nvPr/>
        </p:nvSpPr>
        <p:spPr bwMode="auto">
          <a:xfrm>
            <a:off x="727075" y="5868988"/>
            <a:ext cx="81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3399"/>
                </a:solidFill>
              </a:rPr>
              <a:t>(</a:t>
            </a:r>
            <a:r>
              <a:rPr lang="th-TH" sz="1200" smtClean="0">
                <a:solidFill>
                  <a:srgbClr val="FF3399"/>
                </a:solidFill>
              </a:rPr>
              <a:t>เมฆฝน)</a:t>
            </a:r>
            <a:endParaRPr lang="en-US" sz="1200" smtClean="0">
              <a:solidFill>
                <a:srgbClr val="FF3399"/>
              </a:solidFill>
            </a:endParaRPr>
          </a:p>
        </p:txBody>
      </p:sp>
      <p:sp>
        <p:nvSpPr>
          <p:cNvPr id="18499" name="Text Box 70"/>
          <p:cNvSpPr txBox="1">
            <a:spLocks noChangeArrowheads="1"/>
          </p:cNvSpPr>
          <p:nvPr/>
        </p:nvSpPr>
        <p:spPr bwMode="auto">
          <a:xfrm>
            <a:off x="5603875" y="5881688"/>
            <a:ext cx="88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3399"/>
                </a:solidFill>
              </a:rPr>
              <a:t>(</a:t>
            </a:r>
            <a:r>
              <a:rPr lang="th-TH" sz="1200" smtClean="0">
                <a:solidFill>
                  <a:srgbClr val="FF3399"/>
                </a:solidFill>
              </a:rPr>
              <a:t>เมฆฝน)</a:t>
            </a:r>
            <a:endParaRPr lang="en-US" sz="1200" smtClean="0">
              <a:solidFill>
                <a:srgbClr val="FF3399"/>
              </a:solidFill>
            </a:endParaRPr>
          </a:p>
        </p:txBody>
      </p:sp>
      <p:sp>
        <p:nvSpPr>
          <p:cNvPr id="18500" name="Text Box 72"/>
          <p:cNvSpPr txBox="1">
            <a:spLocks noChangeArrowheads="1"/>
          </p:cNvSpPr>
          <p:nvPr/>
        </p:nvSpPr>
        <p:spPr bwMode="auto">
          <a:xfrm>
            <a:off x="2951163" y="5627688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3399"/>
                </a:solidFill>
              </a:rPr>
              <a:t>Strato</a:t>
            </a:r>
            <a:r>
              <a:rPr lang="th-TH" sz="1200" smtClean="0">
                <a:solidFill>
                  <a:srgbClr val="FF3399"/>
                </a:solidFill>
              </a:rPr>
              <a:t> </a:t>
            </a:r>
            <a:r>
              <a:rPr lang="en-US" sz="1200" smtClean="0">
                <a:solidFill>
                  <a:srgbClr val="FF3399"/>
                </a:solidFill>
              </a:rPr>
              <a:t>(ชั้น</a:t>
            </a:r>
            <a:r>
              <a:rPr lang="th-TH" sz="1200" smtClean="0">
                <a:solidFill>
                  <a:srgbClr val="FF3399"/>
                </a:solidFill>
              </a:rPr>
              <a:t>ต่ำ</a:t>
            </a:r>
            <a:r>
              <a:rPr lang="en-US" sz="1200" smtClean="0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18501" name="Text Box 73"/>
          <p:cNvSpPr txBox="1">
            <a:spLocks noChangeArrowheads="1"/>
          </p:cNvSpPr>
          <p:nvPr/>
        </p:nvSpPr>
        <p:spPr bwMode="auto">
          <a:xfrm>
            <a:off x="4679950" y="5883275"/>
            <a:ext cx="889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1200" b="1" smtClean="0">
                <a:solidFill>
                  <a:srgbClr val="0066FF"/>
                </a:solidFill>
              </a:rPr>
              <a:t>เมฆก้อน</a:t>
            </a:r>
            <a:endParaRPr lang="en-US" sz="1200" smtClean="0">
              <a:solidFill>
                <a:srgbClr val="0066FF"/>
              </a:solidFill>
            </a:endParaRPr>
          </a:p>
        </p:txBody>
      </p:sp>
      <p:pic>
        <p:nvPicPr>
          <p:cNvPr id="18502" name="Picture 79" descr="C:\Documents and Settings\adirek pitak\My Documents\My eBooks\mydata\Cloud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4343400"/>
            <a:ext cx="325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80" descr="C:\Documents and Settings\adirek pitak\My Documents\My eBooks\mydata\Cloud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329113"/>
            <a:ext cx="32861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81" descr="C:\Documents and Settings\adirek pitak\My Documents\My eBooks\mydata\Cloud\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933450"/>
            <a:ext cx="2984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D3E5DA4F-3050-48CD-A9C1-8EB3552227C8}" type="slidenum">
              <a:rPr lang="en-US" smtClean="0">
                <a:solidFill>
                  <a:srgbClr val="808080"/>
                </a:solidFill>
              </a:rPr>
              <a:pPr eaLnBrk="1" hangingPunct="1"/>
              <a:t>15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581400" y="5638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FF"/>
              </a:solidFill>
              <a:latin typeface="Angsana New" pitchFamily="18" charset="-34"/>
              <a:cs typeface="AngsanaUPC" pitchFamily="18" charset="-34"/>
              <a:sym typeface="Symbol" pitchFamily="18" charset="2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971800" y="54229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pic>
        <p:nvPicPr>
          <p:cNvPr id="21509" name="Picture 4" descr="C:\Documents and Settings\preload\My Documents\LESA Cloud Chart\S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667000" y="50292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th-TH" sz="2800" smtClean="0">
              <a:solidFill>
                <a:srgbClr val="000000"/>
              </a:solidFill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เมฆชั้นต่ำ</a:t>
            </a:r>
            <a:r>
              <a:rPr lang="en-US" sz="2000" b="1" smtClean="0">
                <a:solidFill>
                  <a:srgbClr val="000000"/>
                </a:solidFill>
              </a:rPr>
              <a:t>:</a:t>
            </a:r>
            <a:r>
              <a:rPr lang="en-US" sz="2800" b="1" smtClean="0">
                <a:solidFill>
                  <a:srgbClr val="3333FF"/>
                </a:solidFill>
              </a:rPr>
              <a:t> </a:t>
            </a:r>
            <a:r>
              <a:rPr lang="th-TH" sz="2800" b="1" smtClean="0">
                <a:solidFill>
                  <a:srgbClr val="3333FF"/>
                </a:solidFill>
              </a:rPr>
              <a:t>  </a:t>
            </a:r>
            <a:r>
              <a:rPr lang="en-US" sz="2800" b="1" smtClean="0">
                <a:solidFill>
                  <a:srgbClr val="3333FF"/>
                </a:solidFill>
              </a:rPr>
              <a:t> </a:t>
            </a:r>
            <a:r>
              <a:rPr lang="th-TH" sz="2800" b="1" smtClean="0">
                <a:solidFill>
                  <a:srgbClr val="3333FF"/>
                </a:solidFill>
              </a:rPr>
              <a:t> </a:t>
            </a:r>
            <a:r>
              <a:rPr lang="en-US" sz="2800" b="1" smtClean="0">
                <a:solidFill>
                  <a:srgbClr val="3333FF"/>
                </a:solidFill>
              </a:rPr>
              <a:t>        </a:t>
            </a:r>
            <a:r>
              <a:rPr lang="th-TH" sz="2800" b="1" smtClean="0">
                <a:solidFill>
                  <a:srgbClr val="3333FF"/>
                </a:solidFill>
              </a:rPr>
              <a:t> </a:t>
            </a:r>
            <a:r>
              <a:rPr lang="th-TH" sz="2400" b="1" smtClean="0">
                <a:solidFill>
                  <a:srgbClr val="3333FF"/>
                </a:solidFill>
              </a:rPr>
              <a:t>สเตรโตคิวมูลัส</a:t>
            </a:r>
            <a:r>
              <a:rPr lang="th-TH" sz="2400" b="1" smtClean="0">
                <a:solidFill>
                  <a:srgbClr val="FF00FF"/>
                </a:solidFill>
              </a:rPr>
              <a:t>     </a:t>
            </a:r>
            <a:r>
              <a:rPr lang="en-US" sz="2400" b="1" smtClean="0">
                <a:solidFill>
                  <a:srgbClr val="FF00FF"/>
                </a:solidFill>
              </a:rPr>
              <a:t> Stratocumulus </a:t>
            </a:r>
            <a:endParaRPr lang="th-TH" sz="2400" b="1" smtClean="0">
              <a:solidFill>
                <a:srgbClr val="FF00FF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80963"/>
            <a:ext cx="2409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86E96B34-E901-4078-878C-70A41863E00E}" type="slidenum">
              <a:rPr lang="en-US" smtClean="0">
                <a:solidFill>
                  <a:srgbClr val="808080"/>
                </a:solidFill>
              </a:rPr>
              <a:pPr eaLnBrk="1" hangingPunct="1"/>
              <a:t>16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195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900488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652838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1662113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2535" name="Picture 29" descr="C:\Documents and Settings\preload\My Documents\LESA Cloud Chart\St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5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30"/>
          <p:cNvSpPr txBox="1">
            <a:spLocks noChangeArrowheads="1"/>
          </p:cNvSpPr>
          <p:nvPr/>
        </p:nvSpPr>
        <p:spPr bwMode="auto">
          <a:xfrm>
            <a:off x="1295400" y="5348288"/>
            <a:ext cx="678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เมฆชั้นต่ำ</a:t>
            </a:r>
            <a:r>
              <a:rPr lang="en-US" sz="2000" b="1" smtClean="0">
                <a:solidFill>
                  <a:srgbClr val="000000"/>
                </a:solidFill>
              </a:rPr>
              <a:t>:</a:t>
            </a:r>
            <a:r>
              <a:rPr lang="en-US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                   </a:t>
            </a:r>
            <a:r>
              <a:rPr lang="th-TH" sz="2400" b="1" smtClean="0">
                <a:solidFill>
                  <a:srgbClr val="0000FF"/>
                </a:solidFill>
              </a:rPr>
              <a:t>สเตรตัส</a:t>
            </a:r>
            <a:r>
              <a:rPr lang="en-US" sz="2400" b="1" smtClean="0">
                <a:solidFill>
                  <a:srgbClr val="0000FF"/>
                </a:solidFill>
              </a:rPr>
              <a:t>                       </a:t>
            </a:r>
            <a:r>
              <a:rPr lang="en-US" sz="2400" b="1" smtClean="0">
                <a:solidFill>
                  <a:srgbClr val="FF00FF"/>
                </a:solidFill>
              </a:rPr>
              <a:t>Stratus</a:t>
            </a:r>
            <a:endParaRPr lang="th-TH" sz="2800" smtClean="0">
              <a:solidFill>
                <a:srgbClr val="000000"/>
              </a:solidFill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2695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E7214CAC-4037-45F1-AEB7-CAC48BD84522}" type="slidenum">
              <a:rPr lang="en-US" smtClean="0">
                <a:solidFill>
                  <a:srgbClr val="808080"/>
                </a:solidFill>
              </a:rPr>
              <a:pPr eaLnBrk="1" hangingPunct="1"/>
              <a:t>17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6195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662113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219200" y="5424488"/>
            <a:ext cx="6781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  <a:latin typeface="Angsana New" pitchFamily="18" charset="-34"/>
                <a:cs typeface="Microsoft Sans Serif" pitchFamily="34" charset="0"/>
                <a:sym typeface="Symbol" pitchFamily="18" charset="2"/>
              </a:rPr>
              <a:t>เมฆชั้นต่ำ</a:t>
            </a:r>
            <a:r>
              <a:rPr lang="en-US" sz="2000" b="1" smtClean="0">
                <a:solidFill>
                  <a:srgbClr val="000000"/>
                </a:solidFill>
                <a:latin typeface="Angsana New" pitchFamily="18" charset="-34"/>
                <a:cs typeface="Microsoft Sans Serif" pitchFamily="34" charset="0"/>
                <a:sym typeface="Symbol" pitchFamily="18" charset="2"/>
              </a:rPr>
              <a:t>: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                </a:t>
            </a:r>
            <a:r>
              <a:rPr lang="th-TH" b="1" smtClean="0">
                <a:solidFill>
                  <a:srgbClr val="0000FF"/>
                </a:solidFill>
                <a:latin typeface="Angsana New" pitchFamily="18" charset="-34"/>
                <a:cs typeface="AngsanaUPC" pitchFamily="18" charset="-34"/>
                <a:sym typeface="Symbol" pitchFamily="18" charset="2"/>
              </a:rPr>
              <a:t> </a:t>
            </a:r>
            <a:r>
              <a:rPr lang="th-TH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นิมโบสเตรตัส     </a:t>
            </a:r>
            <a:r>
              <a:rPr lang="en-US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      </a:t>
            </a:r>
            <a:r>
              <a:rPr lang="th-TH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</a:t>
            </a:r>
            <a:r>
              <a:rPr lang="en-US" sz="2400" b="1" smtClean="0">
                <a:solidFill>
                  <a:srgbClr val="FF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Nimbostratus </a:t>
            </a:r>
          </a:p>
        </p:txBody>
      </p:sp>
      <p:pic>
        <p:nvPicPr>
          <p:cNvPr id="23558" name="Picture 10" descr="C:\Documents and Settings\preload\My Documents\LESA Cloud Chart\Ns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485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63DE9520-7C73-4DF3-930A-0F5DF20B5B98}" type="slidenum">
              <a:rPr lang="en-US" smtClean="0">
                <a:solidFill>
                  <a:srgbClr val="808080"/>
                </a:solidFill>
              </a:rPr>
              <a:pPr eaLnBrk="1" hangingPunct="1"/>
              <a:t>18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6195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900488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652838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662113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371600" y="5257800"/>
            <a:ext cx="6629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เมฆชั้นกลาง</a:t>
            </a:r>
            <a:r>
              <a:rPr lang="en-US" sz="2000" b="1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:</a:t>
            </a:r>
            <a:r>
              <a:rPr lang="en-US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          </a:t>
            </a:r>
            <a:r>
              <a:rPr lang="th-TH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อัลโตสเตรตัส</a:t>
            </a:r>
            <a:r>
              <a:rPr lang="en-US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             </a:t>
            </a:r>
            <a:r>
              <a:rPr lang="en-US" sz="2400" b="1" smtClean="0">
                <a:solidFill>
                  <a:srgbClr val="FF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Altostratus</a:t>
            </a:r>
            <a:r>
              <a:rPr lang="en-US" sz="2400" b="1" smtClean="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24584" name="Picture 12" descr="C:\Documents and Settings\thagoon\My Documents\LESA 1.3.1\lesa\atmosphere\cloud\As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0"/>
            <a:ext cx="2341562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4BC3A9D5-AF0D-45FC-BA28-BB0886460D05}" type="slidenum">
              <a:rPr lang="en-US" smtClean="0">
                <a:solidFill>
                  <a:srgbClr val="808080"/>
                </a:solidFill>
              </a:rPr>
              <a:pPr eaLnBrk="1" hangingPunct="1"/>
              <a:t>19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61950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900488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652838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662113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400" smtClean="0">
              <a:solidFill>
                <a:srgbClr val="808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295400" y="5334000"/>
            <a:ext cx="6858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เมฆชั้นกลาง</a:t>
            </a:r>
            <a:r>
              <a:rPr lang="en-US" sz="2000" b="1" smtClean="0">
                <a:solidFill>
                  <a:srgbClr val="000000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:</a:t>
            </a:r>
            <a:r>
              <a:rPr lang="th-TH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           </a:t>
            </a:r>
            <a:r>
              <a:rPr lang="th-TH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อัลโตคิวมูลัส</a:t>
            </a:r>
            <a:r>
              <a:rPr lang="en-US" sz="2400" b="1" smtClean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           </a:t>
            </a:r>
            <a:r>
              <a:rPr lang="en-US" sz="2400" b="1" smtClean="0">
                <a:solidFill>
                  <a:srgbClr val="FF00FF"/>
                </a:solidFill>
                <a:latin typeface="Microsoft Sans Serif" pitchFamily="34" charset="0"/>
                <a:cs typeface="Microsoft Sans Serif" pitchFamily="34" charset="0"/>
                <a:sym typeface="Symbol" pitchFamily="18" charset="2"/>
              </a:rPr>
              <a:t>Altocumulus</a:t>
            </a:r>
            <a:r>
              <a:rPr lang="en-US" sz="2400" b="1" smtClean="0">
                <a:solidFill>
                  <a:srgbClr val="FF00FF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25608" name="Picture 10" descr="C:\Documents and Settings\preload\My Documents\LESA Cloud Chart\A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-19050"/>
            <a:ext cx="27908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2418"/>
            <a:ext cx="8892480" cy="279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r="2784"/>
          <a:stretch/>
        </p:blipFill>
        <p:spPr bwMode="auto">
          <a:xfrm>
            <a:off x="185932" y="2821186"/>
            <a:ext cx="8805061" cy="38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18864" y="6298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เมฆ (</a:t>
            </a:r>
            <a:r>
              <a:rPr lang="en-US" sz="6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Cloud</a:t>
            </a:r>
            <a:r>
              <a:rPr lang="en-US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879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F68ACAFD-4C7D-4421-970D-24977548A0F8}" type="slidenum">
              <a:rPr lang="en-US" smtClean="0">
                <a:solidFill>
                  <a:srgbClr val="808080"/>
                </a:solidFill>
              </a:rPr>
              <a:pPr eaLnBrk="1" hangingPunct="1"/>
              <a:t>20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pic>
        <p:nvPicPr>
          <p:cNvPr id="26627" name="Picture 2" descr="C:\Documents and Settings\preload\My Documents\LESA Cloud Chart\Cc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47800" y="53340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เมฆชั้นสูง</a:t>
            </a:r>
            <a:r>
              <a:rPr lang="en-US" sz="2000" b="1" smtClean="0">
                <a:solidFill>
                  <a:srgbClr val="000000"/>
                </a:solidFill>
              </a:rPr>
              <a:t>:             </a:t>
            </a:r>
            <a:r>
              <a:rPr lang="en-US" sz="2800" smtClean="0">
                <a:solidFill>
                  <a:srgbClr val="0000FF"/>
                </a:solidFill>
              </a:rPr>
              <a:t> </a:t>
            </a:r>
            <a:r>
              <a:rPr lang="th-TH" sz="2400" b="1" smtClean="0">
                <a:solidFill>
                  <a:srgbClr val="0000FF"/>
                </a:solidFill>
              </a:rPr>
              <a:t>เซอโรคิวมูลัส</a:t>
            </a:r>
            <a:r>
              <a:rPr lang="en-US" sz="2400" b="1" smtClean="0">
                <a:solidFill>
                  <a:srgbClr val="0000FF"/>
                </a:solidFill>
              </a:rPr>
              <a:t>             </a:t>
            </a:r>
            <a:r>
              <a:rPr lang="en-US" sz="2400" b="1" smtClean="0">
                <a:solidFill>
                  <a:srgbClr val="FF00FF"/>
                </a:solidFill>
              </a:rPr>
              <a:t>Cirrocumulus</a:t>
            </a:r>
            <a:endParaRPr lang="th-TH" sz="2400" b="1" smtClean="0">
              <a:solidFill>
                <a:srgbClr val="FF00FF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76200"/>
            <a:ext cx="26098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DF1743B0-1DD8-485F-A193-AA23B32CD95A}" type="slidenum">
              <a:rPr lang="en-US" smtClean="0">
                <a:solidFill>
                  <a:srgbClr val="808080"/>
                </a:solidFill>
              </a:rPr>
              <a:pPr eaLnBrk="1" hangingPunct="1"/>
              <a:t>21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71600" y="5653088"/>
            <a:ext cx="670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เมฆชั้นสูง</a:t>
            </a:r>
            <a:r>
              <a:rPr lang="en-US" sz="2000" b="1" smtClean="0">
                <a:solidFill>
                  <a:srgbClr val="000000"/>
                </a:solidFill>
              </a:rPr>
              <a:t>:</a:t>
            </a:r>
            <a:r>
              <a:rPr lang="en-US" sz="2800" smtClean="0">
                <a:solidFill>
                  <a:srgbClr val="0000FF"/>
                </a:solidFill>
              </a:rPr>
              <a:t>             </a:t>
            </a:r>
            <a:r>
              <a:rPr lang="th-TH" sz="2400" b="1" smtClean="0">
                <a:solidFill>
                  <a:srgbClr val="0000FF"/>
                </a:solidFill>
              </a:rPr>
              <a:t>เซอโรสเตรตัส</a:t>
            </a:r>
            <a:r>
              <a:rPr lang="th-TH" sz="2400" b="1" smtClean="0">
                <a:solidFill>
                  <a:srgbClr val="000000"/>
                </a:solidFill>
              </a:rPr>
              <a:t>            </a:t>
            </a:r>
            <a:r>
              <a:rPr lang="en-US" sz="2400" b="1" smtClean="0">
                <a:solidFill>
                  <a:srgbClr val="FF00FF"/>
                </a:solidFill>
              </a:rPr>
              <a:t>Cirrostratus </a:t>
            </a:r>
            <a:r>
              <a:rPr lang="th-TH" sz="2400" b="1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652" name="Picture 6" descr="C:\Documents and Settings\thagoon\My Documents\LESA 1.3.1\lesa\atmosphere\cloud\Cs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9688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76225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05BD12CC-759E-4651-8104-C1AD39E49503}" type="slidenum">
              <a:rPr lang="en-US" smtClean="0">
                <a:solidFill>
                  <a:srgbClr val="808080"/>
                </a:solidFill>
              </a:rPr>
              <a:pPr eaLnBrk="1" hangingPunct="1"/>
              <a:t>22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pic>
        <p:nvPicPr>
          <p:cNvPr id="28675" name="Picture 2" descr="C:\Documents and Settings\preload\My Documents\LESA Cloud Chart\Ci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295400" y="53340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เมฆชั้นสูง</a:t>
            </a:r>
            <a:r>
              <a:rPr lang="en-US" sz="2000" b="1" smtClean="0">
                <a:solidFill>
                  <a:srgbClr val="000000"/>
                </a:solidFill>
              </a:rPr>
              <a:t>:                           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th-TH" sz="2400" b="1" smtClean="0">
                <a:solidFill>
                  <a:srgbClr val="0000FF"/>
                </a:solidFill>
              </a:rPr>
              <a:t>เซอรัส</a:t>
            </a:r>
            <a:r>
              <a:rPr lang="th-TH" sz="2400" b="1" smtClean="0">
                <a:solidFill>
                  <a:srgbClr val="000000"/>
                </a:solidFill>
              </a:rPr>
              <a:t>    </a:t>
            </a:r>
            <a:r>
              <a:rPr lang="en-US" sz="2400" b="1" smtClean="0">
                <a:solidFill>
                  <a:srgbClr val="000000"/>
                </a:solidFill>
              </a:rPr>
              <a:t>                  </a:t>
            </a:r>
            <a:r>
              <a:rPr lang="th-TH" sz="2400" b="1" smtClean="0">
                <a:solidFill>
                  <a:srgbClr val="000000"/>
                </a:solidFill>
              </a:rPr>
              <a:t>  </a:t>
            </a:r>
            <a:r>
              <a:rPr lang="en-US" sz="2400" b="1" smtClean="0">
                <a:solidFill>
                  <a:srgbClr val="FF00FF"/>
                </a:solidFill>
              </a:rPr>
              <a:t>Cirrus</a:t>
            </a:r>
            <a:endParaRPr lang="th-TH" sz="2400" b="1" smtClean="0">
              <a:solidFill>
                <a:srgbClr val="000000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"/>
            <a:ext cx="2438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880FC891-CDCE-4A3B-9385-54BD408C0EF2}" type="slidenum">
              <a:rPr lang="en-US" smtClean="0">
                <a:solidFill>
                  <a:srgbClr val="808080"/>
                </a:solidFill>
              </a:rPr>
              <a:pPr eaLnBrk="1" hangingPunct="1"/>
              <a:t>23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pic>
        <p:nvPicPr>
          <p:cNvPr id="29699" name="Picture 2" descr="C:\Documents and Settings\preload\My Documents\LESA Cloud Chart\Cu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95400" y="5486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เมฆที่ก่อตัวในแนวตั้ง</a:t>
            </a:r>
            <a:r>
              <a:rPr lang="en-US" sz="2000" b="1" smtClean="0">
                <a:solidFill>
                  <a:srgbClr val="000000"/>
                </a:solidFill>
              </a:rPr>
              <a:t>: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th-TH" sz="2400" b="1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  </a:t>
            </a:r>
            <a:r>
              <a:rPr lang="th-TH" sz="2400" b="1" smtClean="0">
                <a:solidFill>
                  <a:srgbClr val="000000"/>
                </a:solidFill>
              </a:rPr>
              <a:t>    </a:t>
            </a:r>
            <a:r>
              <a:rPr lang="th-TH" sz="2400" b="1" smtClean="0">
                <a:solidFill>
                  <a:srgbClr val="0000FF"/>
                </a:solidFill>
              </a:rPr>
              <a:t>เมฆคิวมูลัส</a:t>
            </a:r>
            <a:r>
              <a:rPr lang="th-TH" sz="2400" b="1" smtClean="0">
                <a:solidFill>
                  <a:srgbClr val="000000"/>
                </a:solidFill>
              </a:rPr>
              <a:t>	       </a:t>
            </a:r>
            <a:r>
              <a:rPr lang="en-US" sz="2400" b="1" smtClean="0">
                <a:solidFill>
                  <a:srgbClr val="FF00FF"/>
                </a:solidFill>
              </a:rPr>
              <a:t>Cumulus</a:t>
            </a:r>
            <a:endParaRPr lang="th-TH" sz="2400" b="1" smtClean="0">
              <a:solidFill>
                <a:srgbClr val="FF00FF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0"/>
            <a:ext cx="20669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 </a:t>
            </a:r>
            <a:r>
              <a:rPr lang="th-TH" smtClean="0">
                <a:solidFill>
                  <a:srgbClr val="808080"/>
                </a:solidFill>
              </a:rPr>
              <a:t>ชนิดของเมฆ   </a:t>
            </a:r>
            <a:fld id="{86878F54-3393-4CC4-BF68-3A8F99BCDCE9}" type="slidenum">
              <a:rPr lang="en-US" smtClean="0">
                <a:solidFill>
                  <a:srgbClr val="808080"/>
                </a:solidFill>
              </a:rPr>
              <a:pPr eaLnBrk="1" hangingPunct="1"/>
              <a:t>24</a:t>
            </a:fld>
            <a:r>
              <a:rPr lang="th-TH" smtClean="0">
                <a:solidFill>
                  <a:srgbClr val="808080"/>
                </a:solidFill>
              </a:rPr>
              <a:t>/</a:t>
            </a:r>
            <a:r>
              <a:rPr lang="en-US" smtClean="0">
                <a:solidFill>
                  <a:srgbClr val="808080"/>
                </a:solidFill>
              </a:rPr>
              <a:t>12</a:t>
            </a:r>
            <a:endParaRPr lang="th-TH" smtClean="0">
              <a:solidFill>
                <a:srgbClr val="808080"/>
              </a:solidFill>
            </a:endParaRPr>
          </a:p>
          <a:p>
            <a:pPr eaLnBrk="1" hangingPunct="1"/>
            <a:endParaRPr lang="th-TH" smtClean="0">
              <a:solidFill>
                <a:srgbClr val="80808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295400" y="5410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000" b="1" smtClean="0">
                <a:solidFill>
                  <a:srgbClr val="000000"/>
                </a:solidFill>
              </a:rPr>
              <a:t>เมฆที่ก่อตัวในแนวตั้ง</a:t>
            </a:r>
            <a:r>
              <a:rPr lang="en-US" sz="2000" b="1" smtClean="0">
                <a:solidFill>
                  <a:srgbClr val="000000"/>
                </a:solidFill>
              </a:rPr>
              <a:t>:</a:t>
            </a:r>
            <a:r>
              <a:rPr lang="en-US" sz="2400" b="1" smtClean="0">
                <a:solidFill>
                  <a:srgbClr val="000000"/>
                </a:solidFill>
              </a:rPr>
              <a:t> </a:t>
            </a:r>
            <a:r>
              <a:rPr lang="th-TH" sz="2400" b="1" smtClean="0">
                <a:solidFill>
                  <a:srgbClr val="000000"/>
                </a:solidFill>
              </a:rPr>
              <a:t> </a:t>
            </a:r>
            <a:r>
              <a:rPr lang="en-US" sz="2400" b="1" smtClean="0">
                <a:solidFill>
                  <a:srgbClr val="000000"/>
                </a:solidFill>
              </a:rPr>
              <a:t>  </a:t>
            </a:r>
            <a:r>
              <a:rPr lang="th-TH" sz="2400" b="1" smtClean="0">
                <a:solidFill>
                  <a:srgbClr val="000000"/>
                </a:solidFill>
              </a:rPr>
              <a:t>   </a:t>
            </a:r>
            <a:r>
              <a:rPr lang="th-TH" sz="2400" b="1" smtClean="0">
                <a:solidFill>
                  <a:srgbClr val="0000FF"/>
                </a:solidFill>
              </a:rPr>
              <a:t>เมฆคิวมูโลนิมบัส</a:t>
            </a:r>
            <a:r>
              <a:rPr lang="th-TH" sz="2400" b="1" smtClean="0">
                <a:solidFill>
                  <a:srgbClr val="000000"/>
                </a:solidFill>
              </a:rPr>
              <a:t>      </a:t>
            </a:r>
            <a:r>
              <a:rPr lang="en-US" sz="2400" b="1" smtClean="0">
                <a:solidFill>
                  <a:srgbClr val="FF00FF"/>
                </a:solidFill>
              </a:rPr>
              <a:t>Cumulus</a:t>
            </a:r>
            <a:endParaRPr lang="th-TH" sz="2400" b="1" smtClean="0">
              <a:solidFill>
                <a:srgbClr val="FF00FF"/>
              </a:solidFill>
            </a:endParaRPr>
          </a:p>
        </p:txBody>
      </p:sp>
      <p:pic>
        <p:nvPicPr>
          <p:cNvPr id="30724" name="Picture 4" descr="C:\Documents and Settings\preload\My Documents\LESA Cloud Chart\Cb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066800"/>
            <a:ext cx="23526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หยาดน้ำฟ้า</a:t>
            </a:r>
            <a:endParaRPr lang="en-US" sz="5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93738" y="1412875"/>
            <a:ext cx="7921625" cy="266382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040312"/>
          </a:xfrm>
          <a:noFill/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หยาดน้ำฟ้า (</a:t>
            </a: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recipitation</a:t>
            </a: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 คืออะไร</a:t>
            </a: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?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หยาดน้ำฟ้าคือคำที่ใช้ในทางอุตุนิยมวิทยา หมายถึงหยดน้ำที่ตกจากเมฆลงสู่พื้นดินในรูปของ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	1. ของเหลว เช่น น้ำฝน น้ำค้าง </a:t>
            </a:r>
            <a:endParaRPr lang="en-US" sz="28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	2. </a:t>
            </a:r>
            <a:r>
              <a:rPr lang="th-TH" sz="2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ของแข็ง เช่น ลูกเห็บ น้ำค้างแข็ง หิมะ</a:t>
            </a:r>
            <a:endParaRPr lang="en-US" sz="28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6" name="Picture 10" descr="21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235450"/>
            <a:ext cx="22209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35450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11147658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235450"/>
            <a:ext cx="3371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48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ฝนเกิดได้อย่างไร</a:t>
            </a:r>
            <a:endParaRPr lang="en-US" sz="5400" b="1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93738" y="1210245"/>
            <a:ext cx="7766050" cy="544512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254299"/>
            <a:ext cx="7416800" cy="5040312"/>
          </a:xfrm>
          <a:noFill/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ฝน เกิดจากการรวมตัวของหยดน้ำเล็กๆในก้อนเมฆ ทำให้หยดน้ำมีขนาดใหญ่ขึ้นเรื่อยๆ </a:t>
            </a:r>
            <a:r>
              <a:rPr lang="th-TH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จนกระแสอากาศ (อากาศที่พยุงให้เมฆลอยอยู่ได้) นั้น ไม่สามารถอุ้มหยดน้ำขนาดใหญ่ไว้ได้ หยดน้ำจึงตกลงมาเป็นฝน</a:t>
            </a:r>
            <a:endParaRPr lang="en-US" sz="24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4037" name="Picture 5" descr="drop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12727"/>
            <a:ext cx="424815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69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ฝนเกิดได้อย่างไร</a:t>
            </a:r>
            <a:endParaRPr lang="en-US" sz="5400" b="1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93738" y="1110407"/>
            <a:ext cx="7766050" cy="544512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54869"/>
            <a:ext cx="7920038" cy="5040313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en-US" sz="3200" b="1" dirty="0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5062" name="Picture 6" descr="droplets_in_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24844"/>
            <a:ext cx="5688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17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urirum Rajabhat Univeristy\อุตุนิยมวิทยาเบื้องต้น\สอนอุตุฯ ปี 56\สอน MT\precipitation\15-8-2557 10-27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238250"/>
            <a:ext cx="81438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332656"/>
            <a:ext cx="2592288" cy="641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เมฆอุ่น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7018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urirum Rajabhat Univeristy\อุตุนิยมวิทยาเบื้องต้น\สอนอุตุฯ ปี 56\สอน MT\precipitation\15-8-2557 10-29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28725"/>
            <a:ext cx="81153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332656"/>
            <a:ext cx="2592288" cy="641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เมฆอุ่น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27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8850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เมฆ (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Cloud)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กลุ่มก้อนของ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หยดน้ำและผลึกน้ำแข็ง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ที่ลอยตัวอยู่ในชั้นบรรยากาศ เกิดจากการควบแน่นของไอน้ำ โดยมีละอองลอยเป็นแกนกลาง เมื่อสะสม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ไอน้ำจน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อิ่มตัว จะก่อให้เกิด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หยาดน้ำฟ้า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และตกลงมาสู่พื้นโลก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ของเมฆ 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แบ่งชนิดของเมฆตามรูปร่าง จะแบ่งได้ 3 ประเภท ดังนี้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1) เซอร์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รัส (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Cirrus)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เป็นเมฆที่มีลักษณะเป็นริ้วๆ ลอยอยู่ในระดับสูง </a:t>
            </a:r>
            <a:endParaRPr lang="th-TH" sz="32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สเตรตัส (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Stratus)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เป็นเมฆที่มีลักษณะเป็นแผ่น เป็น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ชั้นสม่ำเสมอ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คิวมูลัส (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Cumulus)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เป็นเมฆที่มีลักษณะเป็นก้อน เป็นม้วน เป็นมัด เป็น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แถบ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606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urirum Rajabhat Univeristy\อุตุนิยมวิทยาเบื้องต้น\สอนอุตุฯ ปี 56\สอน MT\precipitation\15-8-2557 10-29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90625"/>
            <a:ext cx="81153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332656"/>
            <a:ext cx="2592288" cy="641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เมฆเย็น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32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urirum Rajabhat Univeristy\อุตุนิยมวิทยาเบื้องต้น\สอนอุตุฯ ปี 56\สอน MT\precipitation\15-8-2557 10-3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90625"/>
            <a:ext cx="81153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332656"/>
            <a:ext cx="2592288" cy="641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เมฆเย็น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21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urirum Rajabhat Univeristy\อุตุนิยมวิทยาเบื้องต้น\สอนอุตุฯ ปี 56\สอน MT\precipitation\15-8-2557 10-33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00150"/>
            <a:ext cx="81153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0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urirum Rajabhat Univeristy\อุตุนิยมวิทยาเบื้องต้น\สอนอุตุฯ ปี 56\สอน MT\precipitation\15-8-2557 10-34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95387"/>
            <a:ext cx="81248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332656"/>
            <a:ext cx="2592288" cy="641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776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urirum Rajabhat Univeristy\อุตุนิยมวิทยาเบื้องต้น\สอนอุตุฯ ปี 56\สอน MT\precipitation\15-8-2557 10-3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95387"/>
            <a:ext cx="81343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70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urirum Rajabhat Univeristy\อุตุนิยมวิทยาเบื้องต้น\สอนอุตุฯ ปี 56\สอน MT\precipitation\15-8-2557 10-34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204912"/>
            <a:ext cx="81057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กรรมวิธี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ของการชนกันแล้วรวมตัวกัน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collision-coalescence-process)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การจับตัวรวมกัน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capture process)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หรือกรรมวิธีของฝนในเขตร้อน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warm rain process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ก้อนเมฆก้อนหนึ่งจะมีเม็ดเมฆ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droplets)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ขนาดต่างๆ หลายขนาด เม็ดเมฆขนาดใหญ่มีการเคลื่อนที่เร็วกว่าเม็ดเมฆขนาดเล็ก จึงเคลื่อนเข้าชนเม็ดขนาดเล็กในทางเดินของมัน จะมีอัตราและทิศของการเคลื่อนตัวต่างกับเม็ดเมฆขนาดเล็ก โดยเหตุนี้ เม็ดขนาดใหญ่และเล็กจึงชนกัน เกิดการรวมตัวให้มีขนาดใหญ่ยิ่งขึ้น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collision and coalescence)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พฤติการณ์นี้จะเกิดซ้ำๆ ต่อเนื่องกันอย่างรวดเร็ว จนเกิดเม็ดน้ำใหญ่มาก และเม็ดใหญ่ๆ จะ แตกแยกออกแล้วเกิดกรรมวิธีซ้ำๆ กันอีก จนเกิดเป็นปฏิกิริยาลูกโซ่ ทำให้เกิดฝนมากได้ กรรมวิธีนี้เป็นกรรมวิธีของการเกิดฝนในเขตร้อน ซึ่งเมฆมีอุณหภูมิสูงกว่า 0°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840151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urirum Rajabhat Univeristy\อุตุนิยมวิทยาเบื้องต้น\สอนอุตุฯ ปี 56\สอน MT\precipitation\15-8-2557 10-35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200150"/>
            <a:ext cx="81248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กรรมวิธีผลึกน้ำแข็ง หรือเบอร์เจอรอน-ฟินดีเซน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Bergeron-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Findeisen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เป็นกระบวนการการเกิดฝน ในเขตที่มีอากาศหนาวเย็น เช่น ในเขตละติจูดสูง หรือบนเทือกเขาสูง รูปแบบของการเกิดหยาดน้ำฟ้าจะแตกต่างไปจากเขตร้อน ฝนซึ่งเกิด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จากวิธี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 จะเกิดขึ้นในเมฆซึ่งมี ไอน้ำ ผลึกน้ำแข็งและน้ำปนกันอยู่ ซึ่งทั้งสามสภาวะจะอยู่ด้วยกันในเมฆที่มีอุณหภูมิต่ำกว่า 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เมฆเย็น) หยดน้ำในก้อนเมฆนั้นไม่ได้แข็งตัวที่อุณหภมิ 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หากแต่แข็งตัวที่อุณหภูมิประมาณ -40°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และเราเรียกน้ำในสถานะของเหลวที่อุณหภูมิต่ำกว่า 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นี้ว่า “น้ำเย็นยิ่งยวด”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Supercooled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water)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เมื่อไอน้ำ ผลึกน้ำแข็ง และน้ำซึ่งเย็นกว่า 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อยู่ด้วยกันแล้วจะเกิดสภาวะไร้เสถียรภาพขึ้น เพราะความดันไอน้ำ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vapor pressure)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ของเม็ดน้ำสูงกว่าความดันไอน้ำของผลึกน้ำแข็ง ฉะนั้นไอน้ำจะกลั่นตัวลงบนผลึกน้ำแข็ง และทำให้ผลึกน้ำแข็งมีเม็ดโตขึ้นเรื่อย ๆ น้ำซึ่งเย็นกว่า 0°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ก็จะระเหยไปเป็นไอน้ำและกลั่นตัวบนผลึกน้ำแข็งอีก กรรมวิธีนี้จะเกิดซ้ำๆ กัน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เรื่อยไป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00600" cy="65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76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0" y="4572000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sz="2400" b="1">
                <a:solidFill>
                  <a:srgbClr val="3333FF"/>
                </a:solidFill>
              </a:rPr>
              <a:t>การเรียกชื่อเมฆ</a:t>
            </a:r>
            <a:endParaRPr lang="th-TH" sz="2400" b="1">
              <a:solidFill>
                <a:srgbClr val="FF00FF"/>
              </a:solidFill>
            </a:endParaRPr>
          </a:p>
        </p:txBody>
      </p:sp>
      <p:pic>
        <p:nvPicPr>
          <p:cNvPr id="8" name="Picture 10" descr="C:\Documents and Settings\thagoon\Desktop\atmosphere\cloud_t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752600"/>
            <a:ext cx="64230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37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urirum Rajabhat Univeristy\อุตุนิยมวิทยาเบื้องต้น\สอนอุตุฯ ปี 56\สอน MT\precipitation\15-8-2557 10-36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14437"/>
            <a:ext cx="81534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urirum Rajabhat Univeristy\อุตุนิยมวิทยาเบื้องต้น\สอนอุตุฯ ปี 56\สอน MT\precipitation\15-8-2557 10-37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90625"/>
            <a:ext cx="81248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6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Burirum Rajabhat Univeristy\อุตุนิยมวิทยาเบื้องต้น\สอนอุตุฯ ปี 56\สอน MT\precipitation\15-8-2557 10-37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95387"/>
            <a:ext cx="81153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8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Burirum Rajabhat Univeristy\อุตุนิยมวิทยาเบื้องต้น\สอนอุตุฯ ปี 56\สอน MT\precipitation\15-8-2557 10-37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90625"/>
            <a:ext cx="809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28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Burirum Rajabhat Univeristy\อุตุนิยมวิทยาเบื้องต้น\สอนอุตุฯ ปี 56\สอน MT\precipitation\15-8-2557 10-38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190625"/>
            <a:ext cx="80867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78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Burirum Rajabhat Univeristy\อุตุนิยมวิทยาเบื้องต้น\สอนอุตุฯ ปี 56\สอน MT\precipitation\15-8-2557 10-39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95387"/>
            <a:ext cx="80962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re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92696"/>
            <a:ext cx="629705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8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Burirum Rajabhat Univeristy\อุตุนิยมวิทยาเบื้องต้น\สอนอุตุฯ ปี 56\สอน MT\precipitation\15-8-2557 10-43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95387"/>
            <a:ext cx="80962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89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Burirum Rajabhat Univeristy\อุตุนิยมวิทยาเบื้องต้น\สอนอุตุฯ ปี 56\สอน MT\precipitation\15-8-2557 10-45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09675"/>
            <a:ext cx="81534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3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Burirum Rajabhat Univeristy\อุตุนิยมวิทยาเบื้องต้น\สอนอุตุฯ ปี 56\สอน MT\precipitation\15-8-2557 10-45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204912"/>
            <a:ext cx="81438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1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62151"/>
            <a:ext cx="88569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การแบ่งชนิดของเมฆตามระดับความสูงของฐานเมฆ 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เมฆ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เกือบทุกชนิดจะลอยอยู่ในชั้นบรรยากาศโทรโพสเฟียร์ โดยแบ่งชนิดของเมฆตามระดับความสูงของฐานเมฆได้ดังนี้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1) เมฆ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ชั้นสูง 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High level)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อยู่ที่ระดับความสูงมากกว่า 6,000 เมตร จากผิวโลก บริเวณนี้มี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อุณหภูมิต่ำกว่า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จุดเยือกแข็ง เมฆชั้นนี้จึงประกอบด้วยผลึกน้าแข็ง การเรียกชื่อจะใช้รากศัพท์ 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prefix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ว่า </a:t>
            </a:r>
            <a:r>
              <a:rPr lang="en-US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Cirr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endParaRPr lang="th-TH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เมฆชั้นกลาง 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Medium level)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อยู่ที่ระดับความสูง 2,000 - 6,000 เมตร เมฆชั้นนี้ประกอบด้วย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ละอองน้ำและผลึกน้ำแข็ง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การเรียกชื่อจะใช้รากศัพท์ 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prefix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ว่า 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Alto- </a:t>
            </a:r>
            <a:endParaRPr lang="th-TH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เมฆ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ชั้นต่ำ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Low level)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ฐานของเมฆจะอยู่ที่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ระดับต่ำกว่า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2,000 เมตร องค์ประกอบของเมฆส่วนใหญ่เป็น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อนุภาคน้ำเกือบทั้งหมด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1942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Burirum Rajabhat Univeristy\อุตุนิยมวิทยาเบื้องต้น\สอนอุตุฯ ปี 56\สอน MT\precipitation\15-8-2557 10-45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95387"/>
            <a:ext cx="81438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Burirum Rajabhat Univeristy\อุตุนิยมวิทยาเบื้องต้น\สอนอุตุฯ ปี 56\สอน MT\precipitation\15-8-2557 10-46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209675"/>
            <a:ext cx="81057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8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Burirum Rajabhat Univeristy\อุตุนิยมวิทยาเบื้องต้น\สอนอุตุฯ ปี 56\สอน MT\precipitation\15-8-2557 10-46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214437"/>
            <a:ext cx="80867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45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Burirum Rajabhat Univeristy\อุตุนิยมวิทยาเบื้องต้น\สอนอุตุฯ ปี 56\สอน MT\precipitation\15-8-2557 10-47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04912"/>
            <a:ext cx="81343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34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_in_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95" y="692696"/>
            <a:ext cx="71667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68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Burirum Rajabhat Univeristy\อุตุนิยมวิทยาเบื้องต้น\สอนอุตุฯ ปี 56\สอน MT\precipitation\15-8-2557 10-48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95387"/>
            <a:ext cx="80962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75920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Burirum Rajabhat Univeristy\อุตุนิยมวิทยาเบื้องต้น\สอนอุตุฯ ปี 56\สอน MT\precipitation\15-8-2557 10-48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95387"/>
            <a:ext cx="81248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9301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Burirum Rajabhat Univeristy\อุตุนิยมวิทยาเบื้องต้น\สอนอุตุฯ ปี 56\สอน MT\precipitation\15-8-2557 10-49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1190625"/>
            <a:ext cx="81629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0476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068"/>
            <a:ext cx="6920596" cy="64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44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urirum Rajabhat Univeristy\อุตุนิยมวิทยาเบื้องต้น\สอนอุตุฯ ปี 56\สอน MT\precipitation\15-8-2557 10-33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00150"/>
            <a:ext cx="81153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974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/>
          <a:stretch/>
        </p:blipFill>
        <p:spPr bwMode="auto">
          <a:xfrm>
            <a:off x="108520" y="1343025"/>
            <a:ext cx="8999984" cy="378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2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แล้วเราจะวัดปริมาณน้ำฝนอย่างไร</a:t>
            </a:r>
            <a:r>
              <a:rPr lang="en-US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?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93738" y="1254869"/>
            <a:ext cx="7766050" cy="5256213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399332"/>
            <a:ext cx="7920038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32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    เราสามารถวัดปริมาณน้ำฝนได้โดยใช้ เครื่อวมือวัดปริมาณน้ำฝน (</a:t>
            </a:r>
            <a:r>
              <a:rPr lang="en-US" sz="32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rain gauge</a:t>
            </a:r>
            <a:r>
              <a:rPr lang="th-TH" sz="3200" b="1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 smtClean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6086" name="Picture 6" descr="rain_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07394"/>
            <a:ext cx="540067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5724525" y="3126532"/>
            <a:ext cx="14398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235825" y="2759819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กรวย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6084888" y="4063157"/>
            <a:ext cx="1150937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235825" y="3775819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กระบอก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7235825" y="4639419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ขวดแก้ว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5795963" y="4926757"/>
            <a:ext cx="14398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2062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6087" grpId="0" animBg="1"/>
      <p:bldP spid="46088" grpId="0"/>
      <p:bldP spid="46089" grpId="0" animBg="1"/>
      <p:bldP spid="46090" grpId="0"/>
      <p:bldP spid="46091" grpId="0"/>
      <p:bldP spid="4609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หมอกคืออะไร</a:t>
            </a:r>
            <a:r>
              <a:rPr lang="en-US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693738" y="1254869"/>
            <a:ext cx="7766050" cy="5256213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326307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    </a:t>
            </a:r>
            <a:r>
              <a:rPr lang="th-TH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หมอก </a:t>
            </a: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เกิดจากไอน้ำเปลี่ยนสถานะเป็นหยดน้ำเล็กๆ (เกิดการควบแน่น) เช่นเดียวกับเมฆ 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10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54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5400" b="1" i="1" smtClean="0">
                <a:latin typeface="Angsana New" pitchFamily="18" charset="-34"/>
                <a:cs typeface="Angsana New" pitchFamily="18" charset="-34"/>
              </a:rPr>
              <a:t>แล้วหมอกต่างจากเมฆตรงไหน</a:t>
            </a:r>
            <a:r>
              <a:rPr lang="en-US" sz="5400" b="1" i="1" smtClean="0">
                <a:latin typeface="Angsana New" pitchFamily="18" charset="-34"/>
                <a:cs typeface="Angsana New" pitchFamily="18" charset="-34"/>
              </a:rPr>
              <a:t>?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sz="100" b="1" i="1" smtClean="0">
              <a:solidFill>
                <a:srgbClr val="99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     หมอกต่างจากเมฆตรงที่</a:t>
            </a:r>
            <a:r>
              <a:rPr lang="th-TH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เมฆเกิดจากการควบแน่นโดยการยกตัวของอากาศทำให้เมฆลอยสูงขึ้นไปปะทะกับอากาศเย็น</a:t>
            </a:r>
            <a:r>
              <a:rPr lang="th-TH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แต่หมอกเกิดจากการควบแน่นจากความเย็นของพื้นผิว หรือการเพิ่มปริมาณไอน้ำในอากาศ</a:t>
            </a:r>
            <a:endParaRPr lang="en-US" sz="4000" b="1" smtClean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8852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น้ำค้างคืออะไร</a:t>
            </a:r>
            <a:r>
              <a:rPr lang="en-US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93738" y="1412875"/>
            <a:ext cx="7766050" cy="5256213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484313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    </a:t>
            </a:r>
            <a:r>
              <a:rPr lang="th-TH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น้ำค้าง (</a:t>
            </a:r>
            <a:r>
              <a:rPr lang="en-US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Dew</a:t>
            </a:r>
            <a:r>
              <a:rPr lang="th-TH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คือ หยดน้ำที่เกาะอยู่ตามใบหญ้า ใบไม้ หรือวัตถุที่วางอยู่ใกล้พื้นดิน</a:t>
            </a: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    </a:t>
            </a:r>
            <a:r>
              <a:rPr lang="th-TH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น้ำค้างจะเกิดขึ้นได้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ต่อเมื่อ อุณหภูมิของอากาศใกล้พื้นดินต่ำลงถึงจุดน้ำค้าง ทำให้ไอน้ำในอากาศเกิดการกลั่นตัวเป็นหยดน้ำ(มักเกิดตอนใกล้รุ่ง)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10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    </a:t>
            </a:r>
            <a:r>
              <a:rPr lang="th-TH" b="1" smtClean="0">
                <a:solidFill>
                  <a:srgbClr val="CC3300"/>
                </a:solidFill>
                <a:latin typeface="Angsana New" pitchFamily="18" charset="-34"/>
                <a:cs typeface="Angsana New" pitchFamily="18" charset="-34"/>
              </a:rPr>
              <a:t>จุดน้ำค้าง (</a:t>
            </a:r>
            <a:r>
              <a:rPr lang="en-US" b="1" smtClean="0">
                <a:solidFill>
                  <a:srgbClr val="CC3300"/>
                </a:solidFill>
                <a:latin typeface="Angsana New" pitchFamily="18" charset="-34"/>
                <a:cs typeface="Angsana New" pitchFamily="18" charset="-34"/>
              </a:rPr>
              <a:t>Dew point</a:t>
            </a:r>
            <a:r>
              <a:rPr lang="th-TH" b="1" smtClean="0">
                <a:solidFill>
                  <a:srgbClr val="CC33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คือ จุดที่อุณหภูมิของอากาศที่อยู่รอบๆวัตถุต่ำลงจนเกิดน้ำค้างเกาะบนวัตถุนั้น</a:t>
            </a:r>
            <a:endParaRPr lang="en-US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7117" name="Picture 13" descr="น้ำค้าง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276475"/>
            <a:ext cx="19970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น้ำค้าง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38877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54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น้ำค้าง (แข็ง)</a:t>
            </a:r>
            <a:r>
              <a:rPr lang="en-US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693738" y="1412875"/>
            <a:ext cx="7766050" cy="518477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484313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น้ำค้างแข็งกับน้ำค้างเหมือนหรือต่างกันไหม</a:t>
            </a:r>
            <a:r>
              <a:rPr lang="en-US" sz="4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	     </a:t>
            </a: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น้ำค้างแข็ง คือ ผลึกน้ำแข็งที่เกาะตัวเป็นชั้นบางๆบนผิววัตถุที่มีอุณหภูมิต่ำกว่าจุดเยือกแข็ง (หยดน้ำกลายเป็นน้ำแข็ง)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4000" b="1" smtClean="0">
              <a:solidFill>
                <a:srgbClr val="99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4000" b="1" smtClean="0">
              <a:solidFill>
                <a:srgbClr val="99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4000" b="1" smtClean="0">
              <a:solidFill>
                <a:srgbClr val="99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40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	     </a:t>
            </a: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น้ำค้างแข็งจะต่างกับน้ำค้างตรงที่ </a:t>
            </a:r>
            <a:r>
              <a:rPr lang="th-TH" sz="4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สถานะ</a:t>
            </a:r>
            <a:endParaRPr lang="en-US" sz="4000" b="1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0182" name="Picture 6" descr="น้ำค้างแข็ง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933825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น้ำค้างแข็ง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19538"/>
            <a:ext cx="27368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6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ลูกเห็บ มาจากไหน</a:t>
            </a:r>
            <a:r>
              <a:rPr lang="en-US" sz="54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93738" y="1412875"/>
            <a:ext cx="7766050" cy="518477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484313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     </a:t>
            </a:r>
            <a:r>
              <a:rPr lang="th-TH" sz="36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ลูกเห็บ </a:t>
            </a: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เกิดจากละอองหยาดฝนซึ่งเย็นแบบยิ่งยวด (ยังอยู่ในสภาพของเหลวที่อุณหภูมิต่ำกว่าจุดเยือกแข็ง) ในเมฆฝน ปะทะกับวัตถุแข็ง เช่น ผงฝุ่น หรือ ก้อนลูกเห็บที่เกาะตัวอยู่ก่อนแล้ว และแข็งตัวเกาะรอบวัตถุนั้น ๆ เป็นก้อนลูกเห็บ </a:t>
            </a:r>
            <a:endParaRPr lang="en-US" sz="36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2233" name="Picture 9" descr="p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206875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43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6488"/>
            <a:ext cx="36909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40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ลูกเห็บ</a:t>
            </a:r>
            <a:endParaRPr lang="en-US" sz="5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93738" y="1412875"/>
            <a:ext cx="7766050" cy="518477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484313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sz="32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	     </a:t>
            </a:r>
            <a:r>
              <a:rPr lang="th-TH" sz="32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ฝนลูกเห็บมักจะมากับ พายุฝนที่รุนแรง และมักจะมีอากาศเย็น โดยที่อุณหภูมิของชั้นอากาศที่อยู่สูงนั้นเย็นกว่าอากาศที่อยู่ต่ำมาก ลูกเห็บขนาดเล็กจะถูกพัดพาสะท้อนขึ้นลงอยุ่ระหว่างชั้นบรรยากาศที่อากาศเย็นและร้อน เนื่องจากการลอยตัวขึ้นของอากาศร้อนและแรงดึงดูดของโลก ลูกเห็บที่ลอยตัวอยู่นานก็จะมีขนาดใหญ่ </a:t>
            </a:r>
            <a:endParaRPr lang="en-US" sz="32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3256" name="Picture 8" descr="ocliwea115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68738"/>
            <a:ext cx="4895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2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หิมะ</a:t>
            </a:r>
            <a:endParaRPr lang="en-US" sz="5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93738" y="1412875"/>
            <a:ext cx="7766050" cy="5184775"/>
          </a:xfrm>
          <a:prstGeom prst="roundRect">
            <a:avLst>
              <a:gd name="adj" fmla="val 6231"/>
            </a:avLst>
          </a:prstGeom>
          <a:solidFill>
            <a:srgbClr val="CCFFFF">
              <a:alpha val="8117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2413" y="1484313"/>
            <a:ext cx="7920037" cy="5040312"/>
          </a:xfrm>
          <a:noFill/>
        </p:spPr>
        <p:txBody>
          <a:bodyPr/>
          <a:lstStyle/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	     หิมะ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เป็นรูปหนึ่งของการตกลงมาของน้ำจากบรรยากาศ อยู่ในรูปของผลึกน้ำแข็งจำนวนมากเรียก เกล็ดหิมะ จับตัวรวมกันเป็นก้อน ดังนั้นหิมะจึงมีเนื้อที่หยาบเป็นเกล็ด และมีโครงสร้างที่กลวงจึงมีความนุ่มเมื่อสัมผัส</a:t>
            </a: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endParaRPr lang="th-TH" sz="66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lvl="1" algn="thaiDist" eaLnBrk="1" hangingPunct="1">
              <a:lnSpc>
                <a:spcPct val="90000"/>
              </a:lnSpc>
              <a:buFontTx/>
              <a:buNone/>
            </a:pP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		     หิมะนั้นเกิดจากละอองน้ำเกิดการเกาะรวมตัวกันในชั้นบรรยากาศที่อุณหภูมิต่ำว่า </a:t>
            </a:r>
            <a:r>
              <a:rPr lang="en-US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0°C 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32°F</a:t>
            </a:r>
            <a:r>
              <a:rPr lang="th-TH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 และตกลงมา</a:t>
            </a:r>
          </a:p>
        </p:txBody>
      </p:sp>
      <p:pic>
        <p:nvPicPr>
          <p:cNvPr id="54279" name="Picture 7" descr="berge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725738"/>
            <a:ext cx="23717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250px-SnowflakesWilsonBentley">
            <a:hlinkClick r:id="rId3" tooltip="รูปเกล็ดหิมะ โดย วิลสัน เบ็นท์ลีย์(Wilson Bentley) ค.ศ. 190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708275"/>
            <a:ext cx="22494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47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urirum Rajabhat Univeristy\อุตุนิยมวิทยาเบื้องต้น\สอนอุตุฯ ปี 56\สอน MT\precipitation\15-8-2557 10-35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200150"/>
            <a:ext cx="81248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50602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urirum Rajabhat Univeristy\อุตุนิยมวิทยาเบื้องต้น\สอนอุตุฯ ปี 56\สอน MT\precipitation\15-8-2557 10-36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14437"/>
            <a:ext cx="81534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54524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urirum Rajabhat Univeristy\อุตุนิยมวิทยาเบื้องต้น\สอนอุตุฯ ปี 56\สอน MT\precipitation\15-8-2557 10-37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90625"/>
            <a:ext cx="81248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152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8575"/>
            <a:ext cx="8910960" cy="407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00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Burirum Rajabhat Univeristy\อุตุนิยมวิทยาเบื้องต้น\สอนอุตุฯ ปี 56\สอน MT\precipitation\15-8-2557 10-37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90625"/>
            <a:ext cx="809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25731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Burirum Rajabhat Univeristy\อุตุนิยมวิทยาเบื้องต้น\สอนอุตุฯ ปี 56\สอน MT\precipitation\15-8-2557 10-38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190625"/>
            <a:ext cx="80867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57704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h-TH" b="1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พยากรณ์</a:t>
            </a:r>
            <a:r>
              <a:rPr lang="th-TH" b="1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อากาศ</a:t>
            </a:r>
            <a:endParaRPr lang="th-TH" b="1" dirty="0">
              <a:solidFill>
                <a:srgbClr val="99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ศัพท์ที่ควรรู้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lvl="2">
              <a:lnSpc>
                <a:spcPct val="90000"/>
              </a:lnSpc>
            </a:pPr>
            <a:r>
              <a:rPr lang="th-TH" sz="3200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การพยากรณ์อากาศ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คือ การคาดคะเนลักษณะอากาศล่วงหน้า โดยเจ้าหน้าที่ของกรมอุตุนิยมวิทยา</a:t>
            </a:r>
          </a:p>
          <a:p>
            <a:pPr lvl="2">
              <a:lnSpc>
                <a:spcPct val="90000"/>
              </a:lnSpc>
            </a:pPr>
            <a:endParaRPr lang="th-TH" sz="1400" dirty="0">
              <a:latin typeface="TH SarabunPSK" pitchFamily="34" charset="-34"/>
              <a:cs typeface="TH SarabunPSK" pitchFamily="34" charset="-34"/>
            </a:endParaRPr>
          </a:p>
          <a:p>
            <a:pPr lvl="2">
              <a:lnSpc>
                <a:spcPct val="90000"/>
              </a:lnSpc>
            </a:pPr>
            <a:r>
              <a:rPr lang="th-TH" sz="3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อุตุนิยมวิทยา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คือ วิชาวิทยาศาสตร์ที่ศึกษาเกี่ยวกับอากาศ และการเปลี่ยนแปลงของอากาศ</a:t>
            </a:r>
          </a:p>
          <a:p>
            <a:pPr lvl="2">
              <a:lnSpc>
                <a:spcPct val="90000"/>
              </a:lnSpc>
            </a:pPr>
            <a:endParaRPr lang="th-TH" sz="1400" dirty="0">
              <a:latin typeface="TH SarabunPSK" pitchFamily="34" charset="-34"/>
              <a:cs typeface="TH SarabunPSK" pitchFamily="34" charset="-34"/>
            </a:endParaRPr>
          </a:p>
          <a:p>
            <a:pPr lvl="2">
              <a:lnSpc>
                <a:spcPct val="90000"/>
              </a:lnSpc>
            </a:pPr>
            <a:r>
              <a:rPr lang="th-TH" sz="3200" b="1" dirty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แผนที่อากาศ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คือ แผนที่ที่แสดงลักษณะของอากาศในเวลาขณะใดขณะหนึ่งที่ผ่านมาในแต่ละวัน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871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h-TH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การตรวจ</a:t>
            </a:r>
            <a:r>
              <a:rPr lang="th-TH" dirty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สภาพอากาศต้องใช้</a:t>
            </a:r>
            <a:r>
              <a:rPr lang="th-TH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ข้อมูลอะไรบ้าง</a:t>
            </a:r>
            <a:r>
              <a:rPr lang="en-US" dirty="0" smtClean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th-TH" dirty="0">
              <a:solidFill>
                <a:srgbClr val="99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ในการเก็บข้อมูลการตรวจสภาพอากาศ จะอาศัยเครื่องมือหลายๆอย่างประกอบกัน ได้แก่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- Thermometer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- Hygrometer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- Rain gauge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- Wind vane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- </a:t>
            </a:r>
            <a:r>
              <a:rPr lang="en-US" sz="2800" b="1" dirty="0" err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Anemomete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เรดาร์ตรวจอากาศ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บอลลูน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ตรวจอากาศ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ดาวเทียม</a:t>
            </a:r>
            <a:r>
              <a:rPr lang="th-TH" sz="2800" b="1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อุตุนิยมวิทยา</a:t>
            </a:r>
            <a:endParaRPr lang="th-TH" sz="28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26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990000"/>
                </a:solidFill>
              </a:rPr>
              <a:t>สัญลักษณ์บนแผน</a:t>
            </a:r>
            <a:r>
              <a:rPr lang="th-TH" b="1" dirty="0">
                <a:solidFill>
                  <a:srgbClr val="990000"/>
                </a:solidFill>
              </a:rPr>
              <a:t>ที่</a:t>
            </a:r>
            <a:r>
              <a:rPr lang="th-TH" b="1" dirty="0" smtClean="0">
                <a:solidFill>
                  <a:srgbClr val="990000"/>
                </a:solidFill>
              </a:rPr>
              <a:t>อากาศ</a:t>
            </a:r>
            <a:endParaRPr lang="th-TH" b="1" dirty="0">
              <a:solidFill>
                <a:srgbClr val="990000"/>
              </a:solidFill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371600"/>
            <a:ext cx="37211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667000" y="4191000"/>
            <a:ext cx="1066800" cy="1143000"/>
          </a:xfrm>
          <a:prstGeom prst="ellipse">
            <a:avLst/>
          </a:prstGeom>
          <a:solidFill>
            <a:srgbClr val="FF0000">
              <a:alpha val="38000"/>
            </a:srgbClr>
          </a:solidFill>
          <a:ln w="38100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3276600" y="2514600"/>
            <a:ext cx="1905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276600" y="5334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572000" y="563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003300"/>
                </a:solidFill>
              </a:rPr>
              <a:t>สัญลักษณ์แสดงลักษณะของสภาพอากาศ</a:t>
            </a:r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4876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56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ทัศนวิสัย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ทัศนวิสัย เลวมาก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(Bad)	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ได้ไม่เกิน	1	กิโลเมตร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 เลว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Mist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เห็นได้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1-2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 ค่อนข้างเลว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(Poor)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เห็นได้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2-4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 พอประมาณ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(Moderate)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ได้ระหว่าง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4-10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 ดี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(Good)	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ได้ตั้งแต่	10	กิโลเมตรขึ้นไป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909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การแปลความหมายค่ารหัสทัศน</a:t>
            </a:r>
            <a:r>
              <a:rPr lang="th-TH" b="1" dirty="0" smtClean="0"/>
              <a:t>วิสัย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มี</a:t>
            </a:r>
            <a:r>
              <a:rPr lang="th-TH" sz="3600" dirty="0"/>
              <a:t>เลขตั้งแต่ 01-99 ซึ่งถอดรหัสได้ดังนี้</a:t>
            </a:r>
          </a:p>
          <a:p>
            <a:r>
              <a:rPr lang="th-TH" sz="3600" dirty="0"/>
              <a:t>1) ถ้าเลขมีค่าตั้งแต่ 01-50 ให้เติมจุดทศนิยมหมายถึงระหว่างตัวเลขทั้ง 2 ค่าที่อ่านจะเป็นจำนวนกิโลเมตรที่สามารถมองเห็นได้ เช่น รหัส เป็น 08 หมายถึง ทัศนวิสัยเห็นได้ไกล 0.8 กิโลเมตร หรือ 35 หมายถึง ทัศนวิสัยมองเห็นได้ไกล 3.5 กิโลเมตร (ตัวเลขตั้งแต่ 51-55 ไม่ใช้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93247"/>
            <a:ext cx="1759768" cy="199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288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การแปลความหมายค่ารหัสทัศน</a:t>
            </a:r>
            <a:r>
              <a:rPr lang="th-TH" b="1" dirty="0" smtClean="0"/>
              <a:t>วิสัย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525963"/>
          </a:xfrm>
        </p:spPr>
        <p:txBody>
          <a:bodyPr/>
          <a:lstStyle/>
          <a:p>
            <a:r>
              <a:rPr lang="th-TH" sz="3600" dirty="0" smtClean="0"/>
              <a:t>2</a:t>
            </a:r>
            <a:r>
              <a:rPr lang="th-TH" sz="3600" dirty="0"/>
              <a:t>) ถ้าเลขมีค่าตั้งแต่ 56-80 ให้เอา 50 ลบออกจากตัวเลขรหัสนั้น จะเป็นค่าทัศนวิสัยที่สามารถมองเห็นได้ เช่น 72 ถอดรหัส ได้ว่า 72-50 = 22 หมายถึง ทัศนวิสัยมองเห็นได้ไกล 22 กิโลเมตร 58 ถอดรหัสได้ว่า 58-50 =  8 หมายถึง ทัศนวิสัยเห็นได้ไกล 8 กิโลเมตร</a:t>
            </a:r>
          </a:p>
          <a:p>
            <a:r>
              <a:rPr lang="th-TH" sz="3600" dirty="0"/>
              <a:t>3) ถ้าเลขรหัสมีค่า 81-88 ให้เอา 5 คูณหลักหน่วย แล้วบวกด้วย 30 จะได้ค่าทัศนวิสัย เช่น 83 ถอดรหัสได้ว่า </a:t>
            </a:r>
            <a:r>
              <a:rPr lang="en-US" sz="4000" dirty="0" smtClean="0"/>
              <a:t>5</a:t>
            </a:r>
            <a:r>
              <a:rPr lang="en-US" sz="3600" dirty="0" smtClean="0"/>
              <a:t>x3 </a:t>
            </a:r>
            <a:r>
              <a:rPr lang="en-US" sz="3600" dirty="0"/>
              <a:t>= 15 </a:t>
            </a:r>
            <a:r>
              <a:rPr lang="th-TH" sz="3600" dirty="0" smtClean="0"/>
              <a:t>  เอา</a:t>
            </a:r>
            <a:r>
              <a:rPr lang="th-TH" sz="3600" dirty="0"/>
              <a:t>ไปบวก 30 = 45 หมายถึง ทัศนวิสัยที่มองเห็นได้ </a:t>
            </a:r>
            <a:r>
              <a:rPr lang="en-US" sz="3600" dirty="0" smtClean="0"/>
              <a:t> 45</a:t>
            </a:r>
            <a:r>
              <a:rPr lang="th-TH" sz="3600" dirty="0" smtClean="0"/>
              <a:t>  กิโลเมตร</a:t>
            </a:r>
            <a:endParaRPr lang="th-TH" sz="3600" dirty="0"/>
          </a:p>
          <a:p>
            <a:r>
              <a:rPr lang="th-TH" sz="3600" dirty="0"/>
              <a:t>4) ถ้ารหัสตั้งแต่ 89-99 มีความหมายดังนี้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987307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การแปลความหมายค่ารหัสทัศน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12940"/>
              </p:ext>
            </p:extLst>
          </p:nvPr>
        </p:nvGraphicFramePr>
        <p:xfrm>
          <a:off x="457200" y="1373376"/>
          <a:ext cx="82296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432"/>
                <a:gridCol w="3096344"/>
                <a:gridCol w="1080120"/>
                <a:gridCol w="325070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ความหมาย</a:t>
                      </a:r>
                      <a:endParaRPr lang="en-US" sz="20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20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ความหมาย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ทัศนวิสัยมองเห็นได้เกิน  70 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มองเห็นได้น้อยกว่า      0.05  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มองเห็นได้ในระยะ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0.05 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มองเห็นได้ในระยะ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0.2 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มองเห็นได้ในระยะ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0.5 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มองเห็นได้ในระยะ         1   กิโลเมตร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181475" algn="l"/>
                        </a:tabLst>
                      </a:pP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มองเห็นได้ในระยะ            2  กิโลเมตร                  มองเห็นได้ในระยะ            4  กิโลเมตร         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ได้ในระยะ          10  กิโลเมตร                                มองเห็นได้ในระยะ          20  กิโลเมตร         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มองเห็น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ได้ในระยะ 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 กิโลเมตรหรือ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 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40050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มีข้อสังเกตจากการใช้ตัวเลขรหัสว่าอาจแปลค่าซ้ำกันได้ เช่น 92 กับ 02, 93 กับ 05, 94 กับ 10, 95 กับ 20 และ 96 กับ 40 ในกรณีเช่นนี้นักอุตุนิยมวิทยามักนิยมใช้รหัสตัวเลขตามข้อ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80395"/>
            <a:ext cx="1512168" cy="171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517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33463"/>
            <a:ext cx="85439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09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19200"/>
            <a:ext cx="91249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49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323975"/>
            <a:ext cx="6067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07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1" y="795338"/>
            <a:ext cx="81629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66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19225"/>
            <a:ext cx="79629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62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สัญลักษณ์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แสดงข้อมูลที่สถานีตรวจอากาศผิว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พื้น</a:t>
            </a:r>
          </a:p>
          <a:p>
            <a:pPr marL="0" indent="0" algn="ctr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:http://cimss.ssec.wisc.edu/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wxwise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/station/page3.html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71800" y="908720"/>
            <a:ext cx="3240360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10029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52438"/>
            <a:ext cx="762952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84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3350"/>
            <a:ext cx="49720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สัญลักษณ์แสดงปริมาณเมฆที่ใช้ในแผนที่อากาศ</a:t>
            </a:r>
          </a:p>
        </p:txBody>
      </p:sp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1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2" y="2348880"/>
            <a:ext cx="24923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0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1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3" name="Picture 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4" name="Picture 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61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สัญลักษณ์แสดงสภาพอากาศปัจจุบัน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5" descr="Pastweath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19288"/>
            <a:ext cx="42862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5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6" name="Picture 24" descr="Weather_symbolsNE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4761"/>
            <a:ext cx="4953000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7545"/>
            <a:ext cx="2751956" cy="678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30485" y="1844824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ฟ้าหลัว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4368" y="52315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ฝนตกปรอยๆ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0485" y="3121804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ฝนหิมะ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562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57060"/>
              </p:ext>
            </p:extLst>
          </p:nvPr>
        </p:nvGraphicFramePr>
        <p:xfrm>
          <a:off x="1628775" y="985838"/>
          <a:ext cx="6129338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6346850" imgH="5558472" progId="Word.Document.12">
                  <p:embed/>
                </p:oleObj>
              </mc:Choice>
              <mc:Fallback>
                <p:oleObj name="Document" r:id="rId4" imgW="6346850" imgH="55584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775" y="985838"/>
                        <a:ext cx="6129338" cy="508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19672" y="251937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</a:rPr>
              <a:t>สัญลักษณ์และความหมายการเพิ่มลดของความกดอากาศ</a:t>
            </a:r>
          </a:p>
        </p:txBody>
      </p:sp>
      <p:pic>
        <p:nvPicPr>
          <p:cNvPr id="6" name="Picture 5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452320" y="836712"/>
            <a:ext cx="144016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287459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62151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การแบ่งชนิดของเมฆตามระดับความสูงของฐานเมฆ </a:t>
            </a:r>
            <a:endParaRPr lang="th-TH" sz="32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เมฆที่ก่อตัวในแนวตั้ง 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Vertical)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สามารถก่อตัวสูงขึ้นไปได้หลายกิโลเมตร เป็นเมฆที่ก่อให้เกิดพายุและฝนฟ้าคะนอง ได้แก่ คิวมูโลนิมบัส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Cumulonimbus, </a:t>
            </a:r>
            <a:r>
              <a:rPr lang="en-US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Cb</a:t>
            </a:r>
            <a:r>
              <a:rPr lang="en-US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เมฆที่อยู่เหนือชั้นบรรยากาศโทรโพสเฟียร์ (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Extreme level)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มีอยู่ด้วยกัน 2 ชนิด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ได้แก่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เมฆ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มุก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Nacreous cloud)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ในชั้นบรรยากาศสตราโตสเฟียร์ และเมฆสุกใส (</a:t>
            </a:r>
            <a:r>
              <a:rPr lang="en-US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Noctilucent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cloud)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ในชั้นบรรยากาศมีโซสเฟียร์ </a:t>
            </a:r>
            <a:endParaRPr lang="en-US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94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สัญลักษณ์แสดงชนิดของเมฆ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2743200" y="2133600"/>
            <a:ext cx="3352800" cy="4419600"/>
            <a:chOff x="1728" y="1344"/>
            <a:chExt cx="2112" cy="2784"/>
          </a:xfrm>
        </p:grpSpPr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1728" y="1344"/>
              <a:ext cx="2064" cy="2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000000"/>
                </a:solidFill>
              </a:endParaRP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728" y="1344"/>
              <a:ext cx="2064" cy="24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b="1" smtClean="0">
                <a:solidFill>
                  <a:srgbClr val="000000"/>
                </a:solidFill>
              </a:endParaRPr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2064" y="1632"/>
              <a:ext cx="1776" cy="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เซอ</a:t>
              </a:r>
              <a:r>
                <a:rPr lang="th-TH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รัส</a:t>
              </a: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 		Ci          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เซอโรคิวมูลัส 	Cc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เซอโรสเตรตัส 	Cs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อัลโตคิวมูลัส 	Ac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อัลโตสเตรตัส 	As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นิมโบสเตรตัส 	Ns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สเตรโตคิวมูลัส 	Sc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สเตรตัส 		St 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คิวมูลัส	 	Cu 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CC"/>
                  </a:solidFill>
                  <a:latin typeface="Microsoft Sans Serif" pitchFamily="34" charset="0"/>
                  <a:cs typeface="Microsoft Sans Serif" pitchFamily="34" charset="0"/>
                </a:rPr>
                <a:t>คิวมูโลนิมบัส 	Cb</a:t>
              </a: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2256" y="1344"/>
              <a:ext cx="1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000" b="1" smtClean="0">
                  <a:solidFill>
                    <a:srgbClr val="0000CC"/>
                  </a:solidFill>
                  <a:latin typeface="Times New Roman" pitchFamily="18" charset="0"/>
                  <a:cs typeface="CordiaUPC" pitchFamily="34" charset="-34"/>
                </a:rPr>
                <a:t>สัญลักษณ์</a:t>
              </a:r>
              <a:endParaRPr lang="th-TH" sz="1600" b="1" smtClean="0">
                <a:solidFill>
                  <a:srgbClr val="0000CC"/>
                </a:solidFill>
                <a:latin typeface="Times New Roman" pitchFamily="18" charset="0"/>
                <a:cs typeface="CordiaUPC" pitchFamily="34" charset="-34"/>
              </a:endParaRPr>
            </a:p>
          </p:txBody>
        </p:sp>
        <p:pic>
          <p:nvPicPr>
            <p:cNvPr id="35864" name="Picture 24" descr="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80"/>
              <a:ext cx="254" cy="219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924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สัญลักษณ์แสดงชนิดของเมฆชั้นสูง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5" name="Picture 21" descr="Highcloudsymbo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800600" cy="454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245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สัญลักษณ์แสดงชนิดของเมฆชั้นกลาง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Midcloudcymbo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8768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75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3300"/>
                </a:solidFill>
              </a:rPr>
              <a:t>สัญลักษณ์แสดงชนิดของเมฆชั้นต่ำ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30838"/>
            <a:ext cx="1447800" cy="142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75125"/>
            <a:ext cx="144780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08313"/>
            <a:ext cx="144780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1295400" cy="104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12731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12890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129540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7" name="Picture 15" descr="Lowcloudsymbo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17738"/>
            <a:ext cx="60198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50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990000"/>
                </a:solidFill>
              </a:rPr>
              <a:t>ในแผนที่อากาศมีอะไร</a:t>
            </a:r>
            <a:r>
              <a:rPr lang="en-US">
                <a:solidFill>
                  <a:srgbClr val="990000"/>
                </a:solidFill>
              </a:rPr>
              <a:t>?</a:t>
            </a:r>
            <a:endParaRPr lang="th-TH">
              <a:solidFill>
                <a:srgbClr val="990000"/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838200" y="1295400"/>
            <a:ext cx="7772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</a:endParaRPr>
          </a:p>
        </p:txBody>
      </p:sp>
      <p:pic>
        <p:nvPicPr>
          <p:cNvPr id="32779" name="Picture 11" descr="Station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3338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86438"/>
            <a:ext cx="79851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5" y="6015038"/>
            <a:ext cx="1066800" cy="84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93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สัญลักษณ์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แสดงข้อมูลที่สถานีตรวจอากาศผิว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พื้น</a:t>
            </a:r>
          </a:p>
          <a:p>
            <a:pPr marL="0" indent="0" algn="ctr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:http://cimss.ssec.wisc.edu/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wxwise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/station/page3.html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71800" y="908720"/>
            <a:ext cx="3240360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763273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Thank you for your attention!</a:t>
            </a:r>
            <a:endParaRPr lang="th-TH" sz="6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76264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ดร.เทพ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พร  โลมา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รักษ์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Ed.D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(Science Education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ครุ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ศาสตร์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สาขาวิทยาศาสตร์ </a:t>
            </a:r>
            <a:endParaRPr lang="th-TH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มหาวิทยาลัย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ราชภัฏบุรีรัมย์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E-mail: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tlomarak@gmail.com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17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-34"/>
            <a:cs typeface="Microsoft Sans Serif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-34"/>
            <a:cs typeface="Microsoft Sans Serif" pitchFamily="34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5714</TotalTime>
  <Words>1619</Words>
  <Application>Microsoft Office PowerPoint</Application>
  <PresentationFormat>On-screen Show (4:3)</PresentationFormat>
  <Paragraphs>318</Paragraphs>
  <Slides>96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1_Default Design</vt:lpstr>
      <vt:lpstr>Office Theme</vt:lpstr>
      <vt:lpstr>4_Default Design</vt:lpstr>
      <vt:lpstr>3_Default Design</vt:lpstr>
      <vt:lpstr>Document</vt:lpstr>
      <vt:lpstr>เมฆ ฝน และหยาดน้ำฟ้า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หยาดน้ำฟ้า</vt:lpstr>
      <vt:lpstr>ฝนเกิดได้อย่างไร</vt:lpstr>
      <vt:lpstr>ฝนเกิดได้อย่างไร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แล้วเราจะวัดปริมาณน้ำฝนอย่างไร?</vt:lpstr>
      <vt:lpstr>หมอกคืออะไร?</vt:lpstr>
      <vt:lpstr>น้ำค้างคืออะไร?</vt:lpstr>
      <vt:lpstr>น้ำค้าง (แข็ง)?</vt:lpstr>
      <vt:lpstr>ลูกเห็บ มาจากไหน?</vt:lpstr>
      <vt:lpstr>ลูกเห็บ</vt:lpstr>
      <vt:lpstr>หิมะ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การพยากรณ์อากาศ</vt:lpstr>
      <vt:lpstr>การตรวจสภาพอากาศต้องใช้ข้อมูลอะไรบ้าง?</vt:lpstr>
      <vt:lpstr>สัญลักษณ์บนแผนที่อากาศ</vt:lpstr>
      <vt:lpstr>ทัศนวิสัย</vt:lpstr>
      <vt:lpstr>การแปลความหมายค่ารหัสทัศนวิสัย</vt:lpstr>
      <vt:lpstr>การแปลความหมายค่ารหัสทัศนวิสัย</vt:lpstr>
      <vt:lpstr>การแปลความหมายค่ารหัสทัศนวิสัย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ในแผนที่อากาศมีอะไร?</vt:lpstr>
      <vt:lpstr>ในแผนที่อากาศมีอะไร?</vt:lpstr>
      <vt:lpstr>PowerPoint Presentation</vt:lpstr>
      <vt:lpstr>PowerPoint Presentation</vt:lpstr>
      <vt:lpstr>ในแผนที่อากาศมีอะไร?</vt:lpstr>
      <vt:lpstr>ในแผนที่อากาศมีอะไร?</vt:lpstr>
      <vt:lpstr>ในแผนที่อากาศมีอะไร?</vt:lpstr>
      <vt:lpstr>ในแผนที่อากาศมีอะไร?</vt:lpstr>
      <vt:lpstr>ในแผนที่อากาศมีอะไร?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บรรยากาศศาสตร์</dc:title>
  <dc:creator>Thank</dc:creator>
  <cp:lastModifiedBy>Thank</cp:lastModifiedBy>
  <cp:revision>314</cp:revision>
  <cp:lastPrinted>2012-06-09T09:27:13Z</cp:lastPrinted>
  <dcterms:created xsi:type="dcterms:W3CDTF">2012-05-09T04:11:40Z</dcterms:created>
  <dcterms:modified xsi:type="dcterms:W3CDTF">2014-11-27T08:45:47Z</dcterms:modified>
</cp:coreProperties>
</file>