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805" r:id="rId2"/>
    <p:sldMasterId id="2147483818" r:id="rId3"/>
    <p:sldMasterId id="2147483830" r:id="rId4"/>
  </p:sldMasterIdLst>
  <p:notesMasterIdLst>
    <p:notesMasterId r:id="rId40"/>
  </p:notesMasterIdLst>
  <p:handoutMasterIdLst>
    <p:handoutMasterId r:id="rId41"/>
  </p:handoutMasterIdLst>
  <p:sldIdLst>
    <p:sldId id="989" r:id="rId5"/>
    <p:sldId id="1015" r:id="rId6"/>
    <p:sldId id="1017" r:id="rId7"/>
    <p:sldId id="1016" r:id="rId8"/>
    <p:sldId id="1018" r:id="rId9"/>
    <p:sldId id="990" r:id="rId10"/>
    <p:sldId id="991" r:id="rId11"/>
    <p:sldId id="992" r:id="rId12"/>
    <p:sldId id="993" r:id="rId13"/>
    <p:sldId id="1014" r:id="rId14"/>
    <p:sldId id="1013" r:id="rId15"/>
    <p:sldId id="1012" r:id="rId16"/>
    <p:sldId id="997" r:id="rId17"/>
    <p:sldId id="998" r:id="rId18"/>
    <p:sldId id="999" r:id="rId19"/>
    <p:sldId id="1000" r:id="rId20"/>
    <p:sldId id="1001" r:id="rId21"/>
    <p:sldId id="1002" r:id="rId22"/>
    <p:sldId id="1003" r:id="rId23"/>
    <p:sldId id="1004" r:id="rId24"/>
    <p:sldId id="1005" r:id="rId25"/>
    <p:sldId id="1006" r:id="rId26"/>
    <p:sldId id="1007" r:id="rId27"/>
    <p:sldId id="1008" r:id="rId28"/>
    <p:sldId id="1009" r:id="rId29"/>
    <p:sldId id="1010" r:id="rId30"/>
    <p:sldId id="1019" r:id="rId31"/>
    <p:sldId id="1020" r:id="rId32"/>
    <p:sldId id="1021" r:id="rId33"/>
    <p:sldId id="1011" r:id="rId34"/>
    <p:sldId id="1022" r:id="rId35"/>
    <p:sldId id="1027" r:id="rId36"/>
    <p:sldId id="1023" r:id="rId37"/>
    <p:sldId id="1025" r:id="rId38"/>
    <p:sldId id="1026" r:id="rId39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1" autoAdjust="0"/>
    <p:restoredTop sz="94660"/>
  </p:normalViewPr>
  <p:slideViewPr>
    <p:cSldViewPr>
      <p:cViewPr>
        <p:scale>
          <a:sx n="75" d="100"/>
          <a:sy n="75" d="100"/>
        </p:scale>
        <p:origin x="-9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0B37E-43E2-4263-8128-E2A3F7266DB4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CC53F49-C00B-481E-8B12-07E8D09BE23F}">
      <dgm:prSet phldrT="[ข้อความ]" custT="1"/>
      <dgm:spPr>
        <a:solidFill>
          <a:srgbClr val="002060"/>
        </a:solidFill>
      </dgm:spPr>
      <dgm:t>
        <a:bodyPr/>
        <a:lstStyle/>
        <a:p>
          <a:r>
            <a:rPr lang="th-TH" sz="4400" b="1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ชนิดของลม</a:t>
          </a:r>
          <a:endParaRPr lang="th-TH" sz="4400" b="1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gm:t>
    </dgm:pt>
    <dgm:pt modelId="{6C9CD238-D282-420E-9CCF-633CC608D246}" type="parTrans" cxnId="{20C81615-B2BF-40E7-B98E-9524A8D4B598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65FD52F9-FA28-418B-A2E5-69394C27F364}" type="sibTrans" cxnId="{20C81615-B2BF-40E7-B98E-9524A8D4B598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19BB1232-1B2D-4374-AAE6-EA37C25BEF76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3600" b="1" i="0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ลมประจำเวลา</a:t>
          </a:r>
          <a:endParaRPr lang="th-TH" sz="3600" b="1" i="0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gm:t>
    </dgm:pt>
    <dgm:pt modelId="{F177E7FD-0D9A-4FAC-95F5-3A00A25F5EAA}" type="parTrans" cxnId="{63948F5A-266A-402E-BE5B-5495D94ECCD5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DFCD5A28-8603-40AA-90E3-D24E5D8F7A30}" type="sibTrans" cxnId="{63948F5A-266A-402E-BE5B-5495D94ECCD5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390F2305-140C-40E5-B2B9-A6CA0D975C5A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ลมบก ลมทะเล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D3CECBF8-D5A1-40E1-BAFE-59637CD10DAC}" type="parTrans" cxnId="{C5B3634B-4A28-4635-B040-EABA1157704A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BA147A9F-D376-4B81-8051-C7B075302516}" type="sibTrans" cxnId="{C5B3634B-4A28-4635-B040-EABA1157704A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13CA5FBB-2FA0-456F-BCC5-D397E892A42E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ลมหุบเขา ลมภูเขา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9AFE3868-99FE-4DCC-8AB9-731C478443AD}" type="parTrans" cxnId="{B8EBB236-72B8-46E4-8358-7958427D7952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4CDAEC14-7807-4F41-A3A3-537F9B688676}" type="sibTrans" cxnId="{B8EBB236-72B8-46E4-8358-7958427D7952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D84DCF5B-C086-4FA2-9722-282061779029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ลมประจำฤดูกาล</a:t>
          </a:r>
          <a:endParaRPr lang="th-TH" sz="3600" b="1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gm:t>
    </dgm:pt>
    <dgm:pt modelId="{968592BB-9C48-4BC6-AE2C-0EA34ECF0FAF}" type="parTrans" cxnId="{4EABFD37-E416-4C47-B966-9A67421DE478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0F8429F6-69FA-48B3-874D-60462A2D5826}" type="sibTrans" cxnId="{4EABFD37-E416-4C47-B966-9A67421DE478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A6A422EC-5387-4E73-BEB1-BC050D001335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ลมมรสุมตะวันตกเฉียงใต้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1A172197-7EB2-4C2A-AA70-6913AFED7A39}" type="parTrans" cxnId="{5DD32FBA-E8FA-421B-9E01-89F92837A37C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66C641A5-1DDB-4F4A-A0EB-481D50A83D79}" type="sibTrans" cxnId="{5DD32FBA-E8FA-421B-9E01-89F92837A37C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DA4F397E-74B7-49D5-93C2-26E0748218C5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ลมมรสุมตะวันออกเฉียงเหนือ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1D31C2E2-F343-4090-86A6-425D11A56D17}" type="parTrans" cxnId="{7F2A4186-943F-4AB3-9B8F-1AAEF2F7C85A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5FBBD76B-7D97-44B4-B9D5-2FD673FD2455}" type="sibTrans" cxnId="{7F2A4186-943F-4AB3-9B8F-1AAEF2F7C85A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A67540EE-AE02-4D35-85F7-6D6C69FD6D17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ลมประจำถิ่น</a:t>
          </a:r>
          <a:endParaRPr lang="th-TH" sz="3600" b="1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gm:t>
    </dgm:pt>
    <dgm:pt modelId="{76B11485-B79C-4F30-A65A-FA07238ED226}" type="parTrans" cxnId="{B48E6E97-EF73-45DF-8B93-3E22EB81AADB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31E591D7-C11D-4EC8-A2D4-FE23A9984F83}" type="sibTrans" cxnId="{B48E6E97-EF73-45DF-8B93-3E22EB81AADB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01DF9395-5E6A-4FCD-A519-AF5EB685FE09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ลมตะเภาและลมว่าว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FEE8872F-4ED7-4FCF-83D2-74381498FDE3}" type="parTrans" cxnId="{C7CD77F8-8ADA-49E8-9BBF-CB00B2AD9EC5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700CC8EA-DA16-43DD-9848-8DDAA690FF2F}" type="sibTrans" cxnId="{C7CD77F8-8ADA-49E8-9BBF-CB00B2AD9EC5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B70536F3-02D0-4972-A374-965B18A98E76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th-TH" sz="3200" dirty="0" smtClean="0">
              <a:latin typeface="KodchiangUPC" pitchFamily="18" charset="-34"/>
              <a:cs typeface="KodchiangUPC" pitchFamily="18" charset="-34"/>
            </a:rPr>
            <a:t>ลมประจำถิ่นอื่น ๆ</a:t>
          </a:r>
          <a:endParaRPr lang="th-TH" sz="3200" dirty="0">
            <a:latin typeface="KodchiangUPC" pitchFamily="18" charset="-34"/>
            <a:cs typeface="KodchiangUPC" pitchFamily="18" charset="-34"/>
          </a:endParaRPr>
        </a:p>
      </dgm:t>
    </dgm:pt>
    <dgm:pt modelId="{43E53566-8F84-4A2A-838E-92AD1EECF6B8}" type="parTrans" cxnId="{D725575D-85A5-4939-B7D8-8598EEC5952A}">
      <dgm:prSet custT="1"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5F0815C7-476E-4410-8945-B4633E6168AA}" type="sibTrans" cxnId="{D725575D-85A5-4939-B7D8-8598EEC5952A}">
      <dgm:prSet/>
      <dgm:spPr/>
      <dgm:t>
        <a:bodyPr/>
        <a:lstStyle/>
        <a:p>
          <a:endParaRPr lang="th-TH" sz="3600">
            <a:latin typeface="KodchiangUPC" pitchFamily="18" charset="-34"/>
            <a:cs typeface="KodchiangUPC" pitchFamily="18" charset="-34"/>
          </a:endParaRPr>
        </a:p>
      </dgm:t>
    </dgm:pt>
    <dgm:pt modelId="{66C70514-AF93-4AE6-ACDC-E45625D52423}" type="pres">
      <dgm:prSet presAssocID="{FA20B37E-43E2-4263-8128-E2A3F7266D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7509AE5-7D65-484E-B278-E8FE24611D8B}" type="pres">
      <dgm:prSet presAssocID="{6CC53F49-C00B-481E-8B12-07E8D09BE23F}" presName="root1" presStyleCnt="0"/>
      <dgm:spPr/>
    </dgm:pt>
    <dgm:pt modelId="{25464109-8829-45A3-A106-942915EAB69B}" type="pres">
      <dgm:prSet presAssocID="{6CC53F49-C00B-481E-8B12-07E8D09BE23F}" presName="LevelOneTextNode" presStyleLbl="node0" presStyleIdx="0" presStyleCnt="1" custLinFactNeighborX="-266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577CE01-B678-4EFB-94A9-2247AB5CB30F}" type="pres">
      <dgm:prSet presAssocID="{6CC53F49-C00B-481E-8B12-07E8D09BE23F}" presName="level2hierChild" presStyleCnt="0"/>
      <dgm:spPr/>
    </dgm:pt>
    <dgm:pt modelId="{5A282FAF-A11E-4AFA-A1C5-C657B996A769}" type="pres">
      <dgm:prSet presAssocID="{F177E7FD-0D9A-4FAC-95F5-3A00A25F5EAA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2C767FFE-D79F-4DAD-BBF8-FB6D4D36033D}" type="pres">
      <dgm:prSet presAssocID="{F177E7FD-0D9A-4FAC-95F5-3A00A25F5EAA}" presName="connTx" presStyleLbl="parChTrans1D2" presStyleIdx="0" presStyleCnt="3"/>
      <dgm:spPr/>
      <dgm:t>
        <a:bodyPr/>
        <a:lstStyle/>
        <a:p>
          <a:endParaRPr lang="th-TH"/>
        </a:p>
      </dgm:t>
    </dgm:pt>
    <dgm:pt modelId="{5563DB6B-7BC1-462D-ACFC-2C33BBDAE19D}" type="pres">
      <dgm:prSet presAssocID="{19BB1232-1B2D-4374-AAE6-EA37C25BEF76}" presName="root2" presStyleCnt="0"/>
      <dgm:spPr/>
    </dgm:pt>
    <dgm:pt modelId="{49660C8E-9FFA-446A-A1D5-6307B6A4ED57}" type="pres">
      <dgm:prSet presAssocID="{19BB1232-1B2D-4374-AAE6-EA37C25BEF76}" presName="LevelTwoTextNode" presStyleLbl="node2" presStyleIdx="0" presStyleCnt="3" custLinFactNeighborX="-2459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263F06F-FCF2-44BA-8E9F-F383A02E1DFA}" type="pres">
      <dgm:prSet presAssocID="{19BB1232-1B2D-4374-AAE6-EA37C25BEF76}" presName="level3hierChild" presStyleCnt="0"/>
      <dgm:spPr/>
    </dgm:pt>
    <dgm:pt modelId="{608FD132-9C90-44B4-94A3-FAC654ECEFF6}" type="pres">
      <dgm:prSet presAssocID="{D3CECBF8-D5A1-40E1-BAFE-59637CD10DAC}" presName="conn2-1" presStyleLbl="parChTrans1D3" presStyleIdx="0" presStyleCnt="6"/>
      <dgm:spPr/>
      <dgm:t>
        <a:bodyPr/>
        <a:lstStyle/>
        <a:p>
          <a:endParaRPr lang="th-TH"/>
        </a:p>
      </dgm:t>
    </dgm:pt>
    <dgm:pt modelId="{EC854314-BB8F-40C8-84A6-18DA440A0FB8}" type="pres">
      <dgm:prSet presAssocID="{D3CECBF8-D5A1-40E1-BAFE-59637CD10DAC}" presName="connTx" presStyleLbl="parChTrans1D3" presStyleIdx="0" presStyleCnt="6"/>
      <dgm:spPr/>
      <dgm:t>
        <a:bodyPr/>
        <a:lstStyle/>
        <a:p>
          <a:endParaRPr lang="th-TH"/>
        </a:p>
      </dgm:t>
    </dgm:pt>
    <dgm:pt modelId="{3470FD09-5C1D-4881-98F4-DFD15867068C}" type="pres">
      <dgm:prSet presAssocID="{390F2305-140C-40E5-B2B9-A6CA0D975C5A}" presName="root2" presStyleCnt="0"/>
      <dgm:spPr/>
    </dgm:pt>
    <dgm:pt modelId="{0DC974CD-8C52-404E-B917-D42F428070BB}" type="pres">
      <dgm:prSet presAssocID="{390F2305-140C-40E5-B2B9-A6CA0D975C5A}" presName="LevelTwoTextNode" presStyleLbl="node3" presStyleIdx="0" presStyleCnt="6" custScaleX="132025" custLinFactNeighborX="13" custLinFactNeighborY="-78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529174E-2DF1-41BA-A84E-9B0DE466C7DA}" type="pres">
      <dgm:prSet presAssocID="{390F2305-140C-40E5-B2B9-A6CA0D975C5A}" presName="level3hierChild" presStyleCnt="0"/>
      <dgm:spPr/>
    </dgm:pt>
    <dgm:pt modelId="{A65E21F1-FA15-4DEC-B248-F7005718B676}" type="pres">
      <dgm:prSet presAssocID="{9AFE3868-99FE-4DCC-8AB9-731C478443AD}" presName="conn2-1" presStyleLbl="parChTrans1D3" presStyleIdx="1" presStyleCnt="6"/>
      <dgm:spPr/>
      <dgm:t>
        <a:bodyPr/>
        <a:lstStyle/>
        <a:p>
          <a:endParaRPr lang="th-TH"/>
        </a:p>
      </dgm:t>
    </dgm:pt>
    <dgm:pt modelId="{E7BF1519-7E0B-4F7D-AAD6-B19C418F7E6A}" type="pres">
      <dgm:prSet presAssocID="{9AFE3868-99FE-4DCC-8AB9-731C478443AD}" presName="connTx" presStyleLbl="parChTrans1D3" presStyleIdx="1" presStyleCnt="6"/>
      <dgm:spPr/>
      <dgm:t>
        <a:bodyPr/>
        <a:lstStyle/>
        <a:p>
          <a:endParaRPr lang="th-TH"/>
        </a:p>
      </dgm:t>
    </dgm:pt>
    <dgm:pt modelId="{40789F9A-426D-47B3-9DCB-3466372EE3E2}" type="pres">
      <dgm:prSet presAssocID="{13CA5FBB-2FA0-456F-BCC5-D397E892A42E}" presName="root2" presStyleCnt="0"/>
      <dgm:spPr/>
    </dgm:pt>
    <dgm:pt modelId="{0529D84C-7E84-415F-911A-A7FC8E645E20}" type="pres">
      <dgm:prSet presAssocID="{13CA5FBB-2FA0-456F-BCC5-D397E892A42E}" presName="LevelTwoTextNode" presStyleLbl="node3" presStyleIdx="1" presStyleCnt="6" custScaleX="132025" custLinFactNeighborY="-536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65A0446-8B30-4A74-A396-2B3CFCB6C8AF}" type="pres">
      <dgm:prSet presAssocID="{13CA5FBB-2FA0-456F-BCC5-D397E892A42E}" presName="level3hierChild" presStyleCnt="0"/>
      <dgm:spPr/>
    </dgm:pt>
    <dgm:pt modelId="{D0CF57FA-20E4-4BCE-B871-C6DB6ABFE2BD}" type="pres">
      <dgm:prSet presAssocID="{968592BB-9C48-4BC6-AE2C-0EA34ECF0FAF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21DB17E4-A627-4581-9208-E0ABB3FCCF92}" type="pres">
      <dgm:prSet presAssocID="{968592BB-9C48-4BC6-AE2C-0EA34ECF0FAF}" presName="connTx" presStyleLbl="parChTrans1D2" presStyleIdx="1" presStyleCnt="3"/>
      <dgm:spPr/>
      <dgm:t>
        <a:bodyPr/>
        <a:lstStyle/>
        <a:p>
          <a:endParaRPr lang="th-TH"/>
        </a:p>
      </dgm:t>
    </dgm:pt>
    <dgm:pt modelId="{0FBF9BA6-BBA3-49AA-A79C-B46BBC95EE62}" type="pres">
      <dgm:prSet presAssocID="{D84DCF5B-C086-4FA2-9722-282061779029}" presName="root2" presStyleCnt="0"/>
      <dgm:spPr/>
    </dgm:pt>
    <dgm:pt modelId="{E6DA9BE7-39E5-4D96-B8D9-3098CFCBF6E1}" type="pres">
      <dgm:prSet presAssocID="{D84DCF5B-C086-4FA2-9722-282061779029}" presName="LevelTwoTextNode" presStyleLbl="node2" presStyleIdx="1" presStyleCnt="3" custLinFactNeighborX="-2459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AC706D9-DF9A-4CF1-BA6E-58D25CCAAB73}" type="pres">
      <dgm:prSet presAssocID="{D84DCF5B-C086-4FA2-9722-282061779029}" presName="level3hierChild" presStyleCnt="0"/>
      <dgm:spPr/>
    </dgm:pt>
    <dgm:pt modelId="{0725F380-7AAE-494E-B7CE-F840FD1A0D7C}" type="pres">
      <dgm:prSet presAssocID="{1A172197-7EB2-4C2A-AA70-6913AFED7A39}" presName="conn2-1" presStyleLbl="parChTrans1D3" presStyleIdx="2" presStyleCnt="6"/>
      <dgm:spPr/>
      <dgm:t>
        <a:bodyPr/>
        <a:lstStyle/>
        <a:p>
          <a:endParaRPr lang="th-TH"/>
        </a:p>
      </dgm:t>
    </dgm:pt>
    <dgm:pt modelId="{86F390B9-E8BC-4014-BDE5-6F379F16E632}" type="pres">
      <dgm:prSet presAssocID="{1A172197-7EB2-4C2A-AA70-6913AFED7A39}" presName="connTx" presStyleLbl="parChTrans1D3" presStyleIdx="2" presStyleCnt="6"/>
      <dgm:spPr/>
      <dgm:t>
        <a:bodyPr/>
        <a:lstStyle/>
        <a:p>
          <a:endParaRPr lang="th-TH"/>
        </a:p>
      </dgm:t>
    </dgm:pt>
    <dgm:pt modelId="{25A0585B-F081-40FE-83BC-A6B7BE8848B2}" type="pres">
      <dgm:prSet presAssocID="{A6A422EC-5387-4E73-BEB1-BC050D001335}" presName="root2" presStyleCnt="0"/>
      <dgm:spPr/>
    </dgm:pt>
    <dgm:pt modelId="{7D39FB5C-2734-4AE6-A937-8450F110430A}" type="pres">
      <dgm:prSet presAssocID="{A6A422EC-5387-4E73-BEB1-BC050D001335}" presName="LevelTwoTextNode" presStyleLbl="node3" presStyleIdx="2" presStyleCnt="6" custScaleX="132025" custLinFactNeighborY="-132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053CDBD-54E6-4B06-B7A8-91DBACA83504}" type="pres">
      <dgm:prSet presAssocID="{A6A422EC-5387-4E73-BEB1-BC050D001335}" presName="level3hierChild" presStyleCnt="0"/>
      <dgm:spPr/>
    </dgm:pt>
    <dgm:pt modelId="{8DDA948F-5913-4F03-923D-6140CFC37ED4}" type="pres">
      <dgm:prSet presAssocID="{1D31C2E2-F343-4090-86A6-425D11A56D17}" presName="conn2-1" presStyleLbl="parChTrans1D3" presStyleIdx="3" presStyleCnt="6"/>
      <dgm:spPr/>
      <dgm:t>
        <a:bodyPr/>
        <a:lstStyle/>
        <a:p>
          <a:endParaRPr lang="th-TH"/>
        </a:p>
      </dgm:t>
    </dgm:pt>
    <dgm:pt modelId="{F129C2B7-5752-49F1-BB03-B3F64EDAE675}" type="pres">
      <dgm:prSet presAssocID="{1D31C2E2-F343-4090-86A6-425D11A56D17}" presName="connTx" presStyleLbl="parChTrans1D3" presStyleIdx="3" presStyleCnt="6"/>
      <dgm:spPr/>
      <dgm:t>
        <a:bodyPr/>
        <a:lstStyle/>
        <a:p>
          <a:endParaRPr lang="th-TH"/>
        </a:p>
      </dgm:t>
    </dgm:pt>
    <dgm:pt modelId="{2A8FB518-398A-4A94-9495-5BDA4F35A848}" type="pres">
      <dgm:prSet presAssocID="{DA4F397E-74B7-49D5-93C2-26E0748218C5}" presName="root2" presStyleCnt="0"/>
      <dgm:spPr/>
    </dgm:pt>
    <dgm:pt modelId="{8BB217C2-BA05-4E23-BB4A-8C9C1BD8F0B9}" type="pres">
      <dgm:prSet presAssocID="{DA4F397E-74B7-49D5-93C2-26E0748218C5}" presName="LevelTwoTextNode" presStyleLbl="node3" presStyleIdx="3" presStyleCnt="6" custScaleX="132025" custLinFactNeighborY="-1460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A46CCB9-2E2F-4D6B-AF93-666F47F1BBB6}" type="pres">
      <dgm:prSet presAssocID="{DA4F397E-74B7-49D5-93C2-26E0748218C5}" presName="level3hierChild" presStyleCnt="0"/>
      <dgm:spPr/>
    </dgm:pt>
    <dgm:pt modelId="{A88FEB61-0493-42D6-94A5-B461534E0F26}" type="pres">
      <dgm:prSet presAssocID="{76B11485-B79C-4F30-A65A-FA07238ED226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3CA5EF97-F11D-4113-A2FC-B1ADBF788B8A}" type="pres">
      <dgm:prSet presAssocID="{76B11485-B79C-4F30-A65A-FA07238ED226}" presName="connTx" presStyleLbl="parChTrans1D2" presStyleIdx="2" presStyleCnt="3"/>
      <dgm:spPr/>
      <dgm:t>
        <a:bodyPr/>
        <a:lstStyle/>
        <a:p>
          <a:endParaRPr lang="th-TH"/>
        </a:p>
      </dgm:t>
    </dgm:pt>
    <dgm:pt modelId="{38398526-B89F-49F2-85A1-DD31C8DF755C}" type="pres">
      <dgm:prSet presAssocID="{A67540EE-AE02-4D35-85F7-6D6C69FD6D17}" presName="root2" presStyleCnt="0"/>
      <dgm:spPr/>
    </dgm:pt>
    <dgm:pt modelId="{9DF6F51F-F14A-4FF2-BE05-A3119A10CD0E}" type="pres">
      <dgm:prSet presAssocID="{A67540EE-AE02-4D35-85F7-6D6C69FD6D17}" presName="LevelTwoTextNode" presStyleLbl="node2" presStyleIdx="2" presStyleCnt="3" custLinFactNeighborX="-24591" custLinFactNeighborY="-2495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41F846E-E998-4187-A24E-886276C7FC52}" type="pres">
      <dgm:prSet presAssocID="{A67540EE-AE02-4D35-85F7-6D6C69FD6D17}" presName="level3hierChild" presStyleCnt="0"/>
      <dgm:spPr/>
    </dgm:pt>
    <dgm:pt modelId="{0BF34181-3FDA-4EA7-AF4A-9089EA1DBA52}" type="pres">
      <dgm:prSet presAssocID="{FEE8872F-4ED7-4FCF-83D2-74381498FDE3}" presName="conn2-1" presStyleLbl="parChTrans1D3" presStyleIdx="4" presStyleCnt="6"/>
      <dgm:spPr/>
      <dgm:t>
        <a:bodyPr/>
        <a:lstStyle/>
        <a:p>
          <a:endParaRPr lang="th-TH"/>
        </a:p>
      </dgm:t>
    </dgm:pt>
    <dgm:pt modelId="{C61A9BB4-80AD-42C8-A910-ED3AF0764A14}" type="pres">
      <dgm:prSet presAssocID="{FEE8872F-4ED7-4FCF-83D2-74381498FDE3}" presName="connTx" presStyleLbl="parChTrans1D3" presStyleIdx="4" presStyleCnt="6"/>
      <dgm:spPr/>
      <dgm:t>
        <a:bodyPr/>
        <a:lstStyle/>
        <a:p>
          <a:endParaRPr lang="th-TH"/>
        </a:p>
      </dgm:t>
    </dgm:pt>
    <dgm:pt modelId="{1E68B290-ABDD-482D-A628-24C6CA942B37}" type="pres">
      <dgm:prSet presAssocID="{01DF9395-5E6A-4FCD-A519-AF5EB685FE09}" presName="root2" presStyleCnt="0"/>
      <dgm:spPr/>
    </dgm:pt>
    <dgm:pt modelId="{6D526EA1-2031-4D6E-A958-9C6317F8F5AF}" type="pres">
      <dgm:prSet presAssocID="{01DF9395-5E6A-4FCD-A519-AF5EB685FE09}" presName="LevelTwoTextNode" presStyleLbl="node3" presStyleIdx="4" presStyleCnt="6" custScaleX="132025" custLinFactNeighborY="-938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48A7A2-9217-411E-A214-DED03BD350C4}" type="pres">
      <dgm:prSet presAssocID="{01DF9395-5E6A-4FCD-A519-AF5EB685FE09}" presName="level3hierChild" presStyleCnt="0"/>
      <dgm:spPr/>
    </dgm:pt>
    <dgm:pt modelId="{6F16ADFA-357C-4C9D-B187-71D6DA4282EB}" type="pres">
      <dgm:prSet presAssocID="{43E53566-8F84-4A2A-838E-92AD1EECF6B8}" presName="conn2-1" presStyleLbl="parChTrans1D3" presStyleIdx="5" presStyleCnt="6"/>
      <dgm:spPr/>
      <dgm:t>
        <a:bodyPr/>
        <a:lstStyle/>
        <a:p>
          <a:endParaRPr lang="th-TH"/>
        </a:p>
      </dgm:t>
    </dgm:pt>
    <dgm:pt modelId="{D4FFED1F-5B2E-4DF3-806E-1D055B32FCAD}" type="pres">
      <dgm:prSet presAssocID="{43E53566-8F84-4A2A-838E-92AD1EECF6B8}" presName="connTx" presStyleLbl="parChTrans1D3" presStyleIdx="5" presStyleCnt="6"/>
      <dgm:spPr/>
      <dgm:t>
        <a:bodyPr/>
        <a:lstStyle/>
        <a:p>
          <a:endParaRPr lang="th-TH"/>
        </a:p>
      </dgm:t>
    </dgm:pt>
    <dgm:pt modelId="{74805318-2769-4017-9867-7011C586FE64}" type="pres">
      <dgm:prSet presAssocID="{B70536F3-02D0-4972-A374-965B18A98E76}" presName="root2" presStyleCnt="0"/>
      <dgm:spPr/>
    </dgm:pt>
    <dgm:pt modelId="{B35D02E3-8159-486F-9550-B42787B14CA5}" type="pres">
      <dgm:prSet presAssocID="{B70536F3-02D0-4972-A374-965B18A98E76}" presName="LevelTwoTextNode" presStyleLbl="node3" presStyleIdx="5" presStyleCnt="6" custScaleX="132025" custLinFactNeighborX="-1015" custLinFactNeighborY="-81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5BCF8A2-2D84-47B9-AFCB-034F131E9FB1}" type="pres">
      <dgm:prSet presAssocID="{B70536F3-02D0-4972-A374-965B18A98E76}" presName="level3hierChild" presStyleCnt="0"/>
      <dgm:spPr/>
    </dgm:pt>
  </dgm:ptLst>
  <dgm:cxnLst>
    <dgm:cxn modelId="{4EABFD37-E416-4C47-B966-9A67421DE478}" srcId="{6CC53F49-C00B-481E-8B12-07E8D09BE23F}" destId="{D84DCF5B-C086-4FA2-9722-282061779029}" srcOrd="1" destOrd="0" parTransId="{968592BB-9C48-4BC6-AE2C-0EA34ECF0FAF}" sibTransId="{0F8429F6-69FA-48B3-874D-60462A2D5826}"/>
    <dgm:cxn modelId="{7832A4D5-86F3-47F5-81E3-3DAC51FDA010}" type="presOf" srcId="{1D31C2E2-F343-4090-86A6-425D11A56D17}" destId="{8DDA948F-5913-4F03-923D-6140CFC37ED4}" srcOrd="0" destOrd="0" presId="urn:microsoft.com/office/officeart/2005/8/layout/hierarchy2"/>
    <dgm:cxn modelId="{F99C8904-9A48-420F-B4A7-D5A181D417F8}" type="presOf" srcId="{968592BB-9C48-4BC6-AE2C-0EA34ECF0FAF}" destId="{D0CF57FA-20E4-4BCE-B871-C6DB6ABFE2BD}" srcOrd="0" destOrd="0" presId="urn:microsoft.com/office/officeart/2005/8/layout/hierarchy2"/>
    <dgm:cxn modelId="{6DAF0B61-9DEC-4BBC-AA46-B171CE881CEC}" type="presOf" srcId="{9AFE3868-99FE-4DCC-8AB9-731C478443AD}" destId="{E7BF1519-7E0B-4F7D-AAD6-B19C418F7E6A}" srcOrd="1" destOrd="0" presId="urn:microsoft.com/office/officeart/2005/8/layout/hierarchy2"/>
    <dgm:cxn modelId="{7DADFED2-917E-40DE-AA3A-B446B183B0E0}" type="presOf" srcId="{19BB1232-1B2D-4374-AAE6-EA37C25BEF76}" destId="{49660C8E-9FFA-446A-A1D5-6307B6A4ED57}" srcOrd="0" destOrd="0" presId="urn:microsoft.com/office/officeart/2005/8/layout/hierarchy2"/>
    <dgm:cxn modelId="{D9A17EED-62FC-4EC1-9B89-6F37B59AA1D4}" type="presOf" srcId="{9AFE3868-99FE-4DCC-8AB9-731C478443AD}" destId="{A65E21F1-FA15-4DEC-B248-F7005718B676}" srcOrd="0" destOrd="0" presId="urn:microsoft.com/office/officeart/2005/8/layout/hierarchy2"/>
    <dgm:cxn modelId="{20C81615-B2BF-40E7-B98E-9524A8D4B598}" srcId="{FA20B37E-43E2-4263-8128-E2A3F7266DB4}" destId="{6CC53F49-C00B-481E-8B12-07E8D09BE23F}" srcOrd="0" destOrd="0" parTransId="{6C9CD238-D282-420E-9CCF-633CC608D246}" sibTransId="{65FD52F9-FA28-418B-A2E5-69394C27F364}"/>
    <dgm:cxn modelId="{3FE9A308-3485-4111-8968-256C96ACC95A}" type="presOf" srcId="{FA20B37E-43E2-4263-8128-E2A3F7266DB4}" destId="{66C70514-AF93-4AE6-ACDC-E45625D52423}" srcOrd="0" destOrd="0" presId="urn:microsoft.com/office/officeart/2005/8/layout/hierarchy2"/>
    <dgm:cxn modelId="{2B1C8E16-BB9D-4922-A05B-3E167CE8BF65}" type="presOf" srcId="{76B11485-B79C-4F30-A65A-FA07238ED226}" destId="{3CA5EF97-F11D-4113-A2FC-B1ADBF788B8A}" srcOrd="1" destOrd="0" presId="urn:microsoft.com/office/officeart/2005/8/layout/hierarchy2"/>
    <dgm:cxn modelId="{D73216CA-BCDC-4EE2-9380-7F3FCA3D897E}" type="presOf" srcId="{FEE8872F-4ED7-4FCF-83D2-74381498FDE3}" destId="{0BF34181-3FDA-4EA7-AF4A-9089EA1DBA52}" srcOrd="0" destOrd="0" presId="urn:microsoft.com/office/officeart/2005/8/layout/hierarchy2"/>
    <dgm:cxn modelId="{B8EBB236-72B8-46E4-8358-7958427D7952}" srcId="{19BB1232-1B2D-4374-AAE6-EA37C25BEF76}" destId="{13CA5FBB-2FA0-456F-BCC5-D397E892A42E}" srcOrd="1" destOrd="0" parTransId="{9AFE3868-99FE-4DCC-8AB9-731C478443AD}" sibTransId="{4CDAEC14-7807-4F41-A3A3-537F9B688676}"/>
    <dgm:cxn modelId="{C9C69FD2-0EE8-4399-8FB4-2D1043031E34}" type="presOf" srcId="{43E53566-8F84-4A2A-838E-92AD1EECF6B8}" destId="{6F16ADFA-357C-4C9D-B187-71D6DA4282EB}" srcOrd="0" destOrd="0" presId="urn:microsoft.com/office/officeart/2005/8/layout/hierarchy2"/>
    <dgm:cxn modelId="{05B7563A-879C-41C4-82E3-AB0421E3F647}" type="presOf" srcId="{F177E7FD-0D9A-4FAC-95F5-3A00A25F5EAA}" destId="{2C767FFE-D79F-4DAD-BBF8-FB6D4D36033D}" srcOrd="1" destOrd="0" presId="urn:microsoft.com/office/officeart/2005/8/layout/hierarchy2"/>
    <dgm:cxn modelId="{511F80B4-0D84-4B3A-A54B-85F5EDC49B76}" type="presOf" srcId="{968592BB-9C48-4BC6-AE2C-0EA34ECF0FAF}" destId="{21DB17E4-A627-4581-9208-E0ABB3FCCF92}" srcOrd="1" destOrd="0" presId="urn:microsoft.com/office/officeart/2005/8/layout/hierarchy2"/>
    <dgm:cxn modelId="{58690C28-79B5-4F2A-A33D-EB1699B989BE}" type="presOf" srcId="{76B11485-B79C-4F30-A65A-FA07238ED226}" destId="{A88FEB61-0493-42D6-94A5-B461534E0F26}" srcOrd="0" destOrd="0" presId="urn:microsoft.com/office/officeart/2005/8/layout/hierarchy2"/>
    <dgm:cxn modelId="{541427C0-2962-4172-AC69-C3602FDCE218}" type="presOf" srcId="{DA4F397E-74B7-49D5-93C2-26E0748218C5}" destId="{8BB217C2-BA05-4E23-BB4A-8C9C1BD8F0B9}" srcOrd="0" destOrd="0" presId="urn:microsoft.com/office/officeart/2005/8/layout/hierarchy2"/>
    <dgm:cxn modelId="{FC1854E1-CA04-4347-9277-F7CF885FA54C}" type="presOf" srcId="{A6A422EC-5387-4E73-BEB1-BC050D001335}" destId="{7D39FB5C-2734-4AE6-A937-8450F110430A}" srcOrd="0" destOrd="0" presId="urn:microsoft.com/office/officeart/2005/8/layout/hierarchy2"/>
    <dgm:cxn modelId="{94AB50DA-45EA-4FF3-A1F8-E38431FF3633}" type="presOf" srcId="{390F2305-140C-40E5-B2B9-A6CA0D975C5A}" destId="{0DC974CD-8C52-404E-B917-D42F428070BB}" srcOrd="0" destOrd="0" presId="urn:microsoft.com/office/officeart/2005/8/layout/hierarchy2"/>
    <dgm:cxn modelId="{7F2A4186-943F-4AB3-9B8F-1AAEF2F7C85A}" srcId="{D84DCF5B-C086-4FA2-9722-282061779029}" destId="{DA4F397E-74B7-49D5-93C2-26E0748218C5}" srcOrd="1" destOrd="0" parTransId="{1D31C2E2-F343-4090-86A6-425D11A56D17}" sibTransId="{5FBBD76B-7D97-44B4-B9D5-2FD673FD2455}"/>
    <dgm:cxn modelId="{D725575D-85A5-4939-B7D8-8598EEC5952A}" srcId="{A67540EE-AE02-4D35-85F7-6D6C69FD6D17}" destId="{B70536F3-02D0-4972-A374-965B18A98E76}" srcOrd="1" destOrd="0" parTransId="{43E53566-8F84-4A2A-838E-92AD1EECF6B8}" sibTransId="{5F0815C7-476E-4410-8945-B4633E6168AA}"/>
    <dgm:cxn modelId="{2DE77DAA-68C0-444E-96D5-59286C2ED47A}" type="presOf" srcId="{43E53566-8F84-4A2A-838E-92AD1EECF6B8}" destId="{D4FFED1F-5B2E-4DF3-806E-1D055B32FCAD}" srcOrd="1" destOrd="0" presId="urn:microsoft.com/office/officeart/2005/8/layout/hierarchy2"/>
    <dgm:cxn modelId="{A534D6F9-BE55-4A8A-8010-5AF1088CDDB3}" type="presOf" srcId="{6CC53F49-C00B-481E-8B12-07E8D09BE23F}" destId="{25464109-8829-45A3-A106-942915EAB69B}" srcOrd="0" destOrd="0" presId="urn:microsoft.com/office/officeart/2005/8/layout/hierarchy2"/>
    <dgm:cxn modelId="{E294FD8C-3DD5-42E1-9194-3FBE1FC32470}" type="presOf" srcId="{B70536F3-02D0-4972-A374-965B18A98E76}" destId="{B35D02E3-8159-486F-9550-B42787B14CA5}" srcOrd="0" destOrd="0" presId="urn:microsoft.com/office/officeart/2005/8/layout/hierarchy2"/>
    <dgm:cxn modelId="{2BEFB5AB-5F7F-41D9-B22C-51E1DFCB425E}" type="presOf" srcId="{F177E7FD-0D9A-4FAC-95F5-3A00A25F5EAA}" destId="{5A282FAF-A11E-4AFA-A1C5-C657B996A769}" srcOrd="0" destOrd="0" presId="urn:microsoft.com/office/officeart/2005/8/layout/hierarchy2"/>
    <dgm:cxn modelId="{C7CD77F8-8ADA-49E8-9BBF-CB00B2AD9EC5}" srcId="{A67540EE-AE02-4D35-85F7-6D6C69FD6D17}" destId="{01DF9395-5E6A-4FCD-A519-AF5EB685FE09}" srcOrd="0" destOrd="0" parTransId="{FEE8872F-4ED7-4FCF-83D2-74381498FDE3}" sibTransId="{700CC8EA-DA16-43DD-9848-8DDAA690FF2F}"/>
    <dgm:cxn modelId="{C5B3634B-4A28-4635-B040-EABA1157704A}" srcId="{19BB1232-1B2D-4374-AAE6-EA37C25BEF76}" destId="{390F2305-140C-40E5-B2B9-A6CA0D975C5A}" srcOrd="0" destOrd="0" parTransId="{D3CECBF8-D5A1-40E1-BAFE-59637CD10DAC}" sibTransId="{BA147A9F-D376-4B81-8051-C7B075302516}"/>
    <dgm:cxn modelId="{63948F5A-266A-402E-BE5B-5495D94ECCD5}" srcId="{6CC53F49-C00B-481E-8B12-07E8D09BE23F}" destId="{19BB1232-1B2D-4374-AAE6-EA37C25BEF76}" srcOrd="0" destOrd="0" parTransId="{F177E7FD-0D9A-4FAC-95F5-3A00A25F5EAA}" sibTransId="{DFCD5A28-8603-40AA-90E3-D24E5D8F7A30}"/>
    <dgm:cxn modelId="{B48E6E97-EF73-45DF-8B93-3E22EB81AADB}" srcId="{6CC53F49-C00B-481E-8B12-07E8D09BE23F}" destId="{A67540EE-AE02-4D35-85F7-6D6C69FD6D17}" srcOrd="2" destOrd="0" parTransId="{76B11485-B79C-4F30-A65A-FA07238ED226}" sibTransId="{31E591D7-C11D-4EC8-A2D4-FE23A9984F83}"/>
    <dgm:cxn modelId="{40A7E5F8-CD24-4AB8-8BF0-569144F5FE2A}" type="presOf" srcId="{13CA5FBB-2FA0-456F-BCC5-D397E892A42E}" destId="{0529D84C-7E84-415F-911A-A7FC8E645E20}" srcOrd="0" destOrd="0" presId="urn:microsoft.com/office/officeart/2005/8/layout/hierarchy2"/>
    <dgm:cxn modelId="{56BD2640-6CC1-4FC0-A87E-7CC7398110D9}" type="presOf" srcId="{D84DCF5B-C086-4FA2-9722-282061779029}" destId="{E6DA9BE7-39E5-4D96-B8D9-3098CFCBF6E1}" srcOrd="0" destOrd="0" presId="urn:microsoft.com/office/officeart/2005/8/layout/hierarchy2"/>
    <dgm:cxn modelId="{771640D4-775B-44BD-9E23-D1E9C4C2557D}" type="presOf" srcId="{1A172197-7EB2-4C2A-AA70-6913AFED7A39}" destId="{86F390B9-E8BC-4014-BDE5-6F379F16E632}" srcOrd="1" destOrd="0" presId="urn:microsoft.com/office/officeart/2005/8/layout/hierarchy2"/>
    <dgm:cxn modelId="{9479B356-D269-400A-92E4-868DCCE60902}" type="presOf" srcId="{D3CECBF8-D5A1-40E1-BAFE-59637CD10DAC}" destId="{EC854314-BB8F-40C8-84A6-18DA440A0FB8}" srcOrd="1" destOrd="0" presId="urn:microsoft.com/office/officeart/2005/8/layout/hierarchy2"/>
    <dgm:cxn modelId="{DCECB679-1ADB-44BB-AFB3-5E97299D4E40}" type="presOf" srcId="{1A172197-7EB2-4C2A-AA70-6913AFED7A39}" destId="{0725F380-7AAE-494E-B7CE-F840FD1A0D7C}" srcOrd="0" destOrd="0" presId="urn:microsoft.com/office/officeart/2005/8/layout/hierarchy2"/>
    <dgm:cxn modelId="{92B8EF47-4D3F-449E-B2EA-6C2D555B36E6}" type="presOf" srcId="{1D31C2E2-F343-4090-86A6-425D11A56D17}" destId="{F129C2B7-5752-49F1-BB03-B3F64EDAE675}" srcOrd="1" destOrd="0" presId="urn:microsoft.com/office/officeart/2005/8/layout/hierarchy2"/>
    <dgm:cxn modelId="{8A9F6F26-953C-4EA2-BF34-792A42A045D7}" type="presOf" srcId="{01DF9395-5E6A-4FCD-A519-AF5EB685FE09}" destId="{6D526EA1-2031-4D6E-A958-9C6317F8F5AF}" srcOrd="0" destOrd="0" presId="urn:microsoft.com/office/officeart/2005/8/layout/hierarchy2"/>
    <dgm:cxn modelId="{D572441C-C4D4-46E3-817B-58F43FA20A28}" type="presOf" srcId="{FEE8872F-4ED7-4FCF-83D2-74381498FDE3}" destId="{C61A9BB4-80AD-42C8-A910-ED3AF0764A14}" srcOrd="1" destOrd="0" presId="urn:microsoft.com/office/officeart/2005/8/layout/hierarchy2"/>
    <dgm:cxn modelId="{5DD32FBA-E8FA-421B-9E01-89F92837A37C}" srcId="{D84DCF5B-C086-4FA2-9722-282061779029}" destId="{A6A422EC-5387-4E73-BEB1-BC050D001335}" srcOrd="0" destOrd="0" parTransId="{1A172197-7EB2-4C2A-AA70-6913AFED7A39}" sibTransId="{66C641A5-1DDB-4F4A-A0EB-481D50A83D79}"/>
    <dgm:cxn modelId="{78E6C6E5-6A2F-42E5-915A-674B30C692D6}" type="presOf" srcId="{A67540EE-AE02-4D35-85F7-6D6C69FD6D17}" destId="{9DF6F51F-F14A-4FF2-BE05-A3119A10CD0E}" srcOrd="0" destOrd="0" presId="urn:microsoft.com/office/officeart/2005/8/layout/hierarchy2"/>
    <dgm:cxn modelId="{61CC7F0C-B6C0-4826-A6C4-0E75C0FD895D}" type="presOf" srcId="{D3CECBF8-D5A1-40E1-BAFE-59637CD10DAC}" destId="{608FD132-9C90-44B4-94A3-FAC654ECEFF6}" srcOrd="0" destOrd="0" presId="urn:microsoft.com/office/officeart/2005/8/layout/hierarchy2"/>
    <dgm:cxn modelId="{C8F6F651-C64E-4F48-ADBD-51C4FA91281E}" type="presParOf" srcId="{66C70514-AF93-4AE6-ACDC-E45625D52423}" destId="{47509AE5-7D65-484E-B278-E8FE24611D8B}" srcOrd="0" destOrd="0" presId="urn:microsoft.com/office/officeart/2005/8/layout/hierarchy2"/>
    <dgm:cxn modelId="{DE5CCD5A-9610-45F4-91F0-3CC8708AC747}" type="presParOf" srcId="{47509AE5-7D65-484E-B278-E8FE24611D8B}" destId="{25464109-8829-45A3-A106-942915EAB69B}" srcOrd="0" destOrd="0" presId="urn:microsoft.com/office/officeart/2005/8/layout/hierarchy2"/>
    <dgm:cxn modelId="{5967B289-A7C8-43FA-8562-048665D63DC4}" type="presParOf" srcId="{47509AE5-7D65-484E-B278-E8FE24611D8B}" destId="{0577CE01-B678-4EFB-94A9-2247AB5CB30F}" srcOrd="1" destOrd="0" presId="urn:microsoft.com/office/officeart/2005/8/layout/hierarchy2"/>
    <dgm:cxn modelId="{E5B4A1AB-C1DD-4E69-8A05-A883B8CDAED2}" type="presParOf" srcId="{0577CE01-B678-4EFB-94A9-2247AB5CB30F}" destId="{5A282FAF-A11E-4AFA-A1C5-C657B996A769}" srcOrd="0" destOrd="0" presId="urn:microsoft.com/office/officeart/2005/8/layout/hierarchy2"/>
    <dgm:cxn modelId="{34C6BBFB-8CB6-46C1-8F82-03BC53ECDC32}" type="presParOf" srcId="{5A282FAF-A11E-4AFA-A1C5-C657B996A769}" destId="{2C767FFE-D79F-4DAD-BBF8-FB6D4D36033D}" srcOrd="0" destOrd="0" presId="urn:microsoft.com/office/officeart/2005/8/layout/hierarchy2"/>
    <dgm:cxn modelId="{B1AC4CAB-D48E-42F0-858A-A0A32E22CCCA}" type="presParOf" srcId="{0577CE01-B678-4EFB-94A9-2247AB5CB30F}" destId="{5563DB6B-7BC1-462D-ACFC-2C33BBDAE19D}" srcOrd="1" destOrd="0" presId="urn:microsoft.com/office/officeart/2005/8/layout/hierarchy2"/>
    <dgm:cxn modelId="{BD4247E7-7807-4B19-AD72-BBF2F2E5E26A}" type="presParOf" srcId="{5563DB6B-7BC1-462D-ACFC-2C33BBDAE19D}" destId="{49660C8E-9FFA-446A-A1D5-6307B6A4ED57}" srcOrd="0" destOrd="0" presId="urn:microsoft.com/office/officeart/2005/8/layout/hierarchy2"/>
    <dgm:cxn modelId="{99A1609C-BA47-45BC-994E-46AD49F29FDB}" type="presParOf" srcId="{5563DB6B-7BC1-462D-ACFC-2C33BBDAE19D}" destId="{2263F06F-FCF2-44BA-8E9F-F383A02E1DFA}" srcOrd="1" destOrd="0" presId="urn:microsoft.com/office/officeart/2005/8/layout/hierarchy2"/>
    <dgm:cxn modelId="{7BAD49D3-7792-4AF9-AA2F-4A6BB9B30E05}" type="presParOf" srcId="{2263F06F-FCF2-44BA-8E9F-F383A02E1DFA}" destId="{608FD132-9C90-44B4-94A3-FAC654ECEFF6}" srcOrd="0" destOrd="0" presId="urn:microsoft.com/office/officeart/2005/8/layout/hierarchy2"/>
    <dgm:cxn modelId="{3E16648D-22C7-4106-ACAE-819774BA180C}" type="presParOf" srcId="{608FD132-9C90-44B4-94A3-FAC654ECEFF6}" destId="{EC854314-BB8F-40C8-84A6-18DA440A0FB8}" srcOrd="0" destOrd="0" presId="urn:microsoft.com/office/officeart/2005/8/layout/hierarchy2"/>
    <dgm:cxn modelId="{77DFB6A0-B80F-4900-AFEB-0B803F532020}" type="presParOf" srcId="{2263F06F-FCF2-44BA-8E9F-F383A02E1DFA}" destId="{3470FD09-5C1D-4881-98F4-DFD15867068C}" srcOrd="1" destOrd="0" presId="urn:microsoft.com/office/officeart/2005/8/layout/hierarchy2"/>
    <dgm:cxn modelId="{B37D31E0-6777-4775-892C-45F156ED6D4E}" type="presParOf" srcId="{3470FD09-5C1D-4881-98F4-DFD15867068C}" destId="{0DC974CD-8C52-404E-B917-D42F428070BB}" srcOrd="0" destOrd="0" presId="urn:microsoft.com/office/officeart/2005/8/layout/hierarchy2"/>
    <dgm:cxn modelId="{1122940A-8EC6-478A-A131-310CC1DA4B57}" type="presParOf" srcId="{3470FD09-5C1D-4881-98F4-DFD15867068C}" destId="{1529174E-2DF1-41BA-A84E-9B0DE466C7DA}" srcOrd="1" destOrd="0" presId="urn:microsoft.com/office/officeart/2005/8/layout/hierarchy2"/>
    <dgm:cxn modelId="{BE0BFD8E-0408-4F36-9B8A-C89DAC707650}" type="presParOf" srcId="{2263F06F-FCF2-44BA-8E9F-F383A02E1DFA}" destId="{A65E21F1-FA15-4DEC-B248-F7005718B676}" srcOrd="2" destOrd="0" presId="urn:microsoft.com/office/officeart/2005/8/layout/hierarchy2"/>
    <dgm:cxn modelId="{9883EFDF-44BE-42D7-9C94-F9AFBA5733F6}" type="presParOf" srcId="{A65E21F1-FA15-4DEC-B248-F7005718B676}" destId="{E7BF1519-7E0B-4F7D-AAD6-B19C418F7E6A}" srcOrd="0" destOrd="0" presId="urn:microsoft.com/office/officeart/2005/8/layout/hierarchy2"/>
    <dgm:cxn modelId="{B85F21E5-3AB8-4092-A46E-8B11291B8A76}" type="presParOf" srcId="{2263F06F-FCF2-44BA-8E9F-F383A02E1DFA}" destId="{40789F9A-426D-47B3-9DCB-3466372EE3E2}" srcOrd="3" destOrd="0" presId="urn:microsoft.com/office/officeart/2005/8/layout/hierarchy2"/>
    <dgm:cxn modelId="{D0651544-D889-4FAB-B707-016B000CA666}" type="presParOf" srcId="{40789F9A-426D-47B3-9DCB-3466372EE3E2}" destId="{0529D84C-7E84-415F-911A-A7FC8E645E20}" srcOrd="0" destOrd="0" presId="urn:microsoft.com/office/officeart/2005/8/layout/hierarchy2"/>
    <dgm:cxn modelId="{8F32C8CD-7A9C-4B0B-B31C-4AC56B5343AE}" type="presParOf" srcId="{40789F9A-426D-47B3-9DCB-3466372EE3E2}" destId="{865A0446-8B30-4A74-A396-2B3CFCB6C8AF}" srcOrd="1" destOrd="0" presId="urn:microsoft.com/office/officeart/2005/8/layout/hierarchy2"/>
    <dgm:cxn modelId="{16E526FB-0E13-48C2-96A8-7F4C4D81AB5D}" type="presParOf" srcId="{0577CE01-B678-4EFB-94A9-2247AB5CB30F}" destId="{D0CF57FA-20E4-4BCE-B871-C6DB6ABFE2BD}" srcOrd="2" destOrd="0" presId="urn:microsoft.com/office/officeart/2005/8/layout/hierarchy2"/>
    <dgm:cxn modelId="{FF9EA454-F949-404C-992B-F101258A6CED}" type="presParOf" srcId="{D0CF57FA-20E4-4BCE-B871-C6DB6ABFE2BD}" destId="{21DB17E4-A627-4581-9208-E0ABB3FCCF92}" srcOrd="0" destOrd="0" presId="urn:microsoft.com/office/officeart/2005/8/layout/hierarchy2"/>
    <dgm:cxn modelId="{E738E8B9-3423-40B4-9301-B2C2FB6E167F}" type="presParOf" srcId="{0577CE01-B678-4EFB-94A9-2247AB5CB30F}" destId="{0FBF9BA6-BBA3-49AA-A79C-B46BBC95EE62}" srcOrd="3" destOrd="0" presId="urn:microsoft.com/office/officeart/2005/8/layout/hierarchy2"/>
    <dgm:cxn modelId="{A8D50C56-1B09-45C9-AE3E-E015E3D0DEF2}" type="presParOf" srcId="{0FBF9BA6-BBA3-49AA-A79C-B46BBC95EE62}" destId="{E6DA9BE7-39E5-4D96-B8D9-3098CFCBF6E1}" srcOrd="0" destOrd="0" presId="urn:microsoft.com/office/officeart/2005/8/layout/hierarchy2"/>
    <dgm:cxn modelId="{6521E802-0EEF-4054-B3B7-647C1D5EC7E7}" type="presParOf" srcId="{0FBF9BA6-BBA3-49AA-A79C-B46BBC95EE62}" destId="{BAC706D9-DF9A-4CF1-BA6E-58D25CCAAB73}" srcOrd="1" destOrd="0" presId="urn:microsoft.com/office/officeart/2005/8/layout/hierarchy2"/>
    <dgm:cxn modelId="{4B309081-7EA9-4147-9F65-BC6185EF72BF}" type="presParOf" srcId="{BAC706D9-DF9A-4CF1-BA6E-58D25CCAAB73}" destId="{0725F380-7AAE-494E-B7CE-F840FD1A0D7C}" srcOrd="0" destOrd="0" presId="urn:microsoft.com/office/officeart/2005/8/layout/hierarchy2"/>
    <dgm:cxn modelId="{66B54F4F-2CB3-4D9F-BD97-323C10C6E099}" type="presParOf" srcId="{0725F380-7AAE-494E-B7CE-F840FD1A0D7C}" destId="{86F390B9-E8BC-4014-BDE5-6F379F16E632}" srcOrd="0" destOrd="0" presId="urn:microsoft.com/office/officeart/2005/8/layout/hierarchy2"/>
    <dgm:cxn modelId="{1FC0D736-E7E6-43E6-B19B-917243CC7B1A}" type="presParOf" srcId="{BAC706D9-DF9A-4CF1-BA6E-58D25CCAAB73}" destId="{25A0585B-F081-40FE-83BC-A6B7BE8848B2}" srcOrd="1" destOrd="0" presId="urn:microsoft.com/office/officeart/2005/8/layout/hierarchy2"/>
    <dgm:cxn modelId="{C42A67B9-31D8-4850-AC23-5F20CCB6520C}" type="presParOf" srcId="{25A0585B-F081-40FE-83BC-A6B7BE8848B2}" destId="{7D39FB5C-2734-4AE6-A937-8450F110430A}" srcOrd="0" destOrd="0" presId="urn:microsoft.com/office/officeart/2005/8/layout/hierarchy2"/>
    <dgm:cxn modelId="{9D66C5F2-C2F1-4C83-803F-70CA2557E69C}" type="presParOf" srcId="{25A0585B-F081-40FE-83BC-A6B7BE8848B2}" destId="{1053CDBD-54E6-4B06-B7A8-91DBACA83504}" srcOrd="1" destOrd="0" presId="urn:microsoft.com/office/officeart/2005/8/layout/hierarchy2"/>
    <dgm:cxn modelId="{D96CC8F9-E4E4-4D4E-8EFB-86C879BCD26C}" type="presParOf" srcId="{BAC706D9-DF9A-4CF1-BA6E-58D25CCAAB73}" destId="{8DDA948F-5913-4F03-923D-6140CFC37ED4}" srcOrd="2" destOrd="0" presId="urn:microsoft.com/office/officeart/2005/8/layout/hierarchy2"/>
    <dgm:cxn modelId="{7C04AA2D-28D5-4DE0-A8EC-5D0852202526}" type="presParOf" srcId="{8DDA948F-5913-4F03-923D-6140CFC37ED4}" destId="{F129C2B7-5752-49F1-BB03-B3F64EDAE675}" srcOrd="0" destOrd="0" presId="urn:microsoft.com/office/officeart/2005/8/layout/hierarchy2"/>
    <dgm:cxn modelId="{CE48ECB7-E1D4-4C6F-9C51-F84612968F92}" type="presParOf" srcId="{BAC706D9-DF9A-4CF1-BA6E-58D25CCAAB73}" destId="{2A8FB518-398A-4A94-9495-5BDA4F35A848}" srcOrd="3" destOrd="0" presId="urn:microsoft.com/office/officeart/2005/8/layout/hierarchy2"/>
    <dgm:cxn modelId="{5E014C17-5630-4159-9D1E-D9F2E67C4F02}" type="presParOf" srcId="{2A8FB518-398A-4A94-9495-5BDA4F35A848}" destId="{8BB217C2-BA05-4E23-BB4A-8C9C1BD8F0B9}" srcOrd="0" destOrd="0" presId="urn:microsoft.com/office/officeart/2005/8/layout/hierarchy2"/>
    <dgm:cxn modelId="{6FD26682-415A-4DCB-9029-35DA7A30728B}" type="presParOf" srcId="{2A8FB518-398A-4A94-9495-5BDA4F35A848}" destId="{9A46CCB9-2E2F-4D6B-AF93-666F47F1BBB6}" srcOrd="1" destOrd="0" presId="urn:microsoft.com/office/officeart/2005/8/layout/hierarchy2"/>
    <dgm:cxn modelId="{E028BFCE-BF2A-4F73-AB13-E2B8A2F050BD}" type="presParOf" srcId="{0577CE01-B678-4EFB-94A9-2247AB5CB30F}" destId="{A88FEB61-0493-42D6-94A5-B461534E0F26}" srcOrd="4" destOrd="0" presId="urn:microsoft.com/office/officeart/2005/8/layout/hierarchy2"/>
    <dgm:cxn modelId="{A792D7F3-6112-4DF4-A420-8AF378DD1383}" type="presParOf" srcId="{A88FEB61-0493-42D6-94A5-B461534E0F26}" destId="{3CA5EF97-F11D-4113-A2FC-B1ADBF788B8A}" srcOrd="0" destOrd="0" presId="urn:microsoft.com/office/officeart/2005/8/layout/hierarchy2"/>
    <dgm:cxn modelId="{C0CCBCE7-5A36-41E9-BEB4-0B9FE2407AAB}" type="presParOf" srcId="{0577CE01-B678-4EFB-94A9-2247AB5CB30F}" destId="{38398526-B89F-49F2-85A1-DD31C8DF755C}" srcOrd="5" destOrd="0" presId="urn:microsoft.com/office/officeart/2005/8/layout/hierarchy2"/>
    <dgm:cxn modelId="{14DA9E37-98A9-40F3-8C7C-DDB82A2E2313}" type="presParOf" srcId="{38398526-B89F-49F2-85A1-DD31C8DF755C}" destId="{9DF6F51F-F14A-4FF2-BE05-A3119A10CD0E}" srcOrd="0" destOrd="0" presId="urn:microsoft.com/office/officeart/2005/8/layout/hierarchy2"/>
    <dgm:cxn modelId="{5F023026-D662-4C04-889F-22EA1A47B929}" type="presParOf" srcId="{38398526-B89F-49F2-85A1-DD31C8DF755C}" destId="{441F846E-E998-4187-A24E-886276C7FC52}" srcOrd="1" destOrd="0" presId="urn:microsoft.com/office/officeart/2005/8/layout/hierarchy2"/>
    <dgm:cxn modelId="{F52F4F16-10A2-48F2-87CF-C556ECBCA0B0}" type="presParOf" srcId="{441F846E-E998-4187-A24E-886276C7FC52}" destId="{0BF34181-3FDA-4EA7-AF4A-9089EA1DBA52}" srcOrd="0" destOrd="0" presId="urn:microsoft.com/office/officeart/2005/8/layout/hierarchy2"/>
    <dgm:cxn modelId="{EE3D626D-7AC9-4834-B8D1-EAB98DDAF54B}" type="presParOf" srcId="{0BF34181-3FDA-4EA7-AF4A-9089EA1DBA52}" destId="{C61A9BB4-80AD-42C8-A910-ED3AF0764A14}" srcOrd="0" destOrd="0" presId="urn:microsoft.com/office/officeart/2005/8/layout/hierarchy2"/>
    <dgm:cxn modelId="{FE94F536-9E5F-48B3-B4CC-F8D453BD10BA}" type="presParOf" srcId="{441F846E-E998-4187-A24E-886276C7FC52}" destId="{1E68B290-ABDD-482D-A628-24C6CA942B37}" srcOrd="1" destOrd="0" presId="urn:microsoft.com/office/officeart/2005/8/layout/hierarchy2"/>
    <dgm:cxn modelId="{10864426-67FB-47EE-9533-BC3ADE28738D}" type="presParOf" srcId="{1E68B290-ABDD-482D-A628-24C6CA942B37}" destId="{6D526EA1-2031-4D6E-A958-9C6317F8F5AF}" srcOrd="0" destOrd="0" presId="urn:microsoft.com/office/officeart/2005/8/layout/hierarchy2"/>
    <dgm:cxn modelId="{76002C92-A72B-4DB6-A037-A8D5A5CA6143}" type="presParOf" srcId="{1E68B290-ABDD-482D-A628-24C6CA942B37}" destId="{B248A7A2-9217-411E-A214-DED03BD350C4}" srcOrd="1" destOrd="0" presId="urn:microsoft.com/office/officeart/2005/8/layout/hierarchy2"/>
    <dgm:cxn modelId="{7451ECBC-7264-4BED-8A4F-8CCEB4CF1765}" type="presParOf" srcId="{441F846E-E998-4187-A24E-886276C7FC52}" destId="{6F16ADFA-357C-4C9D-B187-71D6DA4282EB}" srcOrd="2" destOrd="0" presId="urn:microsoft.com/office/officeart/2005/8/layout/hierarchy2"/>
    <dgm:cxn modelId="{99653C55-1B99-4ABC-8611-FC53BAC7DD32}" type="presParOf" srcId="{6F16ADFA-357C-4C9D-B187-71D6DA4282EB}" destId="{D4FFED1F-5B2E-4DF3-806E-1D055B32FCAD}" srcOrd="0" destOrd="0" presId="urn:microsoft.com/office/officeart/2005/8/layout/hierarchy2"/>
    <dgm:cxn modelId="{C1C9A716-57B6-4AB8-B3E7-6F78B9588E3C}" type="presParOf" srcId="{441F846E-E998-4187-A24E-886276C7FC52}" destId="{74805318-2769-4017-9867-7011C586FE64}" srcOrd="3" destOrd="0" presId="urn:microsoft.com/office/officeart/2005/8/layout/hierarchy2"/>
    <dgm:cxn modelId="{0DC85121-202D-4B9B-9432-8D53064847FE}" type="presParOf" srcId="{74805318-2769-4017-9867-7011C586FE64}" destId="{B35D02E3-8159-486F-9550-B42787B14CA5}" srcOrd="0" destOrd="0" presId="urn:microsoft.com/office/officeart/2005/8/layout/hierarchy2"/>
    <dgm:cxn modelId="{C6E89EE3-44F9-48F5-A857-A2F72235DE1A}" type="presParOf" srcId="{74805318-2769-4017-9867-7011C586FE64}" destId="{85BCF8A2-2D84-47B9-AFCB-034F131E9F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4109-8829-45A3-A106-942915EAB69B}">
      <dsp:nvSpPr>
        <dsp:cNvPr id="0" name=""/>
        <dsp:cNvSpPr/>
      </dsp:nvSpPr>
      <dsp:spPr>
        <a:xfrm>
          <a:off x="137569" y="2546642"/>
          <a:ext cx="1766758" cy="88337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ชนิดของลม</a:t>
          </a:r>
          <a:endParaRPr lang="th-TH" sz="4400" b="1" kern="1200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163442" y="2572515"/>
        <a:ext cx="1715012" cy="831633"/>
      </dsp:txXfrm>
    </dsp:sp>
    <dsp:sp modelId="{5A282FAF-A11E-4AFA-A1C5-C657B996A769}">
      <dsp:nvSpPr>
        <dsp:cNvPr id="0" name=""/>
        <dsp:cNvSpPr/>
      </dsp:nvSpPr>
      <dsp:spPr>
        <a:xfrm rot="17405815">
          <a:off x="1194276" y="1959143"/>
          <a:ext cx="216350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163501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2221939" y="1918358"/>
        <a:ext cx="108175" cy="108175"/>
      </dsp:txXfrm>
    </dsp:sp>
    <dsp:sp modelId="{49660C8E-9FFA-446A-A1D5-6307B6A4ED57}">
      <dsp:nvSpPr>
        <dsp:cNvPr id="0" name=""/>
        <dsp:cNvSpPr/>
      </dsp:nvSpPr>
      <dsp:spPr>
        <a:xfrm>
          <a:off x="2647726" y="514870"/>
          <a:ext cx="1766758" cy="88337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i="0" kern="1200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ลมประจำเวลา</a:t>
          </a:r>
          <a:endParaRPr lang="th-TH" sz="3600" b="1" i="0" kern="1200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2673599" y="540743"/>
        <a:ext cx="1715012" cy="831633"/>
      </dsp:txXfrm>
    </dsp:sp>
    <dsp:sp modelId="{608FD132-9C90-44B4-94A3-FAC654ECEFF6}">
      <dsp:nvSpPr>
        <dsp:cNvPr id="0" name=""/>
        <dsp:cNvSpPr/>
      </dsp:nvSpPr>
      <dsp:spPr>
        <a:xfrm rot="20143230">
          <a:off x="4359109" y="685822"/>
          <a:ext cx="125214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52148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53880" y="667821"/>
        <a:ext cx="62607" cy="62607"/>
      </dsp:txXfrm>
    </dsp:sp>
    <dsp:sp modelId="{0DC974CD-8C52-404E-B917-D42F428070BB}">
      <dsp:nvSpPr>
        <dsp:cNvPr id="0" name=""/>
        <dsp:cNvSpPr/>
      </dsp:nvSpPr>
      <dsp:spPr>
        <a:xfrm>
          <a:off x="5555882" y="1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ลมบก ลมทะเล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81755" y="25874"/>
        <a:ext cx="2280816" cy="831633"/>
      </dsp:txXfrm>
    </dsp:sp>
    <dsp:sp modelId="{A65E21F1-FA15-4DEC-B248-F7005718B676}">
      <dsp:nvSpPr>
        <dsp:cNvPr id="0" name=""/>
        <dsp:cNvSpPr/>
      </dsp:nvSpPr>
      <dsp:spPr>
        <a:xfrm rot="1318583">
          <a:off x="4369777" y="1173514"/>
          <a:ext cx="12305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30583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54304" y="1156052"/>
        <a:ext cx="61529" cy="61529"/>
      </dsp:txXfrm>
    </dsp:sp>
    <dsp:sp modelId="{0529D84C-7E84-415F-911A-A7FC8E645E20}">
      <dsp:nvSpPr>
        <dsp:cNvPr id="0" name=""/>
        <dsp:cNvSpPr/>
      </dsp:nvSpPr>
      <dsp:spPr>
        <a:xfrm>
          <a:off x="5555652" y="975384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ลมหุบเขา ลมภูเขา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81525" y="1001257"/>
        <a:ext cx="2280816" cy="831633"/>
      </dsp:txXfrm>
    </dsp:sp>
    <dsp:sp modelId="{D0CF57FA-20E4-4BCE-B871-C6DB6ABFE2BD}">
      <dsp:nvSpPr>
        <dsp:cNvPr id="0" name=""/>
        <dsp:cNvSpPr/>
      </dsp:nvSpPr>
      <dsp:spPr>
        <a:xfrm>
          <a:off x="1904327" y="2975029"/>
          <a:ext cx="74339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43398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2257442" y="2969747"/>
        <a:ext cx="37169" cy="37169"/>
      </dsp:txXfrm>
    </dsp:sp>
    <dsp:sp modelId="{E6DA9BE7-39E5-4D96-B8D9-3098CFCBF6E1}">
      <dsp:nvSpPr>
        <dsp:cNvPr id="0" name=""/>
        <dsp:cNvSpPr/>
      </dsp:nvSpPr>
      <dsp:spPr>
        <a:xfrm>
          <a:off x="2647726" y="2546642"/>
          <a:ext cx="1766758" cy="88337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ลมประจำฤดูกาล</a:t>
          </a:r>
          <a:endParaRPr lang="th-TH" sz="3600" b="1" kern="1200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2673599" y="2572515"/>
        <a:ext cx="1715012" cy="831633"/>
      </dsp:txXfrm>
    </dsp:sp>
    <dsp:sp modelId="{0725F380-7AAE-494E-B7CE-F840FD1A0D7C}">
      <dsp:nvSpPr>
        <dsp:cNvPr id="0" name=""/>
        <dsp:cNvSpPr/>
      </dsp:nvSpPr>
      <dsp:spPr>
        <a:xfrm rot="19877162">
          <a:off x="4334482" y="2662463"/>
          <a:ext cx="13011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01173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52539" y="2643236"/>
        <a:ext cx="65058" cy="65058"/>
      </dsp:txXfrm>
    </dsp:sp>
    <dsp:sp modelId="{7D39FB5C-2734-4AE6-A937-8450F110430A}">
      <dsp:nvSpPr>
        <dsp:cNvPr id="0" name=""/>
        <dsp:cNvSpPr/>
      </dsp:nvSpPr>
      <dsp:spPr>
        <a:xfrm>
          <a:off x="5555652" y="1921510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ลมมรสุมตะวันตกเฉียงใต้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81525" y="1947383"/>
        <a:ext cx="2280816" cy="831633"/>
      </dsp:txXfrm>
    </dsp:sp>
    <dsp:sp modelId="{8DDA948F-5913-4F03-923D-6140CFC37ED4}">
      <dsp:nvSpPr>
        <dsp:cNvPr id="0" name=""/>
        <dsp:cNvSpPr/>
      </dsp:nvSpPr>
      <dsp:spPr>
        <a:xfrm rot="1102152">
          <a:off x="4383850" y="3164496"/>
          <a:ext cx="120243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02436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55008" y="3147738"/>
        <a:ext cx="60121" cy="60121"/>
      </dsp:txXfrm>
    </dsp:sp>
    <dsp:sp modelId="{8BB217C2-BA05-4E23-BB4A-8C9C1BD8F0B9}">
      <dsp:nvSpPr>
        <dsp:cNvPr id="0" name=""/>
        <dsp:cNvSpPr/>
      </dsp:nvSpPr>
      <dsp:spPr>
        <a:xfrm>
          <a:off x="5555652" y="2925576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ลมมรสุมตะวันออกเฉียงเหนือ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81525" y="2951449"/>
        <a:ext cx="2280816" cy="831633"/>
      </dsp:txXfrm>
    </dsp:sp>
    <dsp:sp modelId="{A88FEB61-0493-42D6-94A5-B461534E0F26}">
      <dsp:nvSpPr>
        <dsp:cNvPr id="0" name=""/>
        <dsp:cNvSpPr/>
      </dsp:nvSpPr>
      <dsp:spPr>
        <a:xfrm rot="4061172">
          <a:off x="1297043" y="3880705"/>
          <a:ext cx="19579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57967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2227078" y="3845058"/>
        <a:ext cx="97898" cy="97898"/>
      </dsp:txXfrm>
    </dsp:sp>
    <dsp:sp modelId="{9DF6F51F-F14A-4FF2-BE05-A3119A10CD0E}">
      <dsp:nvSpPr>
        <dsp:cNvPr id="0" name=""/>
        <dsp:cNvSpPr/>
      </dsp:nvSpPr>
      <dsp:spPr>
        <a:xfrm>
          <a:off x="2647726" y="4357993"/>
          <a:ext cx="1766758" cy="88337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KodchiangUPC" pitchFamily="18" charset="-34"/>
              <a:cs typeface="KodchiangUPC" pitchFamily="18" charset="-34"/>
            </a:rPr>
            <a:t>ลมประจำถิ่น</a:t>
          </a:r>
          <a:endParaRPr lang="th-TH" sz="3600" b="1" kern="1200" dirty="0">
            <a:solidFill>
              <a:schemeClr val="bg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2673599" y="4383866"/>
        <a:ext cx="1715012" cy="831633"/>
      </dsp:txXfrm>
    </dsp:sp>
    <dsp:sp modelId="{0BF34181-3FDA-4EA7-AF4A-9089EA1DBA52}">
      <dsp:nvSpPr>
        <dsp:cNvPr id="0" name=""/>
        <dsp:cNvSpPr/>
      </dsp:nvSpPr>
      <dsp:spPr>
        <a:xfrm rot="20521006">
          <a:off x="4385178" y="4601171"/>
          <a:ext cx="119977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99779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55074" y="4584479"/>
        <a:ext cx="59988" cy="59988"/>
      </dsp:txXfrm>
    </dsp:sp>
    <dsp:sp modelId="{6D526EA1-2031-4D6E-A958-9C6317F8F5AF}">
      <dsp:nvSpPr>
        <dsp:cNvPr id="0" name=""/>
        <dsp:cNvSpPr/>
      </dsp:nvSpPr>
      <dsp:spPr>
        <a:xfrm>
          <a:off x="5555652" y="3987575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ลมตะเภาและลมว่าว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81525" y="4013448"/>
        <a:ext cx="2280816" cy="831633"/>
      </dsp:txXfrm>
    </dsp:sp>
    <dsp:sp modelId="{6F16ADFA-357C-4C9D-B187-71D6DA4282EB}">
      <dsp:nvSpPr>
        <dsp:cNvPr id="0" name=""/>
        <dsp:cNvSpPr/>
      </dsp:nvSpPr>
      <dsp:spPr>
        <a:xfrm rot="1818793">
          <a:off x="4325539" y="5114737"/>
          <a:ext cx="130112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01125" y="13302"/>
              </a:lnTo>
            </a:path>
          </a:pathLst>
        </a:cu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>
            <a:latin typeface="KodchiangUPC" pitchFamily="18" charset="-34"/>
            <a:cs typeface="KodchiangUPC" pitchFamily="18" charset="-34"/>
          </a:endParaRPr>
        </a:p>
      </dsp:txBody>
      <dsp:txXfrm>
        <a:off x="4943574" y="5095511"/>
        <a:ext cx="65056" cy="65056"/>
      </dsp:txXfrm>
    </dsp:sp>
    <dsp:sp modelId="{B35D02E3-8159-486F-9550-B42787B14CA5}">
      <dsp:nvSpPr>
        <dsp:cNvPr id="0" name=""/>
        <dsp:cNvSpPr/>
      </dsp:nvSpPr>
      <dsp:spPr>
        <a:xfrm>
          <a:off x="5537719" y="5014706"/>
          <a:ext cx="2332562" cy="883379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KodchiangUPC" pitchFamily="18" charset="-34"/>
              <a:cs typeface="KodchiangUPC" pitchFamily="18" charset="-34"/>
            </a:rPr>
            <a:t>ลมประจำถิ่นอื่น ๆ</a:t>
          </a:r>
          <a:endParaRPr lang="th-TH" sz="3200" kern="1200" dirty="0">
            <a:latin typeface="KodchiangUPC" pitchFamily="18" charset="-34"/>
            <a:cs typeface="KodchiangUPC" pitchFamily="18" charset="-34"/>
          </a:endParaRPr>
        </a:p>
      </dsp:txBody>
      <dsp:txXfrm>
        <a:off x="5563592" y="5040579"/>
        <a:ext cx="2280816" cy="831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0822-C359-4E17-BAD6-870577625167}" type="datetimeFigureOut">
              <a:rPr lang="th-TH" smtClean="0"/>
              <a:t>13/11/57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7F62-1BAE-49C1-9D8E-0BA6B70037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13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B201-A5D8-4158-8BEA-EDE299486F93}" type="datetimeFigureOut">
              <a:rPr lang="th-TH" smtClean="0"/>
              <a:t>13/11/57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D494-D033-4C3C-AD6C-097D16FC7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0E73FD5-DBFD-4FE1-9688-B38839CC4388}" type="slidenum">
              <a:rPr lang="th-TH" sz="1200">
                <a:solidFill>
                  <a:prstClr val="black"/>
                </a:solidFill>
              </a:rPr>
              <a:pPr eaLnBrk="1" hangingPunct="1"/>
              <a:t>14</a:t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00B8-B1C7-4D21-96FE-B791EA61D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77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CD36-0860-442E-85BA-785BCE43D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40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BE1E-FF8F-4A29-A124-1F20D28E3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0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92DF-010A-4070-9DFA-57A1B32D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144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4C8F-864E-4B0D-AF6D-4CB4FADDF6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50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3DE2-EEC1-4769-A115-36B424625C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4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4521-46D9-438C-A18E-762DB59EED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986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3DEA-382E-47DF-9EFB-14A82E380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63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171DC-A610-4574-8E36-8A3E92FC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324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81A6-C75F-418D-A737-90BFE141A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119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81C0A-F999-4CCC-B929-4F240BAAF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136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83CC-14E2-4D69-A504-E2C5D15D8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36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51EC-23A1-4D09-ADBA-1BB0148B2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76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1DBE-1D70-42A6-9E6B-6E90C2C577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702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73F99-CA23-4EAA-8C89-7BD47D8D4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2591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B8C4DE-F78A-4687-ADC7-0B700AD4C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2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76ED-814D-47AA-A7DE-8B6938A36B0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088E-3A17-4FC8-9F91-F89EE1C3E37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7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2DCA-CE18-4D8B-9BDF-B589CE73F34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AB0-1CC5-40FE-A82F-4E1DE480F2B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89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DAE1-9D52-48AF-9B74-97B741261E7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90B8-8C92-4129-84CB-E359B1E84A7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3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4702-FCAB-4294-B087-55C3A6A394E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0CB8-4911-4DC9-9F8C-E532B15D61B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7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9DA6-6DCF-49F8-B130-47292623530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669F-B607-4544-AFF9-6B988B1F3AC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8152-E1C9-4458-9A68-D850DF6F710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0CE6-71A7-4FC0-97DC-9F082F46892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7CCA-44FC-44DE-AA94-E08F8E1C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728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5BA3-616D-4AB5-896D-AD1E710128E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6BE2-D9B8-428D-91CC-60C80E0EA3A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8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CDA7-0847-45E4-8DEF-C175D126102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78A8-CBA8-47DC-927F-85A5E0C2E9F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45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8BDB-5771-41A8-BD87-797F6117DBC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AF2C-BCFD-4AF9-B35B-1AAED7A68B1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5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AF76-7F27-46BB-8099-8C89C23F760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9C65-7C29-4337-AB88-A052C6C245C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3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2B3E-5359-4C0C-BB0C-D2E2732BF3F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6D94-5981-4875-9223-E7441FBF1B3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/>
              <a:pPr/>
              <a:t>13/11/57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AA6F74-F3D7-4E45-832B-D936AB899EF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092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110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white"/>
                </a:solidFill>
              </a:rPr>
              <a:pPr/>
              <a:t>13/11/57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54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white"/>
                </a:solidFill>
              </a:rPr>
              <a:pPr/>
              <a:t>13/11/57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9564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9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A5CF-1D8D-40D2-A98D-8B34766CD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8924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white"/>
                </a:solidFill>
              </a:rPr>
              <a:pPr/>
              <a:t>13/11/57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97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2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1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>
                <a:solidFill>
                  <a:prstClr val="white"/>
                </a:solidFill>
              </a:rPr>
              <a:pPr/>
              <a:t>13/11/57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AA6F74-F3D7-4E45-832B-D936AB899EF3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6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92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9BF1CA-A4B1-4861-B8C7-C8855F4902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164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A5FC-21B8-45DE-9BEB-C3B9420B9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591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4BAB-248E-4197-ACF5-392217DE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96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1ECE-6431-44E3-AB9D-8B36806FB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7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1480-1036-4D2B-AEFB-E5FE003D3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821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AC30-24A5-464D-8B44-C4282DA8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17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4ACD2-870E-4544-8434-F83A92402F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1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156E5-5D27-4272-BA6F-F414DEA40E9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05D24-27A9-4563-B812-098CD43B98A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88942D-FC5B-4D6D-BC29-5AB3A81C076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>
                <a:solidFill>
                  <a:prstClr val="black"/>
                </a:solidFill>
              </a:rPr>
              <a:pPr/>
              <a:t>13/11/57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AA6F74-F3D7-4E45-832B-D936AB899EF3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การหมุนวียนของอากาศ (ลมและพายุ)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89659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อ.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ดร. เทพพร  โลมารักษ์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ราชภัฏ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บุรีรัมย์ คณะ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ครุ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ศาสตร์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สาขาวิทยาศาสตร์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E-mail: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tlomarak_bru@yahoo.com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82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ar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147"/>
            <a:ext cx="7632079" cy="66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37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03300"/>
                </a:solidFill>
                <a:cs typeface="Angsana New" pitchFamily="18" charset="-34"/>
              </a:rPr>
              <a:t>ลม</a:t>
            </a:r>
            <a:r>
              <a:rPr lang="th-TH" sz="5400" b="1" dirty="0">
                <a:solidFill>
                  <a:srgbClr val="003300"/>
                </a:solidFill>
                <a:cs typeface="Angsana New" pitchFamily="18" charset="-34"/>
              </a:rPr>
              <a:t>ทะเล</a:t>
            </a:r>
            <a:endParaRPr lang="en-US" sz="5400" b="1" dirty="0">
              <a:solidFill>
                <a:srgbClr val="003300"/>
              </a:solidFill>
              <a:cs typeface="Angsana New" pitchFamily="18" charset="-34"/>
            </a:endParaRPr>
          </a:p>
        </p:txBody>
      </p:sp>
      <p:pic>
        <p:nvPicPr>
          <p:cNvPr id="5126" name="Picture 6" descr="land_s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/>
          <a:stretch/>
        </p:blipFill>
        <p:spPr bwMode="auto">
          <a:xfrm>
            <a:off x="3065172" y="1360998"/>
            <a:ext cx="2835397" cy="19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3933825"/>
            <a:ext cx="7848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660066"/>
                </a:solidFill>
                <a:cs typeface="Angsana New" pitchFamily="18" charset="-34"/>
              </a:rPr>
              <a:t>เวลากลางวัน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0000CC"/>
                </a:solidFill>
                <a:cs typeface="Angsana New" pitchFamily="18" charset="-34"/>
              </a:rPr>
              <a:t>	</a:t>
            </a:r>
            <a:r>
              <a:rPr lang="th-TH" sz="3200" b="1" smtClean="0">
                <a:solidFill>
                  <a:srgbClr val="990000"/>
                </a:solidFill>
                <a:cs typeface="Angsana New" pitchFamily="18" charset="-34"/>
              </a:rPr>
              <a:t>พื้นดินดูดกลืนความร้อนได้เร็วกว่าพื้นน้ำ</a:t>
            </a:r>
            <a:r>
              <a:rPr lang="th-TH" sz="3200" b="1" smtClean="0">
                <a:solidFill>
                  <a:srgbClr val="0000CC"/>
                </a:solidFill>
                <a:cs typeface="Angsana New" pitchFamily="18" charset="-34"/>
              </a:rPr>
              <a:t> ทำให้อากาศเหนือพื้นดินร้อนลอยตัวสูงขึ้น (ความกดอากาศต่ำ) อากาศเหนือพื้นน้ำมีอุณหภูมิต่ำกว่า (ความกดอากาศสูง) จึงจมตัวและเคลื่อนเข้ามาแทนที่ ทำให้เกิดลมพัดจากทะเลเข้าสู่ชายฝั่ง เรียก </a:t>
            </a:r>
            <a:r>
              <a:rPr lang="th-TH" sz="3200" b="1" smtClean="0">
                <a:solidFill>
                  <a:srgbClr val="006600"/>
                </a:solidFill>
                <a:cs typeface="Angsana New" pitchFamily="18" charset="-34"/>
              </a:rPr>
              <a:t>ลมทะเล</a:t>
            </a:r>
            <a:endParaRPr lang="en-US" sz="3200" b="1" smtClean="0">
              <a:solidFill>
                <a:srgbClr val="0066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906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>
                <a:solidFill>
                  <a:srgbClr val="003300"/>
                </a:solidFill>
                <a:cs typeface="Angsana New" pitchFamily="18" charset="-34"/>
              </a:rPr>
              <a:t>ลม</a:t>
            </a:r>
            <a:r>
              <a:rPr lang="th-TH" sz="5400" b="1" dirty="0" smtClean="0">
                <a:solidFill>
                  <a:srgbClr val="003300"/>
                </a:solidFill>
                <a:cs typeface="Angsana New" pitchFamily="18" charset="-34"/>
              </a:rPr>
              <a:t>บก</a:t>
            </a:r>
            <a:endParaRPr lang="en-US" sz="5400" b="1" dirty="0">
              <a:solidFill>
                <a:srgbClr val="003300"/>
              </a:solidFill>
              <a:cs typeface="Angsana New" pitchFamily="18" charset="-34"/>
            </a:endParaRPr>
          </a:p>
        </p:txBody>
      </p:sp>
      <p:pic>
        <p:nvPicPr>
          <p:cNvPr id="7173" name="Picture 5" descr="land_s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22847" y="1425575"/>
            <a:ext cx="2961321" cy="19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11188" y="3933825"/>
            <a:ext cx="7848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660066"/>
                </a:solidFill>
                <a:cs typeface="Angsana New" pitchFamily="18" charset="-34"/>
              </a:rPr>
              <a:t>เวลากลางคืน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CC"/>
                </a:solidFill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rgbClr val="990000"/>
                </a:solidFill>
                <a:cs typeface="Angsana New" pitchFamily="18" charset="-34"/>
              </a:rPr>
              <a:t>พื้นดินคายความร้อนได้เร็วกว่าพื้นน้ำ</a:t>
            </a:r>
            <a:r>
              <a:rPr lang="th-TH" sz="3200" b="1" dirty="0" smtClean="0">
                <a:solidFill>
                  <a:srgbClr val="0000CC"/>
                </a:solidFill>
                <a:cs typeface="Angsana New" pitchFamily="18" charset="-34"/>
              </a:rPr>
              <a:t> ทำให้อากาศเหนือพื้นดินจมตัว (ความกดอากาศสูง) และเคลื่อนตัวไปแทนที่อากาศที่อุ่น เหนือพื้นน้ำซึ่งยกตัวขึ้น (ความกดอากาศต่ำ) จึงเกิดลมพัดจากบกไปสู่ทะเล เรียก </a:t>
            </a:r>
            <a:r>
              <a:rPr lang="th-TH" sz="3200" b="1" dirty="0" smtClean="0">
                <a:solidFill>
                  <a:srgbClr val="006600"/>
                </a:solidFill>
                <a:cs typeface="Angsana New" pitchFamily="18" charset="-34"/>
              </a:rPr>
              <a:t>ลมบก</a:t>
            </a:r>
            <a:endParaRPr lang="en-US" sz="3200" b="1" dirty="0" smtClean="0">
              <a:solidFill>
                <a:srgbClr val="0066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25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3"/>
          <p:cNvGrpSpPr/>
          <p:nvPr/>
        </p:nvGrpSpPr>
        <p:grpSpPr>
          <a:xfrm>
            <a:off x="5082928" y="244840"/>
            <a:ext cx="2676529" cy="735888"/>
            <a:chOff x="6071941" y="1173640"/>
            <a:chExt cx="2676529" cy="1013644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6071941" y="1173640"/>
              <a:ext cx="2676529" cy="10136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6101630" y="1203329"/>
              <a:ext cx="2617151" cy="954267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400" b="1" dirty="0">
                  <a:solidFill>
                    <a:prstClr val="black"/>
                  </a:solidFill>
                  <a:latin typeface="KodchiangUPC" pitchFamily="18" charset="-34"/>
                  <a:cs typeface="KodchiangUPC" pitchFamily="18" charset="-34"/>
                </a:rPr>
                <a:t>ลมหุบเขา</a:t>
              </a:r>
            </a:p>
          </p:txBody>
        </p:sp>
      </p:grpSp>
      <p:grpSp>
        <p:nvGrpSpPr>
          <p:cNvPr id="3" name="กลุ่ม 6"/>
          <p:cNvGrpSpPr/>
          <p:nvPr/>
        </p:nvGrpSpPr>
        <p:grpSpPr>
          <a:xfrm>
            <a:off x="5069184" y="3284984"/>
            <a:ext cx="2671168" cy="720080"/>
            <a:chOff x="6071941" y="1173640"/>
            <a:chExt cx="2676529" cy="1013644"/>
          </a:xfrm>
          <a:scene3d>
            <a:camera prst="orthographicFront"/>
            <a:lightRig rig="flat" dir="t"/>
          </a:scene3d>
        </p:grpSpPr>
        <p:sp>
          <p:nvSpPr>
            <p:cNvPr id="8" name="สี่เหลี่ยมมุมมน 7"/>
            <p:cNvSpPr/>
            <p:nvPr/>
          </p:nvSpPr>
          <p:spPr>
            <a:xfrm>
              <a:off x="6071941" y="1173640"/>
              <a:ext cx="2676529" cy="101364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6101630" y="1203329"/>
              <a:ext cx="2617151" cy="9542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400" b="1" dirty="0">
                  <a:solidFill>
                    <a:prstClr val="black"/>
                  </a:solidFill>
                  <a:latin typeface="KodchiangUPC" pitchFamily="18" charset="-34"/>
                  <a:cs typeface="KodchiangUPC" pitchFamily="18" charset="-34"/>
                </a:rPr>
                <a:t>ลมภูเขา</a:t>
              </a: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4433888" y="1196975"/>
            <a:ext cx="4459287" cy="1655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พัดจากหุบเขาสู่ไหล่เขาและยอดเขาในตอนกลางวัน 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เนื่องจากอากาศบริเวณยอดเขาร้อนกว่า จึงมีมวลเบาและลอยตัวสูงขึ้น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64050" y="4076700"/>
            <a:ext cx="4356100" cy="201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เป็นลมที่พัดจากยอดเขาสู่หุบเขาในตอนกลางคืน </a:t>
            </a:r>
            <a:r>
              <a:rPr lang="th-TH" sz="3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เนื่องจากอากาศบริเวณยอดเขาอุณหภูมิต่ำ จึงเคลื่อนลงสู่หุบเขาตามแรงดึงดูดของโลก</a:t>
            </a:r>
          </a:p>
        </p:txBody>
      </p:sp>
      <p:pic>
        <p:nvPicPr>
          <p:cNvPr id="1027" name="Picture 3" descr="D:\แผน ม.1 Boy ร.ร.ศรีราชา\แผน ม.1 เทอม 2\แผน\หน่วยที่ 7 ลมฟ้าอากาศ\รูป\valley_mountain.gif"/>
          <p:cNvPicPr>
            <a:picLocks noChangeAspect="1" noChangeArrowheads="1"/>
          </p:cNvPicPr>
          <p:nvPr/>
        </p:nvPicPr>
        <p:blipFill>
          <a:blip r:embed="rId2"/>
          <a:srcRect r="51787" b="-641"/>
          <a:stretch>
            <a:fillRect/>
          </a:stretch>
        </p:blipFill>
        <p:spPr bwMode="auto">
          <a:xfrm>
            <a:off x="34925" y="138113"/>
            <a:ext cx="4211638" cy="27146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D:\แผน ม.1 Boy ร.ร.ศรีราชา\แผน ม.1 เทอม 2\แผน\หน่วยที่ 7 ลมฟ้าอากาศ\รูป\valley_mountain.gif"/>
          <p:cNvPicPr>
            <a:picLocks noChangeAspect="1" noChangeArrowheads="1"/>
          </p:cNvPicPr>
          <p:nvPr/>
        </p:nvPicPr>
        <p:blipFill>
          <a:blip r:embed="rId2"/>
          <a:srcRect l="51414" b="1015"/>
          <a:stretch>
            <a:fillRect/>
          </a:stretch>
        </p:blipFill>
        <p:spPr bwMode="auto">
          <a:xfrm>
            <a:off x="0" y="3284538"/>
            <a:ext cx="4244975" cy="28082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45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>
            <a:noFill/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32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825" y="3571875"/>
            <a:ext cx="4752975" cy="3046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ในฤดูหนาว </a:t>
            </a: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อุณหภูมิของดินภาคพื้นทวีปเย็นกว่าอุณหภูมิของน้ำในมหาสมุทรที่อยู่ใกล้เคียง  อากาศเหนือพื้นน้ำมีอุณหภูมิสูงกว่าจึงลอยตัวขึ้นสู่เบื้องบน  อากาศเหนือทวีปซึ่งเย็นกว่าไหลเข้าไปแทนที่  ทำให้เกิดเป็นลมพัดออกจากทวีป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06788" y="423863"/>
            <a:ext cx="5351462" cy="206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ในฤดูร้อน</a:t>
            </a: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อุณหภูมิของดินภาคพื้นทวีปร้อนกว่าน้ำในมหาสมุทร  อากาศเหนือพื้นดินลอยตัวสูงขึ้น  อากาศเหนือพื้นน้ำเย็นกว่าไหลเข้ามาแทนที่  ทำให้เกิดเป็นลมพัดเข้าสู่ภาคพื้นทวีป</a:t>
            </a:r>
          </a:p>
        </p:txBody>
      </p:sp>
      <p:pic>
        <p:nvPicPr>
          <p:cNvPr id="7" name="Picture 6" descr="D:\DocumenDDDts and Settings\Administrator\My Documents\My Pictures\MP Navigator EX\2012_01_31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2138" b="13531"/>
          <a:stretch>
            <a:fillRect/>
          </a:stretch>
        </p:blipFill>
        <p:spPr bwMode="auto">
          <a:xfrm>
            <a:off x="214313" y="214313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DocumenDDDts and Settings\Administrator\My Documents\My Pictures\MP Navigator EX\2012_01_31\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>
            <a:fillRect/>
          </a:stretch>
        </p:blipFill>
        <p:spPr bwMode="auto">
          <a:xfrm>
            <a:off x="5364163" y="2781300"/>
            <a:ext cx="3286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ป.บัณฑิต 12-1-55\ชลราษฏรอำรุง ล่าสุด\แผนการสอน\เทอม 2 21-11-54\บรรยากาศ_kik fd\ลมและพายุ\wind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489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22161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950" y="4100442"/>
            <a:ext cx="8678768" cy="1920846"/>
          </a:xfrm>
          <a:prstGeom prst="rect">
            <a:avLst/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หรือลมมรสุมฤดูร้อน   พัดจากทะเลเข้าสู่พื้นดิน  โดยพัดจากมหาสมุทรอินเดีย  ผ่านอ่าวไทยปะทะชายฝั่งตะวันออกของอ่าวไทย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เกิดในช่วงเดือนพฤษภาคมถึงตุลาคม ทำให้ฝนตกชุก</a:t>
            </a:r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251520" y="188640"/>
            <a:ext cx="3816424" cy="720080"/>
          </a:xfrm>
          <a:prstGeom prst="homePlate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latin typeface="KodchiangUPC" pitchFamily="18" charset="-34"/>
                <a:cs typeface="KodchiangUPC" pitchFamily="18" charset="-34"/>
              </a:rPr>
              <a:t>ลมมรสุมตะวันตกเฉียงใต้</a:t>
            </a:r>
          </a:p>
        </p:txBody>
      </p:sp>
      <p:pic>
        <p:nvPicPr>
          <p:cNvPr id="1026" name="Picture 2" descr="D:\ป.บัณฑิต 12-1-55\ชลราษฏรอำรุง ล่าสุด\แผนการสอน\เทอม 2 21-11-54\บรรยากาศ_kik fd\ลมและพายุ\summer mon2.jpg"/>
          <p:cNvPicPr>
            <a:picLocks noChangeAspect="1" noChangeArrowheads="1"/>
          </p:cNvPicPr>
          <p:nvPr/>
        </p:nvPicPr>
        <p:blipFill>
          <a:blip r:embed="rId2"/>
          <a:srcRect b="50283"/>
          <a:stretch>
            <a:fillRect/>
          </a:stretch>
        </p:blipFill>
        <p:spPr bwMode="auto">
          <a:xfrm>
            <a:off x="250825" y="981075"/>
            <a:ext cx="8569325" cy="28797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684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4293096"/>
            <a:ext cx="8784976" cy="1728192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หรือลมมรสุมฤดูหนาว พัดจากใจกลางทวีปที่มีความกดอากาศสูง  ไปสู่ทะเลหรือบริเวณที่มีความกดอากาศต่ำ 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เกิดช่วงเดือนพฤศจิกายนถึงกุมภาพันธ์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ทำให้อากาศหนาวเย็น</a:t>
            </a:r>
          </a:p>
        </p:txBody>
      </p:sp>
      <p:pic>
        <p:nvPicPr>
          <p:cNvPr id="3" name="Picture 2" descr="D:\ป.บัณฑิต 12-1-55\ชลราษฏรอำรุง ล่าสุด\แผนการสอน\เทอม 2 21-11-54\บรรยากาศ_kik fd\ลมและพายุ\summer mon2.jpg"/>
          <p:cNvPicPr>
            <a:picLocks noChangeAspect="1" noChangeArrowheads="1"/>
          </p:cNvPicPr>
          <p:nvPr/>
        </p:nvPicPr>
        <p:blipFill>
          <a:blip r:embed="rId2"/>
          <a:srcRect t="49717"/>
          <a:stretch>
            <a:fillRect/>
          </a:stretch>
        </p:blipFill>
        <p:spPr bwMode="auto">
          <a:xfrm>
            <a:off x="179388" y="981075"/>
            <a:ext cx="8785225" cy="30956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รูปห้าเหลี่ยม 3"/>
          <p:cNvSpPr/>
          <p:nvPr/>
        </p:nvSpPr>
        <p:spPr>
          <a:xfrm>
            <a:off x="251520" y="86652"/>
            <a:ext cx="4176464" cy="750060"/>
          </a:xfrm>
          <a:prstGeom prst="homePlat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latin typeface="KodchiangUPC" pitchFamily="18" charset="-34"/>
                <a:cs typeface="KodchiangUPC" pitchFamily="18" charset="-34"/>
              </a:rPr>
              <a:t>ลมมรสุมตะวันออกเฉียงเหนือ</a:t>
            </a:r>
          </a:p>
        </p:txBody>
      </p:sp>
    </p:spTree>
    <p:extLst>
      <p:ext uri="{BB962C8B-B14F-4D97-AF65-F5344CB8AC3E}">
        <p14:creationId xmlns:p14="http://schemas.microsoft.com/office/powerpoint/2010/main" val="3310093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ำดับงาน: ที่เก็บแบบเข้าถึงโดยลำดับ 1"/>
          <p:cNvSpPr/>
          <p:nvPr/>
        </p:nvSpPr>
        <p:spPr>
          <a:xfrm>
            <a:off x="251520" y="60014"/>
            <a:ext cx="3312368" cy="1440160"/>
          </a:xfrm>
          <a:prstGeom prst="flowChartMagneticTap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KodchiangUPC" pitchFamily="18" charset="-34"/>
                <a:cs typeface="KodchiangUPC" pitchFamily="18" charset="-34"/>
              </a:rPr>
              <a:t>ลมประจำถิ่น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51275" y="260350"/>
            <a:ext cx="4895850" cy="10779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เป็นลมที่เกิดและพัดในพื้นที่ใดพื้นที่หนึ่ง ลมประจำถิ่นที่สำคัญของไทย ได้แก่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825" y="1916113"/>
            <a:ext cx="4105275" cy="39703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เป็นลมท้องถิ่นในประเทศไทย โดยลมตะเภาเป็นลมที่พัดจากทิศใต้ไปยังทิศเหนือ คือ พัดจากอ่าวไทยเข้าสู่ภาคกลางตอนล่าง พัดในช่วงเดือนกุมภาพันธ์ถึงเดือนเมษายน เป็นลมที่นำความชื้นมาสู่ภาคกลางตอนล่าง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 flipH="1">
            <a:off x="4139952" y="1635070"/>
            <a:ext cx="3242070" cy="78581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white"/>
                </a:solidFill>
                <a:latin typeface="KodchiangUPC" pitchFamily="18" charset="-34"/>
                <a:cs typeface="KodchiangUPC" pitchFamily="18" charset="-34"/>
              </a:rPr>
              <a:t>ลมตะเภาและลมว่าว</a:t>
            </a:r>
          </a:p>
        </p:txBody>
      </p:sp>
      <p:pic>
        <p:nvPicPr>
          <p:cNvPr id="8" name="Picture 7" descr="80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221163"/>
            <a:ext cx="2592387" cy="194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476723207_b8963642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2492375"/>
            <a:ext cx="25717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6980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ำดับงาน: ที่เก็บแบบเข้าถึงโดยลำดับ 1"/>
          <p:cNvSpPr/>
          <p:nvPr/>
        </p:nvSpPr>
        <p:spPr>
          <a:xfrm>
            <a:off x="251520" y="188640"/>
            <a:ext cx="3312368" cy="1440160"/>
          </a:xfrm>
          <a:prstGeom prst="flowChartMagneticTap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KodchiangUPC" pitchFamily="18" charset="-34"/>
                <a:cs typeface="KodchiangUPC" pitchFamily="18" charset="-34"/>
              </a:rPr>
              <a:t>ลมประจำถิ่น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78250" y="612775"/>
            <a:ext cx="4897438" cy="5842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เป็นลมที่เกิดและพัดในพื้นที่ใดพื้นที่หนึ่ง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539552" y="1772816"/>
            <a:ext cx="3384376" cy="864096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ลมทะเลทราย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40200" y="1773238"/>
            <a:ext cx="4752975" cy="9350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เป็นลมท้องถิ่นเกิดในบริเวณทะเลทราย</a:t>
            </a: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539552" y="3140968"/>
            <a:ext cx="3456384" cy="936104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ลมซานตาแอนนา 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Santa Anna)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140200" y="2924175"/>
            <a:ext cx="4752975" cy="15128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เป็นลมร้อนและแห้งพัดจากทางตะวันออก หรือตะวันออกเฉียงเหนือ เข้าสู่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ภาคใต้ของ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รัฐแคลิฟอร์เนีย สหรัฐอเมริกา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539552" y="4581128"/>
            <a:ext cx="3456384" cy="936104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ลมชี</a:t>
            </a:r>
            <a:r>
              <a:rPr lang="th-TH" sz="3600" b="1" dirty="0" err="1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นุก</a:t>
            </a: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(</a:t>
            </a:r>
            <a:r>
              <a:rPr lang="en-US" sz="3600" b="1" dirty="0">
                <a:solidFill>
                  <a:srgbClr val="FFFFFF"/>
                </a:solidFill>
                <a:latin typeface="KodchiangUPC" pitchFamily="18" charset="-34"/>
                <a:cs typeface="KodchiangUPC" pitchFamily="18" charset="-34"/>
              </a:rPr>
              <a:t>Chinook)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140200" y="4508500"/>
            <a:ext cx="4787900" cy="17287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เป็นลมร้อนและแห้ง แผ่ขยายจากทางตะวันออกเฉียงเหนือ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ของรัฐ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นิวเม็กซิโก สหรัฐอเมริกา ไปทางเหนือเข้าสู่แคนาดา</a:t>
            </a:r>
          </a:p>
        </p:txBody>
      </p:sp>
    </p:spTree>
    <p:extLst>
      <p:ext uri="{BB962C8B-B14F-4D97-AF65-F5344CB8AC3E}">
        <p14:creationId xmlns:p14="http://schemas.microsoft.com/office/powerpoint/2010/main" val="2096979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ที่เก็บแบบเข้าถึงโดยลำดับ 2"/>
          <p:cNvSpPr/>
          <p:nvPr/>
        </p:nvSpPr>
        <p:spPr>
          <a:xfrm>
            <a:off x="3275856" y="476672"/>
            <a:ext cx="2952328" cy="1440160"/>
          </a:xfrm>
          <a:prstGeom prst="flowChartMagneticTap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KodchiangUPC" pitchFamily="18" charset="-34"/>
                <a:cs typeface="KodchiangUPC" pitchFamily="18" charset="-34"/>
              </a:rPr>
              <a:t>พายุ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2140019"/>
            <a:ext cx="8280920" cy="2009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พายุ</a:t>
            </a:r>
            <a:r>
              <a:rPr lang="th-TH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 คือ กระแสลมที่พัดด้วยความเร็วที่สูงมาก เนื่องจากอากาศทั้ง </a:t>
            </a:r>
            <a:r>
              <a:rPr lang="en-US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บริเวณแตกต่างกัน สำหรับพายุที่มีผลอย่างมากต่อ</a:t>
            </a:r>
            <a:r>
              <a:rPr lang="th-TH" sz="3600" b="1" dirty="0" smtClean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สภาพลมฟ้า</a:t>
            </a:r>
            <a:r>
              <a:rPr lang="th-TH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อากาศของไทยคือ ลมพายุหมุนเขต</a:t>
            </a:r>
            <a:r>
              <a:rPr lang="th-TH" sz="3600" b="1" dirty="0" smtClean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ร้อน</a:t>
            </a:r>
            <a:r>
              <a:rPr lang="en-US" sz="3600" b="1" dirty="0" smtClean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b="1" dirty="0" smtClean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ropical </a:t>
            </a:r>
            <a:r>
              <a:rPr lang="en-US" sz="3600" b="1" dirty="0">
                <a:solidFill>
                  <a:srgbClr val="2D2D8A"/>
                </a:solidFill>
                <a:latin typeface="Angsana New" pitchFamily="18" charset="-34"/>
                <a:cs typeface="Angsana New" pitchFamily="18" charset="-34"/>
              </a:rPr>
              <a:t>cyclone)</a:t>
            </a:r>
            <a:endParaRPr lang="th-TH" sz="3600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192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46474"/>
              </p:ext>
            </p:extLst>
          </p:nvPr>
        </p:nvGraphicFramePr>
        <p:xfrm>
          <a:off x="1357048" y="516170"/>
          <a:ext cx="6429903" cy="5073070"/>
        </p:xfrm>
        <a:graphic>
          <a:graphicData uri="http://schemas.openxmlformats.org/drawingml/2006/table">
            <a:tbl>
              <a:tblPr/>
              <a:tblGrid>
                <a:gridCol w="6429903"/>
              </a:tblGrid>
              <a:tr h="122497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ประกาศกรมอุตุนิยมวิทยา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"ฝนตกหนัก และคลื่นลมแรง" 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ฉบับที่ 14 ลงวันที่ 09 พฤศจิกายน 2557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145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/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หย่อมความกดอากาศต่ำบริเวณภาคใต้ได้เคลื่อนตัวลงสู่ทะเลอันดามันแล้ว แต่ยังคงทำให้ภาคใต้ฝั่งอ่าวไทยมีฝนตกต่อไปอีก 1 วัน ในบริเวณจังหวัดชุมพร สุราษฎร์ธานี นครศรีธรรมราช พัทลุง และสงขลา ส่วนภาคใต้ฝั่งอันดามันยังมีฝนตกอีก 1-2 วัน ในบริเวณจังหวัดระนอง พังงา ภูเก็ต กระบี่ และตรัง ขอให้ประชาชนระวังอันตรายจากฝนตกหนักและฝนตกสะสมไว้ด้วย ส่วนคลื่นลมในอ่าวไทยมีคลื่นสูงประมาณ 2 เมตร และคลื่นลมในทะเลอันดามันมีกำลังแรง โดยมีคลื่นสูง 2-4 เมตร ขอให้ชาวเรือในอ่าวไทยและทะเลอันดามันควรเดินเรือด้วยความระมัดระวัง และเรือเล็กในทะเลอันดามันควรงดออกจากฝั่ง อนึ่ง บริเวณความกดอากาศสูงกำลังปานกลางปกคลุมประเทศไทยตอนบน ทำให้ภาคเหนือ และภาคตะวันออกเฉียงเหนือ มีอากาศเย็นในตอนเช้า อุณหภูมิจะลดลงอีก 1-2 องศาเซลเซียส </a:t>
                      </a:r>
                    </a:p>
                    <a:p>
                      <a:pPr algn="l"/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</a:t>
                      </a:r>
                    </a:p>
                    <a:p>
                      <a:pPr algn="l"/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 ณ วันที่ 9 พฤศจิกายน พ.ศ. 2557 เวลา 22.30 น</a:t>
                      </a:r>
                      <a:endParaRPr lang="th-TH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2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ที่เก็บแบบเข้าถึงโดยลำดับ 2"/>
          <p:cNvSpPr/>
          <p:nvPr/>
        </p:nvSpPr>
        <p:spPr>
          <a:xfrm>
            <a:off x="-32" y="60584"/>
            <a:ext cx="5072098" cy="1280184"/>
          </a:xfrm>
          <a:prstGeom prst="flowChartMagneticTap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KodchiangUPC" pitchFamily="18" charset="-34"/>
                <a:cs typeface="KodchiangUPC" pitchFamily="18" charset="-34"/>
              </a:rPr>
              <a:t>พายุหมุนเขตร้อน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825" y="1484313"/>
            <a:ext cx="4143375" cy="2827337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เป็นพายุที่มีลมพัดหมุนเวียนเข้าหาศูนย์กลางความกดอากาศต่ำ มีลักษณะเกือบเป็นวงกลม เมื่อพายุเคลื่อนตัวเข้าสู่พื้นดินหรือผ่านพื้นน้ำที่เย็นจัดจะอ่อนกำลังลง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5010150" y="5302250"/>
            <a:ext cx="3378200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บริเวณศูนย์กลางหรือตาพายุ</a:t>
            </a:r>
            <a:endParaRPr lang="th-TH" sz="32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แผน ม.1 Boy ร.ร.ศรีราชา\แผน ม.1 เทอม 2\แผน\หน่วยที่ 7 ลมฟ้าอากาศ\รูป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0575"/>
            <a:ext cx="4260850" cy="31686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แผน ม.1 Boy ร.ร.ศรีราชา\แผน ม.1 เทอม 2\แผน\หน่วยที่ 7 ลมฟ้าอากาศ\รูป\Deeplase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103" r="7486" b="17126"/>
          <a:stretch>
            <a:fillRect/>
          </a:stretch>
        </p:blipFill>
        <p:spPr bwMode="auto">
          <a:xfrm>
            <a:off x="827088" y="4437063"/>
            <a:ext cx="30241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042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52397" y="3286124"/>
            <a:ext cx="2216794" cy="1108397"/>
            <a:chOff x="4" y="2963550"/>
            <a:chExt cx="2216794" cy="1108397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" y="2963550"/>
              <a:ext cx="2216794" cy="110839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468" y="2996014"/>
              <a:ext cx="2151866" cy="10434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800" b="1" dirty="0">
                  <a:solidFill>
                    <a:srgbClr val="FFFFFF"/>
                  </a:solidFill>
                  <a:latin typeface="KodchiangUPC" pitchFamily="18" charset="-34"/>
                  <a:cs typeface="KodchiangUPC" pitchFamily="18" charset="-34"/>
                </a:rPr>
                <a:t>พายุ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225768" y="1629538"/>
            <a:ext cx="2027289" cy="1013644"/>
            <a:chOff x="2735204" y="590794"/>
            <a:chExt cx="2027289" cy="1013644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2735204" y="590794"/>
              <a:ext cx="202728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64893" y="620483"/>
              <a:ext cx="196791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000" b="1" dirty="0">
                  <a:solidFill>
                    <a:srgbClr val="FFFFFF"/>
                  </a:solidFill>
                  <a:latin typeface="KodchiangUPC" pitchFamily="18" charset="-34"/>
                  <a:cs typeface="KodchiangUPC" pitchFamily="18" charset="-34"/>
                </a:rPr>
                <a:t>พายุหมุน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143240" y="4844248"/>
            <a:ext cx="2428892" cy="1013644"/>
            <a:chOff x="2735204" y="590794"/>
            <a:chExt cx="2027289" cy="1013644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2" name="Rounded Rectangle 11">
              <a:hlinkClick r:id="" action="ppaction://noaction"/>
            </p:cNvPr>
            <p:cNvSpPr/>
            <p:nvPr/>
          </p:nvSpPr>
          <p:spPr>
            <a:xfrm>
              <a:off x="2735204" y="590794"/>
              <a:ext cx="202728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764893" y="620483"/>
              <a:ext cx="196791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000" b="1" dirty="0">
                  <a:solidFill>
                    <a:srgbClr val="FFFFFF"/>
                  </a:solidFill>
                  <a:latin typeface="KodchiangUPC" pitchFamily="18" charset="-34"/>
                  <a:cs typeface="KodchiangUPC" pitchFamily="18" charset="-34"/>
                </a:rPr>
                <a:t>พายุฝนฟ้าคะนอง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466975" y="3786188"/>
            <a:ext cx="2857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16819" y="3750469"/>
            <a:ext cx="321468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24163" y="2136775"/>
            <a:ext cx="431800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24163" y="5351463"/>
            <a:ext cx="320675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253038" y="2143125"/>
            <a:ext cx="500062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53100" y="636588"/>
            <a:ext cx="431800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53100" y="2136775"/>
            <a:ext cx="431800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53100" y="3857625"/>
            <a:ext cx="431800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/>
          <p:nvPr/>
        </p:nvGrpSpPr>
        <p:grpSpPr>
          <a:xfrm>
            <a:off x="6181751" y="142852"/>
            <a:ext cx="2676529" cy="1013644"/>
            <a:chOff x="6072204" y="1"/>
            <a:chExt cx="2676529" cy="101364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35" name="Rounded Rectangle 34">
              <a:hlinkClick r:id="" action="ppaction://noaction"/>
            </p:cNvPr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 smtClean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ดีเปรสชัน</a:t>
              </a:r>
              <a:endParaRPr lang="th-TH" sz="3600" dirty="0">
                <a:solidFill>
                  <a:prstClr val="white"/>
                </a:solidFill>
                <a:latin typeface="KodchiangUPC" pitchFamily="18" charset="-34"/>
                <a:cs typeface="KodchiangUPC" pitchFamily="18" charset="-34"/>
              </a:endParaRPr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6181751" y="1700976"/>
            <a:ext cx="2676529" cy="1013644"/>
            <a:chOff x="6072204" y="1"/>
            <a:chExt cx="2676529" cy="101364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38" name="Rounded Rectangle 37"/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>
              <a:hlinkClick r:id="" action="ppaction://noaction"/>
            </p:cNvPr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พายุโซนร้อน</a:t>
              </a:r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6181751" y="3415488"/>
            <a:ext cx="2676529" cy="1013644"/>
            <a:chOff x="6072204" y="1"/>
            <a:chExt cx="2676529" cy="101364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41" name="Rounded Rectangle 40">
              <a:hlinkClick r:id="" action="ppaction://noaction"/>
            </p:cNvPr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พายุรุนแรง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rot="5400000">
            <a:off x="4107656" y="2250282"/>
            <a:ext cx="321468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4"/>
          <p:cNvSpPr/>
          <p:nvPr/>
        </p:nvSpPr>
        <p:spPr>
          <a:xfrm>
            <a:off x="6143636" y="1092304"/>
            <a:ext cx="2760027" cy="5507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ความเร็วลมไม่เกิน</a:t>
            </a:r>
            <a:r>
              <a:rPr lang="en-US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6 km./hr</a:t>
            </a:r>
            <a:endParaRPr lang="th-TH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6072199" y="2643182"/>
            <a:ext cx="2786082" cy="5507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ความเร็วลม</a:t>
            </a:r>
            <a:r>
              <a:rPr lang="en-US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63-118 km./hr</a:t>
            </a:r>
            <a:endParaRPr lang="th-TH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" name="Rounded Rectangle 4"/>
          <p:cNvSpPr/>
          <p:nvPr/>
        </p:nvSpPr>
        <p:spPr>
          <a:xfrm>
            <a:off x="6000760" y="4500570"/>
            <a:ext cx="3071834" cy="5507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ความเร็วลมมากกว่า</a:t>
            </a:r>
            <a:r>
              <a:rPr lang="en-US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118 km./hr</a:t>
            </a:r>
            <a:endParaRPr lang="th-TH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Rounded Rectangle 4"/>
          <p:cNvSpPr/>
          <p:nvPr/>
        </p:nvSpPr>
        <p:spPr>
          <a:xfrm>
            <a:off x="2928926" y="2714620"/>
            <a:ext cx="2786082" cy="71438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ใช้ความเร็วลมรอบศูนย์กลางเป็นเกณฑ์ในการจำแนก</a:t>
            </a:r>
          </a:p>
        </p:txBody>
      </p:sp>
    </p:spTree>
    <p:extLst>
      <p:ext uri="{BB962C8B-B14F-4D97-AF65-F5344CB8AC3E}">
        <p14:creationId xmlns:p14="http://schemas.microsoft.com/office/powerpoint/2010/main" val="33550362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81751" y="255116"/>
            <a:ext cx="2676529" cy="1013644"/>
            <a:chOff x="6072204" y="1"/>
            <a:chExt cx="2676529" cy="1013644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พายุดีเปรสชัน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1438" y="260350"/>
            <a:ext cx="5929312" cy="2279650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ภาคใต้ของไทยเป็นบริเวณที่ได้รับอิทธิพลจากพายุดีเปรสชันมากที่สุด เพราะมีลักษณะภูมิประเทศเป็นคาบสมุทรที่แคบยาวยื่นออกไปสู่ทะเล พายุที่เข้ามาทางภาคใต้นี้จะเกิดในช่วงเดือนตุลาคมถึงธันวาคม</a:t>
            </a:r>
            <a:endParaRPr lang="en-US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3" descr="F:\Picture\My Pictures\imagesCAK71P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103" y="1714488"/>
            <a:ext cx="2007177" cy="1382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วงรี 9"/>
          <p:cNvSpPr/>
          <p:nvPr/>
        </p:nvSpPr>
        <p:spPr>
          <a:xfrm>
            <a:off x="6072188" y="1643063"/>
            <a:ext cx="357187" cy="2857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วงรี 10"/>
          <p:cNvSpPr/>
          <p:nvPr/>
        </p:nvSpPr>
        <p:spPr>
          <a:xfrm>
            <a:off x="6510338" y="2000250"/>
            <a:ext cx="204787" cy="2047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pic>
        <p:nvPicPr>
          <p:cNvPr id="9" name="Picture 2" descr="D:\แผน ม.1 Boy ร.ร.ศรีราชา\แผน ม.1 เทอม 2\แผน\หน่วยที่ 7 ลมฟ้าอากาศ\รูป\ผลของพายุโซนร้อน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52813"/>
            <a:ext cx="4143375" cy="276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66777" y="3415488"/>
            <a:ext cx="2676529" cy="1013644"/>
            <a:chOff x="6072204" y="1"/>
            <a:chExt cx="2676529" cy="1013644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พายุโซนร้อน</a:t>
              </a:r>
            </a:p>
          </p:txBody>
        </p:sp>
      </p:grpSp>
      <p:sp>
        <p:nvSpPr>
          <p:cNvPr id="13" name="Rounded Rectangle 4"/>
          <p:cNvSpPr/>
          <p:nvPr/>
        </p:nvSpPr>
        <p:spPr>
          <a:xfrm>
            <a:off x="5143504" y="6215082"/>
            <a:ext cx="3071834" cy="5507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ผลของพายุโซนร้อน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0825" y="4572000"/>
            <a:ext cx="4071938" cy="1704975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เป็นพายุหมุนที่เกิดขึ้นในเขตร้อน มีความเร็วลมรอบศูนย์กลาง 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63-118 km/hr</a:t>
            </a:r>
          </a:p>
        </p:txBody>
      </p:sp>
    </p:spTree>
    <p:extLst>
      <p:ext uri="{BB962C8B-B14F-4D97-AF65-F5344CB8AC3E}">
        <p14:creationId xmlns:p14="http://schemas.microsoft.com/office/powerpoint/2010/main" val="3377266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158" y="200778"/>
            <a:ext cx="2676529" cy="1013644"/>
            <a:chOff x="6072204" y="1"/>
            <a:chExt cx="2676529" cy="1013644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 smtClean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การเรียกชื่อพายุ</a:t>
              </a:r>
              <a:endParaRPr lang="th-TH" sz="3600" dirty="0">
                <a:solidFill>
                  <a:prstClr val="white"/>
                </a:solidFill>
                <a:latin typeface="KodchiangUPC" pitchFamily="18" charset="-34"/>
                <a:cs typeface="KodchiangUPC" pitchFamily="18" charset="-34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286125" y="428625"/>
            <a:ext cx="5143500" cy="714375"/>
          </a:xfrm>
          <a:custGeom>
            <a:avLst/>
            <a:gdLst>
              <a:gd name="connsiteX0" fmla="*/ 0 w 5357818"/>
              <a:gd name="connsiteY0" fmla="*/ 0 h 1143008"/>
              <a:gd name="connsiteX1" fmla="*/ 5357818 w 5357818"/>
              <a:gd name="connsiteY1" fmla="*/ 0 h 1143008"/>
              <a:gd name="connsiteX2" fmla="*/ 5357818 w 5357818"/>
              <a:gd name="connsiteY2" fmla="*/ 1143008 h 1143008"/>
              <a:gd name="connsiteX3" fmla="*/ 0 w 5357818"/>
              <a:gd name="connsiteY3" fmla="*/ 1143008 h 1143008"/>
              <a:gd name="connsiteX4" fmla="*/ 0 w 5357818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1143008">
                <a:moveTo>
                  <a:pt x="0" y="0"/>
                </a:moveTo>
                <a:lnTo>
                  <a:pt x="5357818" y="0"/>
                </a:lnTo>
                <a:lnTo>
                  <a:pt x="5357818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มีชื่อเรียกแตกต่างกันตามบริเวณที่เกิด  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285750" y="1357313"/>
            <a:ext cx="8215313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lvl="1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เกิดในบริเวณภาคตะวันตกของมหาสมุทรแปซิฟิกและทะเลจีนใต้ เรียกว่า</a:t>
            </a:r>
          </a:p>
          <a:p>
            <a:pPr marL="174625" lvl="1">
              <a:defRPr/>
            </a:pP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พายุไต้ฝุ่น 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285750" y="2786063"/>
            <a:ext cx="4071938" cy="10715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lvl="1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เกิดในอ่าวเบ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งกอล ทะเล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อาหรับและในมหาสมุทรอินเดีย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พายุไซโคลน</a:t>
            </a:r>
          </a:p>
        </p:txBody>
      </p:sp>
      <p:pic>
        <p:nvPicPr>
          <p:cNvPr id="8" name="Picture 7" descr="http://www.thaigoodview.com/library/contest2552/type1/science03/16/images/Cyclone/Cyclone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3929062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4"/>
          <p:cNvSpPr/>
          <p:nvPr/>
        </p:nvSpPr>
        <p:spPr>
          <a:xfrm>
            <a:off x="4714875" y="2786063"/>
            <a:ext cx="4071938" cy="10715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lvl="1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ถ้าพัดขึ้นฝั่งในทวีปอเมริกา เรียกว่า</a:t>
            </a:r>
          </a:p>
          <a:p>
            <a:pPr marL="174625" lvl="1">
              <a:defRPr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พายุ</a:t>
            </a:r>
            <a:r>
              <a:rPr lang="th-TH" sz="32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ทอร์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นาโด</a:t>
            </a:r>
          </a:p>
        </p:txBody>
      </p:sp>
      <p:pic>
        <p:nvPicPr>
          <p:cNvPr id="10" name="Picture 9" descr="D:\แผน ม.1 Boy ร.ร.ศรีราชา\แผน ม.1 เทอม 2\แผน\หน่วยที่ 7 ลมฟ้าอากาศ\รูป\1_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000500"/>
            <a:ext cx="4071938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4020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158" y="200778"/>
            <a:ext cx="2676529" cy="1013644"/>
            <a:chOff x="6072204" y="1"/>
            <a:chExt cx="2676529" cy="1013644"/>
          </a:xfrm>
          <a:solidFill>
            <a:srgbClr val="FF00FF"/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6072204" y="1"/>
              <a:ext cx="2676529" cy="101364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6101893" y="29690"/>
              <a:ext cx="2617151" cy="9542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600" dirty="0" smtClean="0">
                  <a:solidFill>
                    <a:prstClr val="white"/>
                  </a:solidFill>
                  <a:latin typeface="KodchiangUPC" pitchFamily="18" charset="-34"/>
                  <a:cs typeface="KodchiangUPC" pitchFamily="18" charset="-34"/>
                </a:rPr>
                <a:t>การเรียกชื่อพายุ</a:t>
              </a:r>
              <a:endParaRPr lang="th-TH" sz="3600" dirty="0">
                <a:solidFill>
                  <a:prstClr val="white"/>
                </a:solidFill>
                <a:latin typeface="KodchiangUPC" pitchFamily="18" charset="-34"/>
                <a:cs typeface="KodchiangUPC" pitchFamily="18" charset="-34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286125" y="428625"/>
            <a:ext cx="5143500" cy="714375"/>
          </a:xfrm>
          <a:custGeom>
            <a:avLst/>
            <a:gdLst>
              <a:gd name="connsiteX0" fmla="*/ 0 w 5357818"/>
              <a:gd name="connsiteY0" fmla="*/ 0 h 1143008"/>
              <a:gd name="connsiteX1" fmla="*/ 5357818 w 5357818"/>
              <a:gd name="connsiteY1" fmla="*/ 0 h 1143008"/>
              <a:gd name="connsiteX2" fmla="*/ 5357818 w 5357818"/>
              <a:gd name="connsiteY2" fmla="*/ 1143008 h 1143008"/>
              <a:gd name="connsiteX3" fmla="*/ 0 w 5357818"/>
              <a:gd name="connsiteY3" fmla="*/ 1143008 h 1143008"/>
              <a:gd name="connsiteX4" fmla="*/ 0 w 5357818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1143008">
                <a:moveTo>
                  <a:pt x="0" y="0"/>
                </a:moveTo>
                <a:lnTo>
                  <a:pt x="5357818" y="0"/>
                </a:lnTo>
                <a:lnTo>
                  <a:pt x="5357818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มีชื่อเรียกแตกต่างกันตามบริเวณที่เกิด  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428625" y="1357313"/>
            <a:ext cx="8215313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lvl="1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เกิดในมหาสมุทรแอตแลนติกเหนือ ทะเลแคริเบียน อ่าว</a:t>
            </a:r>
            <a:r>
              <a:rPr lang="th-TH" sz="32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แม็ก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ซิโก และทะเลฝั่งตะวันออกของอ่าวเม็กซิโก เรียกว่า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พายุ</a:t>
            </a:r>
            <a:r>
              <a:rPr lang="th-TH" sz="32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เฮอร์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ริเคน 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9" name="Picture 10" descr="100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1300"/>
            <a:ext cx="33670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คลิกเพื่อหารูปใหญ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37147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4"/>
          <p:cNvSpPr/>
          <p:nvPr/>
        </p:nvSpPr>
        <p:spPr>
          <a:xfrm>
            <a:off x="2573338" y="5805488"/>
            <a:ext cx="3943350" cy="498475"/>
          </a:xfrm>
          <a:custGeom>
            <a:avLst/>
            <a:gdLst>
              <a:gd name="connsiteX0" fmla="*/ 0 w 5357818"/>
              <a:gd name="connsiteY0" fmla="*/ 0 h 1143008"/>
              <a:gd name="connsiteX1" fmla="*/ 5357818 w 5357818"/>
              <a:gd name="connsiteY1" fmla="*/ 0 h 1143008"/>
              <a:gd name="connsiteX2" fmla="*/ 5357818 w 5357818"/>
              <a:gd name="connsiteY2" fmla="*/ 1143008 h 1143008"/>
              <a:gd name="connsiteX3" fmla="*/ 0 w 5357818"/>
              <a:gd name="connsiteY3" fmla="*/ 1143008 h 1143008"/>
              <a:gd name="connsiteX4" fmla="*/ 0 w 5357818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8" h="1143008">
                <a:moveTo>
                  <a:pt x="0" y="0"/>
                </a:moveTo>
                <a:lnTo>
                  <a:pt x="5357818" y="0"/>
                </a:lnTo>
                <a:lnTo>
                  <a:pt x="5357818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2860" tIns="22860" rIns="22860" bIns="22860" spcCol="1270" anchor="ctr"/>
          <a:lstStyle/>
          <a:p>
            <a:pPr marL="174625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ภาพแสดงลักษณะของพายุ</a:t>
            </a:r>
            <a:r>
              <a:rPr lang="th-TH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เฮอร์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ริเคน</a:t>
            </a:r>
          </a:p>
        </p:txBody>
      </p:sp>
    </p:spTree>
    <p:extLst>
      <p:ext uri="{BB962C8B-B14F-4D97-AF65-F5344CB8AC3E}">
        <p14:creationId xmlns:p14="http://schemas.microsoft.com/office/powerpoint/2010/main" val="3236418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476" y="692696"/>
            <a:ext cx="3000396" cy="857256"/>
            <a:chOff x="2735204" y="590794"/>
            <a:chExt cx="2027289" cy="1013644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735204" y="590794"/>
              <a:ext cx="2027289" cy="10136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764893" y="620483"/>
              <a:ext cx="1967911" cy="95426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000" b="1" dirty="0">
                  <a:solidFill>
                    <a:prstClr val="black"/>
                  </a:solidFill>
                  <a:latin typeface="KodchiangUPC" pitchFamily="18" charset="-34"/>
                  <a:cs typeface="KodchiangUPC" pitchFamily="18" charset="-34"/>
                </a:rPr>
                <a:t>พายุฝนฟ้าคะนอง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50825" y="1978025"/>
            <a:ext cx="3744913" cy="3538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  ขณะที่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เกิดฝนฟ้าคะนองจะมีลมพัดกระโชกแรง มีฝนตกหนัก มีฟ้าแลบ ฟ้าร้อง และฟ้าผ่าเกิดขึ้น บางครั้งอาจมีลูกเห็บตกลงมาด้วย แต่พายุชนิดนี้มักจะเกิดขึ้นในระยะเวลาสั้นๆ มีน้อยครั้งที่จะเกิดขึ้นมากกว่า 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</a:rPr>
              <a:t>2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ชั่วโมง</a:t>
            </a:r>
          </a:p>
        </p:txBody>
      </p:sp>
      <p:pic>
        <p:nvPicPr>
          <p:cNvPr id="3074" name="Picture 2" descr="D:\แผน ม.1 Boy ร.ร.ศรีราชา\แผน ม.1 เทอม 2\แผน\หน่วยที่ 7 ลมฟ้าอากาศ\รูป\ans53788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96975"/>
            <a:ext cx="4497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1924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4414" y="142852"/>
            <a:ext cx="3000396" cy="857256"/>
            <a:chOff x="2735204" y="590794"/>
            <a:chExt cx="2027289" cy="1013644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735204" y="590794"/>
              <a:ext cx="2027289" cy="10136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764893" y="620483"/>
              <a:ext cx="1967911" cy="95426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4000" b="1" dirty="0">
                  <a:solidFill>
                    <a:prstClr val="black"/>
                  </a:solidFill>
                  <a:latin typeface="KodchiangUPC" pitchFamily="18" charset="-34"/>
                  <a:cs typeface="KodchiangUPC" pitchFamily="18" charset="-34"/>
                </a:rPr>
                <a:t>พายุฝนฟ้าคะนอง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85750" y="1101725"/>
            <a:ext cx="4429125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พายุ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ฝนฟ้าคะนองจะเกิดขึ้นบ่อยครั้งและรุนแรงมากในเขตร้อน ทั้งนี้เพราะในเขตร้อนอากาศมีอุณหภูมิสูงและมีความชื้นมาก  ทำให้มวลอากาศลอยตัวขึ้นและรวมตัวเป็นเมฆคิวมูโลนิมบัสอย่างรวดเร็ว </a:t>
            </a:r>
          </a:p>
        </p:txBody>
      </p:sp>
      <p:pic>
        <p:nvPicPr>
          <p:cNvPr id="9" name="Picture 8" descr="H:\แผน ม.1 Boy ร.ร.ศรีราชา\แผน ม.1 เทอม 2\แผน\หน่วยที่ 7 ลมฟ้าอากาศ\ฝนฟ้าคะนอง.jp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407193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55875" y="4492625"/>
            <a:ext cx="6391275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  ประเทศ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ไทยจะมีพายุฝนฟ้าคะนองเกิดขึ้นเกือบตลอด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ทั้งปี ยกเว้นในช่วงฤดูหนาว เดือนที่เกิดฝนฟ้าคะนองมากที่สุดคือ เดือนพฤษภาคม</a:t>
            </a:r>
            <a:endParaRPr lang="en-US" sz="3200" b="1" dirty="0">
              <a:solidFill>
                <a:prstClr val="black"/>
              </a:solidFill>
              <a:latin typeface="Angsana New" pitchFamily="18" charset="-34"/>
            </a:endParaRPr>
          </a:p>
        </p:txBody>
      </p:sp>
      <p:pic>
        <p:nvPicPr>
          <p:cNvPr id="11" name="Picture 1" descr="H:\Picture\My Pictures\imagesCASIHDR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508500"/>
            <a:ext cx="20431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96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พายุฟ้าคะนอง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Thunder storm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บางครั้งเรียกว่า พายุไฟฟ้า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Electrical storm)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เป็นลมพายุที่พบบริเวณแลตติจูดตํ่า และแลตติจูดกลาง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จากเมฆที่ก่อตัวในทางตั้งอย่างรุนแรง โดยทั่วไปเป็นพายุที่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เกิดขึ้นครอบคลุม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พื้นที่ไม่กว้างขวางนัก และเกิดในระยะเวลา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สั้น จะมีฟ้า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แลบ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Lightning)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ฟ้าร้อง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Thunder)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รวมอยู่ด้วย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นอกจากนั้น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มักจะมีลมกระโชกแรง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Strong gust)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ฝนตกหนัก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Heavy rain)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และในบางครั้งยังมีลูกเห็บ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Hail)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ตกลงมาด้วย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ส่วนมาก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จะเกิดใน ฤดูร้อน จึงมีชื่อเรียกอีกอย่างหนึ่งว่า "พายุฤดูร้อน" ในทางอุตุนิยมวิทยามีชื่อเรียกคล้ายๆ กันอีกอย่างหนึ่งว่า "ฝนฟ้าคะนอง"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Thunder showers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ซึ่งเป็นฝนตกซู่ และมีเสียงฟ้าร้องหรือฟ้าคะนอง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3275856" y="389713"/>
            <a:ext cx="2912516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พายุฝนฟ้าคะนอง</a:t>
            </a:r>
          </a:p>
        </p:txBody>
      </p:sp>
    </p:spTree>
    <p:extLst>
      <p:ext uri="{BB962C8B-B14F-4D97-AF65-F5344CB8AC3E}">
        <p14:creationId xmlns:p14="http://schemas.microsoft.com/office/powerpoint/2010/main" val="37722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สภาวะที่ทำให้เกิดพายุฟ้าคะนอง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อากาศจะต้องมีการทรงตัวไม่ดี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Unstable air)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พายุฟ้าคะนองเป็นตัวอย่างที่ดีซึ่งแสดงถึงลักษณะอากาศที่มีการทรงตัวไม่ดี คือ เมื่ออากาศจำนวนหนึ่งลอยตัวขึ้นสู่เบื้องบนด้วยแรงอันหนึ่ง เมื่อ ถึงจุดๆ หนึ่ง อากาศจะอุ่นกว่าอากาศที่อยู่โดยรอบ แล้วก็ลอยตัวขึ้นต่อไปด้วยตัวเอง จนทำให้เกิดเมฆและพายุฟ้าคะนอง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มีความชื้นมาก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moisture)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อากาศที่มีการทรงตัวไม่ดีจะต้องมีความชื้นมากจึงจะทำให้เกิดพายุฟ้าคะนองได้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ต้องมีแรงที่ทำให้อากาศลอยตัวสูงขึ้น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Lifting action)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คือแรงที่ทำให้อากาศลอยตัวสูงขึ้นจนถึงระดับหนึ่ง ที่อากาศสามารถลอยตัวอยู่ได้โดยอิสระ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5856" y="389713"/>
            <a:ext cx="2912516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พายุฝนฟ้าคะนอง</a:t>
            </a:r>
          </a:p>
        </p:txBody>
      </p:sp>
    </p:spTree>
    <p:extLst>
      <p:ext uri="{BB962C8B-B14F-4D97-AF65-F5344CB8AC3E}">
        <p14:creationId xmlns:p14="http://schemas.microsoft.com/office/powerpoint/2010/main" val="5879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ตามปกติอากาศจะมีความชื้นอยู่ และสามารถให้ไอนํ้าแฝงอยู่ได้มากหรือน้อย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แล้วแต่อุณหภูมิ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และแหล่งกำเนิดของไอนํ้าจนกว่าจะถึงจุดไอนํ้าอิ่มตัว ไอนํ้าที่เกินจะกลั่นตัวออกมาเป็นละอองนํ้าเล็กๆ กลายเป็นเมฆ เกิดการชน เกาะกัน ทำให้เม็ดโตขึ้นเป็นหยดนํ้าตกลงมาเป็นฝน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ที่กลั่นตัวเป็นละอองนํ้าหรือเป็นนํ้าแข็งเลย จะคายความร้อนแฝงออกมาด้วย ทำให้อากาศชื้นที่ลอยขึ้นลดอุณหภูมิลงตามความสูงน้อยกว่าอากาศแห้ง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5856" y="389713"/>
            <a:ext cx="2912516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พายุฝนฟ้าคะนอง</a:t>
            </a:r>
          </a:p>
        </p:txBody>
      </p:sp>
    </p:spTree>
    <p:extLst>
      <p:ext uri="{BB962C8B-B14F-4D97-AF65-F5344CB8AC3E}">
        <p14:creationId xmlns:p14="http://schemas.microsoft.com/office/powerpoint/2010/main" val="13752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 level pressure (Isobar)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บริเวณแลตติจูด 30 องศาเหนือ และ ลองติจูด 115.0 องศาตะวันออก (บริเวณด้านตะวันออกของสาธารณรัฐประชาชนจีนให้ถือเป็นบริเวณศูนย์กลาง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หักด้วย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 level pressure (Isobar)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ที่ฮ่องกง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แลตติจูด  22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องศาเหนือ และ ลองติจูด 114 องศาตะวันออก (ถือเป็นบริเวณ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ได้ความแตกต่างตั้งแต่ 10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hpa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แสดงว่าบริเวณความกดอากาศสูงกำลังแรง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เกณฑ์การพิจารณาบริเวณความกดอากาศ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 ให้พิจารณา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      กด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อากาศระหว่าง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lvl="1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อ่อน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- 3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hpa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กำลังปานกลาง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&gt;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แต่น้อยกว่า 10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hpa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กำลังค่อนข้างแรง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&gt;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แต่น้อยกว่า 20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hpa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กำลังแรง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&gt;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hpa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การพิจารณาบริเวณความกดอากาศสูงกำลังแรง </a:t>
            </a:r>
          </a:p>
        </p:txBody>
      </p:sp>
    </p:spTree>
    <p:extLst>
      <p:ext uri="{BB962C8B-B14F-4D97-AF65-F5344CB8AC3E}">
        <p14:creationId xmlns:p14="http://schemas.microsoft.com/office/powerpoint/2010/main" val="24428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50" y="1000125"/>
            <a:ext cx="842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     แม้ว่าพายุจะปรากฏไม่บ่อยครั้งนัก  แต่เมื่อมีพายุเกิดขึ้นและเคลื่อนที่ผ่านบริเวณใดจะก่อความเสียหายขึ้นมากมาย </a:t>
            </a:r>
          </a:p>
        </p:txBody>
      </p:sp>
      <p:pic>
        <p:nvPicPr>
          <p:cNvPr id="24579" name="Picture 1" descr="D:\แผน ม.1 Boy ร.ร.ศรีราชา\แผน ม.1 เทอม 2\แผน\หน่วยที่ 7 ลมฟ้าอากาศ\รูป\ผลของพายุโซนร้อ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643188"/>
            <a:ext cx="35004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73560"/>
            <a:ext cx="578647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/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ผลของการเกิดพายุต่อมนุษย์และสิ่งแวดล้อม</a:t>
            </a:r>
            <a:endParaRPr lang="en-US" sz="3600" dirty="0">
              <a:solidFill>
                <a:prstClr val="black"/>
              </a:solidFill>
              <a:latin typeface="Angsana New" pitchFamily="18" charset="-34"/>
            </a:endParaRPr>
          </a:p>
        </p:txBody>
      </p:sp>
      <p:pic>
        <p:nvPicPr>
          <p:cNvPr id="24583" name="Picture 3" descr="D:\แผน ม.1 Boy ร.ร.ศรีราชา\แผน ม.1 เทอม 2\แผน\หน่วยที่ 7 ลมฟ้าอากาศ\รูป\ผลของพาย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288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D:\แผน ม.1 Boy ร.ร.ศรีราชา\แผน ม.1 เทอม 2\แผน\หน่วยที่ 7 ลมฟ้าอากาศ\รูป\ผลของพายุ.jp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429125"/>
            <a:ext cx="3286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 descr="D:\แผน ม.1 Boy ร.ร.ศรีราชา\แผน ม.1 เทอม 2\แผน\หน่วยที่ 7 ลมฟ้าอากาศ\รูป\ฝนฟ้าคะนอ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30718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30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การพยากรณ์บริเวณที่จะมีฝนตก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บางแห่ง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Isolated)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มีฝนตกไม่เกิน 20 % ของพื้นที่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กระจายเป็นแห่งๆ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widely scattered)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20 % แต่ไม่เกิน 40 % ของพื้นที่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Scattered)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40 % แต่ไม่เกิน 60 % ของพื้นที่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เกือบทั่วไป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Almost widespread)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60 % แต่ไม่เกิน 80 % ของพื้นที่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Widespread)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80 % ของพื้นที่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เป็นบริเวณกว้าง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Widespread)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อยู่ในขอบเขตของพายุ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3768" y="389713"/>
            <a:ext cx="4608512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การพยากรณ์บริเวณที่จะมีฝนตก</a:t>
            </a:r>
          </a:p>
        </p:txBody>
      </p:sp>
    </p:spTree>
    <p:extLst>
      <p:ext uri="{BB962C8B-B14F-4D97-AF65-F5344CB8AC3E}">
        <p14:creationId xmlns:p14="http://schemas.microsoft.com/office/powerpoint/2010/main" val="3913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การรายงานปริมาณนํ้า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ฝนที่ตกรวมระยะเวลา 24 ชั่วโมง พิจารณาของฝนที่ตกในประเทศที่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เขตร้อนในย่าน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มรสุม 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ฝนวัดจำนวนไม่ได้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Trace)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คือฝนตกมีปริมาณน้อยกว่า 0.1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มม. 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ในทางปฏิบัติแล้วไม่สามารถวัดปริมาณแน่นอนได้)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ฝนเล็กน้อย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Light rain)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คือฝนตกที่มีปริมาณตั้งแต่ 0.1 มม. ถึง 10.0 มม.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ฝนปานกลาง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Moderate rain)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คือฝนตกที่มีปริมาณตั้งแต่ 10.1 มม. ถึง 35.0 มม.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ฝนหนัก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Heavy rain)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คือฝนตกที่มีปริมาณตั้งแต่ 35.1 มม. ถึง 90.0 มม.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ฝนหนักมาก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Very heavy rain)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คือฝนตกที่มีปริมาณตั้งแต่ 90.1 มม.ขึ้นไป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3768" y="389713"/>
            <a:ext cx="4608512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รายงานปริมาณนํ้า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</a:t>
            </a:r>
            <a:endParaRPr lang="th-TH" sz="40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1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ท้องฟ้าและเมฆ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ท้องฟ้าแจ่มใส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ไม่มีเมฆหรือมีเมฆแต่น้อยกว่า 1 ส่วน 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ท้องฟ้าโปร่ง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Fair)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1 ส่วน ถึง 3 ส่วน 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เมฆบางส่วน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Partly cloudy sky)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 3 ส่วน ถึง 5 ส่วน 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เมฆเป็นส่วนมาก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Cloudy sky)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 5 ส่วน ถึง 8 ส่วน 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เมฆมาก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Very cloudy sky)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 8 ส่วน ถึง 9 ส่วน 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เมฆเต็มท้องฟ้า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Overcast sky)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 9 ส่วน ถึง 10 ส่วน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คำว่า "ส่วน" หมายถึง 1/10 ของท้องฟ้า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3768" y="389713"/>
            <a:ext cx="4608512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ท้องฟ้าและเมฆ </a:t>
            </a:r>
          </a:p>
        </p:txBody>
      </p:sp>
    </p:spTree>
    <p:extLst>
      <p:ext uri="{BB962C8B-B14F-4D97-AF65-F5344CB8AC3E}">
        <p14:creationId xmlns:p14="http://schemas.microsoft.com/office/powerpoint/2010/main" val="33596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เกณฑ์อุณหภูมิของอากาศ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อากาศร้อน ตั้งแต่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 </a:t>
            </a:r>
            <a:r>
              <a:rPr lang="th-TH" sz="28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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แต่ไม่เกิน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เกณฑ์อุณหภูมิสูงสุดประจำวันในฤดูร้อน 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อากาศร้อนจัด ตั้งแต่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 (ใช้เฉพาะฤดูร้อน) 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อากาศเย็น น้อยกว่า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ไปถึง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เกณฑ์อุณหภูมิตํ่าสุดประจำวันในฤดูหนาว 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อากาศหนาว น้อยกว่า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ไปถึง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ใช้เฉพาะฤดูหนาว) 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อากาศหนาวจัด น้อยกว่า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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ลงไป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768" y="389713"/>
            <a:ext cx="4608512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ของอากาศ </a:t>
            </a:r>
            <a:endParaRPr lang="th-TH" sz="40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ลักษณะทะเล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ทะเลเรียบ คลื่นสูงไม่เกิน 0.5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ทะเลมีคลื่นเล็กน้อย คลื่นสูงเกินกว่า 0.5 เมตร ถึง 1.25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ทะเลมีคลื่นปานกลาง คลื่นสูงเกินกว่า 1.25 เมตร ถึง 2.5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ทะเลมีคลื่นจัด คลื่นสูงเกินกว่า 2.5 เมตร ถึง 4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ทะเลมีคลื่นจัดมาก คลื่นสูงเกินกว่า 4 เมตร ถึง 6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ทะเลมีคลื่นใหญ่ คลื่นสูงเกินกว่า 6 เมตร ถึง 9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ทะเลมีคลื่นใหญ่มาก คลื่นสูงเกินกว่า 9 เมตร ถึง 14 เมตร</a:t>
            </a:r>
          </a:p>
          <a:p>
            <a:pPr lvl="1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ทะเลเป็นบ้า คลื่นสูงเกินกว่า 14 เมตรขึ้นไป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83768" y="389713"/>
            <a:ext cx="4608512" cy="807039"/>
          </a:xfrm>
          <a:prstGeom prst="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25400" tIns="25400" rIns="25400" bIns="25400" spcCol="127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ลักษณะทะเล</a:t>
            </a:r>
          </a:p>
        </p:txBody>
      </p:sp>
    </p:spTree>
    <p:extLst>
      <p:ext uri="{BB962C8B-B14F-4D97-AF65-F5344CB8AC3E}">
        <p14:creationId xmlns:p14="http://schemas.microsoft.com/office/powerpoint/2010/main" val="3226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Thank\Desktop\2014-11-09_TopChart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9"/>
            <a:ext cx="9144000" cy="6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932040" y="109859"/>
            <a:ext cx="0" cy="663828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1844824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864" y="5373216"/>
            <a:ext cx="8229600" cy="936104"/>
          </a:xfrm>
        </p:spPr>
        <p:txBody>
          <a:bodyPr>
            <a:normAutofit fontScale="85000" lnSpcReduction="10000"/>
          </a:bodyPr>
          <a:lstStyle/>
          <a:p>
            <a:r>
              <a:rPr lang="th-TH" dirty="0"/>
              <a:t>ลิ่มความกดอากาศสูง</a:t>
            </a:r>
            <a:r>
              <a:rPr lang="th-TH" dirty="0" smtClean="0"/>
              <a:t>กำลังค่อนข้างแรง </a:t>
            </a:r>
            <a:r>
              <a:rPr lang="th-TH" dirty="0"/>
              <a:t>จากบริเวณความกดอากาศสูงที่ปกคลุมตอนกลางของสาธารณรัฐประชาชนจีนแผ่ลงมาทางทิศตะวันตกเฉียงใต้ปกคลุมถึงภาคใต้ของประเทศไทย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2" y="281533"/>
            <a:ext cx="7067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9933" y="1772816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1034 -1024 = 12 </a:t>
            </a:r>
            <a:r>
              <a:rPr lang="en-US" b="1" dirty="0" err="1">
                <a:solidFill>
                  <a:srgbClr val="FF0000"/>
                </a:solidFill>
              </a:rPr>
              <a:t>hpa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ลมคืออะไร</a:t>
            </a:r>
            <a:r>
              <a:rPr lang="en-US" sz="4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solidFill>
                  <a:srgbClr val="0000CC"/>
                </a:solidFill>
                <a:cs typeface="Angsana New" pitchFamily="18" charset="-34"/>
              </a:rPr>
              <a:t>		ลม คือ มวลของอากาศที่เกิดการเคลื่อนที่ในทิศทางใดทิศทางหนึ่งในแนวระดับ</a:t>
            </a:r>
          </a:p>
          <a:p>
            <a:pPr>
              <a:buFontTx/>
              <a:buNone/>
            </a:pPr>
            <a:endParaRPr lang="en-US" sz="3600" b="1">
              <a:solidFill>
                <a:srgbClr val="0000CC"/>
              </a:solidFill>
              <a:cs typeface="Angsana New" pitchFamily="18" charset="-34"/>
            </a:endParaRPr>
          </a:p>
        </p:txBody>
      </p:sp>
      <p:pic>
        <p:nvPicPr>
          <p:cNvPr id="3076" name="Picture 4" descr="land_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21868"/>
            <a:ext cx="4824413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alley_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8793"/>
            <a:ext cx="4968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9-02-02_TopChart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93531"/>
            <a:ext cx="2376487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009-02-02_TopChart_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77406"/>
            <a:ext cx="244951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12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>
                <a:solidFill>
                  <a:srgbClr val="003300"/>
                </a:solidFill>
                <a:cs typeface="Angsana New" pitchFamily="18" charset="-34"/>
              </a:rPr>
              <a:t>สาเหตุของการเกิดลม</a:t>
            </a:r>
            <a:endParaRPr lang="en-US" sz="5400" b="1" dirty="0">
              <a:solidFill>
                <a:srgbClr val="003300"/>
              </a:solidFill>
              <a:cs typeface="Angsana New" pitchFamily="18" charset="-34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229600" cy="5256213"/>
          </a:xfrm>
        </p:spPr>
        <p:txBody>
          <a:bodyPr/>
          <a:lstStyle/>
          <a:p>
            <a:pPr>
              <a:buFontTx/>
              <a:buNone/>
            </a:pPr>
            <a:r>
              <a:rPr lang="th-TH" sz="4000" b="1" dirty="0" smtClean="0">
                <a:solidFill>
                  <a:srgbClr val="0000CC"/>
                </a:solidFill>
                <a:cs typeface="Angsana New" pitchFamily="18" charset="-34"/>
              </a:rPr>
              <a:t>1. ความ</a:t>
            </a:r>
            <a:r>
              <a:rPr lang="th-TH" sz="4000" b="1" dirty="0">
                <a:solidFill>
                  <a:srgbClr val="0000CC"/>
                </a:solidFill>
                <a:cs typeface="Angsana New" pitchFamily="18" charset="-34"/>
              </a:rPr>
              <a:t>แตกต่างของ</a:t>
            </a:r>
            <a:r>
              <a:rPr lang="th-TH" sz="4000" b="1" dirty="0" smtClean="0">
                <a:solidFill>
                  <a:srgbClr val="0000CC"/>
                </a:solidFill>
                <a:cs typeface="Angsana New" pitchFamily="18" charset="-34"/>
              </a:rPr>
              <a:t>อุณหภูมิ</a:t>
            </a:r>
          </a:p>
          <a:p>
            <a:pPr>
              <a:buNone/>
            </a:pPr>
            <a:r>
              <a:rPr lang="th-TH" sz="4000" b="1" dirty="0">
                <a:solidFill>
                  <a:srgbClr val="0000CC"/>
                </a:solidFill>
                <a:cs typeface="Angsana New" pitchFamily="18" charset="-34"/>
              </a:rPr>
              <a:t>2. ความแตกต่างของความกดอากาศ</a:t>
            </a:r>
            <a:endParaRPr lang="en-US" sz="4000" b="1" dirty="0">
              <a:solidFill>
                <a:srgbClr val="0000CC"/>
              </a:solidFill>
              <a:cs typeface="Angsana New" pitchFamily="18" charset="-34"/>
            </a:endParaRPr>
          </a:p>
          <a:p>
            <a:pPr>
              <a:buFontTx/>
              <a:buNone/>
            </a:pPr>
            <a:endParaRPr lang="th-TH" sz="4000" b="1" dirty="0">
              <a:solidFill>
                <a:srgbClr val="0000CC"/>
              </a:solidFill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sz="4000" b="1" dirty="0">
              <a:solidFill>
                <a:srgbClr val="0000CC"/>
              </a:solidFill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b="1" dirty="0">
              <a:solidFill>
                <a:srgbClr val="0000CC"/>
              </a:solidFill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b="1" dirty="0">
              <a:solidFill>
                <a:srgbClr val="0000CC"/>
              </a:solidFill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b="1" dirty="0">
              <a:solidFill>
                <a:srgbClr val="0000CC"/>
              </a:solidFill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b="1" dirty="0">
              <a:solidFill>
                <a:srgbClr val="0000CC"/>
              </a:solidFill>
              <a:cs typeface="Angsana New" pitchFamily="18" charset="-34"/>
            </a:endParaRPr>
          </a:p>
        </p:txBody>
      </p:sp>
      <p:pic>
        <p:nvPicPr>
          <p:cNvPr id="4101" name="Picture 5" descr="air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0968"/>
            <a:ext cx="424815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893"/>
            <a:ext cx="43815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77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th-TH" sz="5400" b="1">
                <a:solidFill>
                  <a:srgbClr val="003300"/>
                </a:solidFill>
                <a:cs typeface="Angsana New" pitchFamily="18" charset="-34"/>
              </a:rPr>
              <a:t>ความกดอากาศสูง-ต่ำ</a:t>
            </a:r>
            <a:endParaRPr lang="en-US" sz="5400" b="1">
              <a:solidFill>
                <a:srgbClr val="003300"/>
              </a:solidFill>
              <a:cs typeface="Angsana New" pitchFamily="18" charset="-34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6511"/>
            <a:ext cx="669766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76825" y="4497561"/>
            <a:ext cx="37433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003300"/>
                </a:solidFill>
                <a:latin typeface="Angsana New" pitchFamily="18" charset="-34"/>
                <a:cs typeface="Angsana New" pitchFamily="18" charset="-34"/>
              </a:rPr>
              <a:t>อากาศร้อน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ความกดอากาศต่ำ</a:t>
            </a:r>
            <a:br>
              <a:rPr lang="th-TH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ความหนาแน่นของอากาศต่ำ</a:t>
            </a:r>
            <a:br>
              <a:rPr lang="th-TH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ลอยตัวสูงขึ้น</a:t>
            </a:r>
            <a:endParaRPr lang="en-US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4497561"/>
            <a:ext cx="37433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 smtClean="0">
                <a:solidFill>
                  <a:srgbClr val="003300"/>
                </a:solidFill>
                <a:latin typeface="Angsana New" pitchFamily="18" charset="-34"/>
                <a:cs typeface="Angsana New" pitchFamily="18" charset="-34"/>
              </a:rPr>
              <a:t>อากาศเย็น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ความกดอากาศสูง</a:t>
            </a:r>
            <a:b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ความหนาแน่นของอากาศสูง</a:t>
            </a:r>
            <a:b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- จมตัวลง</a:t>
            </a: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0918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820031176"/>
              </p:ext>
            </p:extLst>
          </p:nvPr>
        </p:nvGraphicFramePr>
        <p:xfrm>
          <a:off x="323528" y="332656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53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5355</TotalTime>
  <Words>2287</Words>
  <Application>Microsoft Office PowerPoint</Application>
  <PresentationFormat>On-screen Show (4:3)</PresentationFormat>
  <Paragraphs>169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1_Default Design</vt:lpstr>
      <vt:lpstr>2_Default Design</vt:lpstr>
      <vt:lpstr>2_Office Theme</vt:lpstr>
      <vt:lpstr>Concourse</vt:lpstr>
      <vt:lpstr>การหมุนวียนของอากาศ (ลมและพายุ)</vt:lpstr>
      <vt:lpstr>PowerPoint Presentation</vt:lpstr>
      <vt:lpstr>การพิจารณาบริเวณความกดอากาศสูงกำลังแรง </vt:lpstr>
      <vt:lpstr>PowerPoint Presentation</vt:lpstr>
      <vt:lpstr>PowerPoint Presentation</vt:lpstr>
      <vt:lpstr>ลมคืออะไร?</vt:lpstr>
      <vt:lpstr>สาเหตุของการเกิดลม</vt:lpstr>
      <vt:lpstr>ความกดอากาศสูง-ต่ำ</vt:lpstr>
      <vt:lpstr>PowerPoint Presentation</vt:lpstr>
      <vt:lpstr>PowerPoint Presentation</vt:lpstr>
      <vt:lpstr>ลมทะเล</vt:lpstr>
      <vt:lpstr>ลมบก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บรรยากาศศาสตร์</dc:title>
  <dc:creator>Thank</dc:creator>
  <cp:lastModifiedBy>Thank</cp:lastModifiedBy>
  <cp:revision>304</cp:revision>
  <cp:lastPrinted>2012-06-09T09:27:13Z</cp:lastPrinted>
  <dcterms:created xsi:type="dcterms:W3CDTF">2012-05-09T04:11:40Z</dcterms:created>
  <dcterms:modified xsi:type="dcterms:W3CDTF">2014-11-13T04:04:26Z</dcterms:modified>
</cp:coreProperties>
</file>