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5" r:id="rId2"/>
    <p:sldMasterId id="2147483769" r:id="rId3"/>
    <p:sldMasterId id="2147483781" r:id="rId4"/>
    <p:sldMasterId id="2147483793" r:id="rId5"/>
    <p:sldMasterId id="2147483939" r:id="rId6"/>
    <p:sldMasterId id="2147483951" r:id="rId7"/>
    <p:sldMasterId id="2147483963" r:id="rId8"/>
  </p:sldMasterIdLst>
  <p:notesMasterIdLst>
    <p:notesMasterId r:id="rId85"/>
  </p:notesMasterIdLst>
  <p:handoutMasterIdLst>
    <p:handoutMasterId r:id="rId86"/>
  </p:handoutMasterIdLst>
  <p:sldIdLst>
    <p:sldId id="1252" r:id="rId9"/>
    <p:sldId id="1237" r:id="rId10"/>
    <p:sldId id="1296" r:id="rId11"/>
    <p:sldId id="1281" r:id="rId12"/>
    <p:sldId id="1282" r:id="rId13"/>
    <p:sldId id="1283" r:id="rId14"/>
    <p:sldId id="1284" r:id="rId15"/>
    <p:sldId id="1286" r:id="rId16"/>
    <p:sldId id="1306" r:id="rId17"/>
    <p:sldId id="1287" r:id="rId18"/>
    <p:sldId id="1288" r:id="rId19"/>
    <p:sldId id="1289" r:id="rId20"/>
    <p:sldId id="1290" r:id="rId21"/>
    <p:sldId id="1291" r:id="rId22"/>
    <p:sldId id="1292" r:id="rId23"/>
    <p:sldId id="1293" r:id="rId24"/>
    <p:sldId id="1294" r:id="rId25"/>
    <p:sldId id="1295" r:id="rId26"/>
    <p:sldId id="1297" r:id="rId27"/>
    <p:sldId id="1304" r:id="rId28"/>
    <p:sldId id="1298" r:id="rId29"/>
    <p:sldId id="1302" r:id="rId30"/>
    <p:sldId id="1303" r:id="rId31"/>
    <p:sldId id="1299" r:id="rId32"/>
    <p:sldId id="1301" r:id="rId33"/>
    <p:sldId id="1266" r:id="rId34"/>
    <p:sldId id="1305" r:id="rId35"/>
    <p:sldId id="1272" r:id="rId36"/>
    <p:sldId id="1273" r:id="rId37"/>
    <p:sldId id="1276" r:id="rId38"/>
    <p:sldId id="1277" r:id="rId39"/>
    <p:sldId id="1278" r:id="rId40"/>
    <p:sldId id="1279" r:id="rId41"/>
    <p:sldId id="1280" r:id="rId42"/>
    <p:sldId id="916" r:id="rId43"/>
    <p:sldId id="926" r:id="rId44"/>
    <p:sldId id="927" r:id="rId45"/>
    <p:sldId id="929" r:id="rId46"/>
    <p:sldId id="930" r:id="rId47"/>
    <p:sldId id="931" r:id="rId48"/>
    <p:sldId id="932" r:id="rId49"/>
    <p:sldId id="933" r:id="rId50"/>
    <p:sldId id="934" r:id="rId51"/>
    <p:sldId id="935" r:id="rId52"/>
    <p:sldId id="936" r:id="rId53"/>
    <p:sldId id="937" r:id="rId54"/>
    <p:sldId id="938" r:id="rId55"/>
    <p:sldId id="939" r:id="rId56"/>
    <p:sldId id="940" r:id="rId57"/>
    <p:sldId id="941" r:id="rId58"/>
    <p:sldId id="942" r:id="rId59"/>
    <p:sldId id="943" r:id="rId60"/>
    <p:sldId id="944" r:id="rId61"/>
    <p:sldId id="945" r:id="rId62"/>
    <p:sldId id="946" r:id="rId63"/>
    <p:sldId id="947" r:id="rId64"/>
    <p:sldId id="948" r:id="rId65"/>
    <p:sldId id="1307" r:id="rId66"/>
    <p:sldId id="949" r:id="rId67"/>
    <p:sldId id="950" r:id="rId68"/>
    <p:sldId id="951" r:id="rId69"/>
    <p:sldId id="952" r:id="rId70"/>
    <p:sldId id="953" r:id="rId71"/>
    <p:sldId id="957" r:id="rId72"/>
    <p:sldId id="958" r:id="rId73"/>
    <p:sldId id="959" r:id="rId74"/>
    <p:sldId id="960" r:id="rId75"/>
    <p:sldId id="961" r:id="rId76"/>
    <p:sldId id="962" r:id="rId77"/>
    <p:sldId id="963" r:id="rId78"/>
    <p:sldId id="964" r:id="rId79"/>
    <p:sldId id="965" r:id="rId80"/>
    <p:sldId id="966" r:id="rId81"/>
    <p:sldId id="967" r:id="rId82"/>
    <p:sldId id="968" r:id="rId83"/>
    <p:sldId id="969" r:id="rId84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1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49" d="100"/>
          <a:sy n="49" d="100"/>
        </p:scale>
        <p:origin x="-295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tableStyles" Target="tableStyles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0822-C359-4E17-BAD6-870577625167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7F62-1BAE-49C1-9D8E-0BA6B70037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13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B201-A5D8-4158-8BEA-EDE299486F93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D494-D033-4C3C-AD6C-097D16FC7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13DF3-1C34-4AE0-97CE-2480A5D0148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946DA-6166-452D-B716-41EF6102F14E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2A5B7-989F-4B1D-9D6D-21C41A53CF4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F25B6-6D3F-44E5-8731-574B8E620D29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F25B6-6D3F-44E5-8731-574B8E620D29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13DF3-1C34-4AE0-97CE-2480A5D01484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9E5D7-7EB4-4F4B-948E-6857007A3846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D04C5-DA2D-48B5-A2F2-6DB3081186FF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9A8A4-CFFC-4005-996B-C55E0251A3B1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61A9A-F191-44EA-8FA4-406F07A46D0A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6339E-195A-4995-9B05-9E1375A7644F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45A31-5F82-4380-B939-1AA90360949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4E3A1-46E3-443A-BDD9-99D83BA37255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40652-72CB-4010-BEA0-B4B7E31E59C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0177F-57CF-4DDA-9108-431697D36D0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7E7CF-7068-4488-BD9E-4819841C53CC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5FDA1-5F53-4FDF-BD44-651ECF00118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88F88-3649-4B26-BF14-7F416C4761A1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E561-D28A-4FA3-B6D4-4F5773AADD02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E561-D28A-4FA3-B6D4-4F5773AADD02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00B8-B1C7-4D21-96FE-B791EA61D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815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83CC-14E2-4D69-A504-E2C5D15D8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896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7CCA-44FC-44DE-AA94-E08F8E1C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00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A5CF-1D8D-40D2-A98D-8B34766CD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328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A5FC-21B8-45DE-9BEB-C3B9420B9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43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4BAB-248E-4197-ACF5-392217DE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00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1ECE-6431-44E3-AB9D-8B36806FB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983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1480-1036-4D2B-AEFB-E5FE003D3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45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AC30-24A5-464D-8B44-C4282DA8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52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CD36-0860-442E-85BA-785BCE43D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785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BE1E-FF8F-4A29-A124-1F20D28E3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063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F00B8-B1C7-4D21-96FE-B791EA61DA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483CC-14E2-4D69-A504-E2C5D15D84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A7CCA-44FC-44DE-AA94-E08F8E1CFC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AA5CF-1D8D-40D2-A98D-8B34766CD3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77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A5FC-21B8-45DE-9BEB-C3B9420B9A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5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64BAB-248E-4197-ACF5-392217DEA1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1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21ECE-6431-44E3-AB9D-8B36806FBC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1480-1036-4D2B-AEFB-E5FE003D35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1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AC30-24A5-464D-8B44-C4282DA8E2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CD36-0860-442E-85BA-785BCE43D6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7BE1E-FF8F-4A29-A124-1F20D28E39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th-TH" altLang="en-US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h-TH" altLang="en-US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8B4E05-E6F1-4EAB-964D-36D6F03639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0000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1AD1-51A0-4A8F-8612-34CC2D50A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2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57C3-0791-4351-8F33-1687D93EA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4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6EDD-390C-4104-B5A8-B984F590AB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766D-57B9-453E-8025-37C983FA0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5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A0F98-6528-4EA1-9BC8-881B95C5AD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21BB8-C1CD-48CF-B855-9B77FBA43F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4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ACEC-8300-4973-8DA8-6BA0F2E148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1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B237A-BF6D-470C-BD86-707281812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9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51D3-17EB-4C1E-96FA-50202705F6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70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DA437-6F10-4D1B-BD3A-0EBE0164D3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0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13282C20-ADB1-4FF8-B2FC-E16412865663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4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F73D1AC9-CC5D-4ED9-BB8D-5E2DFE105918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0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B12BB884-CFAE-47C6-B5CD-5346AD2DC225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26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C9AB6A24-AC58-4049-B322-A33BDE30BC9A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5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CF979A4C-A1B8-45F3-A72B-88CA1643F965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13CCB90B-AD2E-4B4B-BA15-C36D48AC6B63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8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E814C605-54F4-4A82-A3C8-060F69C9AF55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56A4BAF8-E0F2-43D6-B2C4-16A842ECA105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86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AAD2DC18-39FF-4212-BBD5-39E0B3599923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56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57BCE4D5-FEFA-4375-B217-043D9D182FA0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8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599632E0-75FC-4E98-835B-72C496F1893A}" type="slidenum">
              <a:rPr lang="en-US">
                <a:solidFill>
                  <a:srgbClr val="808080"/>
                </a:solidFill>
              </a:rPr>
              <a:pPr/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0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F00B8-B1C7-4D21-96FE-B791EA61DA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483CC-14E2-4D69-A504-E2C5D15D84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6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A7CCA-44FC-44DE-AA94-E08F8E1CFC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82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AA5CF-1D8D-40D2-A98D-8B34766CD3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A5FC-21B8-45DE-9BEB-C3B9420B9A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64BAB-248E-4197-ACF5-392217DEA1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21ECE-6431-44E3-AB9D-8B36806FBC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1480-1036-4D2B-AEFB-E5FE003D35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AC30-24A5-464D-8B44-C4282DA8E2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6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CD36-0860-442E-85BA-785BCE43D6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6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7BE1E-FF8F-4A29-A124-1F20D28E39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1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29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8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3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69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52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11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มนมุมสี่เหลี่ยม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341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74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423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8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2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804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633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44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0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5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E327CD-DE06-4A55-885B-032689699000}" type="datetimeFigureOut">
              <a:rPr lang="th-TH" smtClean="0"/>
              <a:t>26/10/57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AA6F74-F3D7-4E45-832B-D936AB899EF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4ACD2-870E-4544-8434-F83A92402F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35B67-3010-4CF0-A703-6DFBF05172E9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8DC48F-577E-452D-8FA6-FA3A96169C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000000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Microsoft Sans Serif" pitchFamily="34" charset="-34"/>
                <a:cs typeface="Microsoft Sans Serif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>
                <a:solidFill>
                  <a:srgbClr val="808080"/>
                </a:solidFill>
              </a:rPr>
              <a:t>ความชื้น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และเสถียรภาพของอากาศ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 </a:t>
            </a:r>
            <a:fld id="{1C3859E1-93EF-4550-92F4-D0A5AC58AEFA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11</a:t>
            </a: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93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35B67-3010-4CF0-A703-6DFBF05172E9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0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ตัวยึด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B4196E-1679-4296-9E47-ACA21F2C55D9}" type="datetimeFigureOut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26/10/57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A44356-2490-42FB-86BA-35284980C10B}" type="slidenum">
              <a:rPr lang="th-TH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th-TH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E327CD-DE06-4A55-885B-032689699000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26/10/57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AA6F74-F3D7-4E45-832B-D936AB899EF3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6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ultralightnews.ca/uma_uslk/images/2altimeter.jpg&amp;imgrefurl=http://www.ultralightnews.ca/uma_uslk/&amp;usg=__cVD8oObXjxM8rRGNcSC4i8fTMHQ=&amp;h=400&amp;w=400&amp;sz=42&amp;hl=th&amp;start=7&amp;um=1&amp;tbnid=UE1OyhuzUWVVUM:&amp;tbnh=124&amp;tbnw=124&amp;prev=/images?q=altimeter&amp;um=1&amp;hl=th&amp;rls=com.microsoft:en-US&amp;sa=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strument.tmd.go.th/wp-content/uploads/2012/01/DSCN0059.jpg" TargetMode="Externa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d.go.th/WeatherCalculator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29;&#3640;&#3603;&#3627;&#3616;&#3641;&#3617;&#3636;&#3629;&#3634;&#3585;&#3634;&#3624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202.143.160.21/LM/Sci@/atmosphere/air_moisture/air_moisture/atm_moisture.htm" TargetMode="Externa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เครื่องมือ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ทางอุตุนิยมวิทยา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เบื้องต้น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89659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อ.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ดร. เทพพร  โลมารักษ์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ราชภัฏ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บุรีรัมย์ คณะ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ครุ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ศาสตร์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สาขาวิทยาศาสตร์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E-mail: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tlomarak_bru@yahoo.com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0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เทอร์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โมไฮโกรกราฟ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(Thermo-Hygrograph)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</a:t>
            </a:r>
            <a:r>
              <a:rPr lang="th-TH" dirty="0"/>
              <a:t>เครื่องมือที่อาศัย</a:t>
            </a:r>
            <a:r>
              <a:rPr lang="th-TH" dirty="0" smtClean="0"/>
              <a:t>หลักการที่ว่า </a:t>
            </a:r>
            <a:r>
              <a:rPr lang="th-TH" dirty="0"/>
              <a:t>เส้นผมมนุษย์เมื่อล้างไขมันออกแล้วจะยืด และหดไปตามการเปลี่ยนแปลงของความชื้นในอากาศ </a:t>
            </a:r>
            <a:endParaRPr lang="th-TH" dirty="0" smtClean="0"/>
          </a:p>
          <a:p>
            <a:r>
              <a:rPr lang="th-TH" dirty="0" smtClean="0"/>
              <a:t>เมื่อความชื้น</a:t>
            </a:r>
            <a:r>
              <a:rPr lang="th-TH" dirty="0"/>
              <a:t>สูงเส้นผมจะยืดตัวออก </a:t>
            </a:r>
            <a:r>
              <a:rPr lang="th-TH" dirty="0" smtClean="0"/>
              <a:t>ถ้า</a:t>
            </a:r>
            <a:r>
              <a:rPr lang="th-TH" dirty="0"/>
              <a:t>ความชื้นน้อยเส้นผมก็จะหดตัวเข้าหากัน </a:t>
            </a:r>
            <a:endParaRPr lang="th-TH" dirty="0" smtClean="0"/>
          </a:p>
          <a:p>
            <a:r>
              <a:rPr lang="th-TH" dirty="0" smtClean="0"/>
              <a:t>อุณหภูมิ</a:t>
            </a:r>
            <a:r>
              <a:rPr lang="th-TH" dirty="0"/>
              <a:t>จะผกผันกับความชื้นในอากาศ คือความชื้นสูงอุณหภูมิจะต่ำในทางตรงกันข้าม ความชื้นต่ำอุณหภูมิจะสูง </a:t>
            </a:r>
          </a:p>
        </p:txBody>
      </p:sp>
      <p:pic>
        <p:nvPicPr>
          <p:cNvPr id="6" name="Picture 3" descr="ThermoHyg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"/>
          <a:stretch>
            <a:fillRect/>
          </a:stretch>
        </p:blipFill>
        <p:spPr bwMode="auto">
          <a:xfrm>
            <a:off x="5801792" y="3933056"/>
            <a:ext cx="2730648" cy="26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28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23963"/>
            <a:ext cx="9282115" cy="40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685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เครื่องวัดปริมาณน้ำฝน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09689"/>
            <a:ext cx="8964488" cy="375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11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เครื่องวัดความเร็วลมและทิศทางลม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4978896" cy="45259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เครื่องวัด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ทิศทางลมแบบศรลม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Wind Vanes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เครื่องวัด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ความเร็วลม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(Wind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Speed)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cmmet.tmd.go.th/instrument/met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52028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027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รูปภาพ 3" descr="landscape-03 - สำเน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ind_inst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3857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0339" y="5143500"/>
            <a:ext cx="7858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1F497D">
                    <a:lumMod val="20000"/>
                    <a:lumOff val="80000"/>
                  </a:srgbClr>
                </a:solidFill>
                <a:cs typeface="Angsana New"/>
              </a:rPr>
              <a:t>วัด</a:t>
            </a:r>
            <a:r>
              <a:rPr lang="th-TH" sz="4000" b="1" dirty="0">
                <a:solidFill>
                  <a:srgbClr val="1F497D">
                    <a:lumMod val="20000"/>
                    <a:lumOff val="80000"/>
                  </a:srgbClr>
                </a:solidFill>
                <a:cs typeface="Angsana New"/>
              </a:rPr>
              <a:t>ทิศทางลม			</a:t>
            </a:r>
            <a:r>
              <a:rPr lang="th-TH" sz="4000" b="1" dirty="0" smtClean="0">
                <a:solidFill>
                  <a:srgbClr val="1F497D">
                    <a:lumMod val="20000"/>
                    <a:lumOff val="80000"/>
                  </a:srgbClr>
                </a:solidFill>
                <a:cs typeface="Angsana New"/>
              </a:rPr>
              <a:t>      วัด</a:t>
            </a:r>
            <a:r>
              <a:rPr lang="th-TH" sz="4000" b="1" dirty="0">
                <a:solidFill>
                  <a:srgbClr val="1F497D">
                    <a:lumMod val="20000"/>
                    <a:lumOff val="80000"/>
                  </a:srgbClr>
                </a:solidFill>
                <a:cs typeface="Angsana New"/>
              </a:rPr>
              <a:t>ความเร็วลม	</a:t>
            </a:r>
            <a:r>
              <a:rPr lang="th-TH" sz="4000" b="1" dirty="0">
                <a:solidFill>
                  <a:srgbClr val="FF0000"/>
                </a:solidFill>
                <a:cs typeface="Angsana New"/>
              </a:rPr>
              <a:t>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3605213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32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214313" y="116632"/>
            <a:ext cx="8715375" cy="652705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Blip>
                <a:blip r:embed="rId2"/>
              </a:buBlip>
              <a:defRPr/>
            </a:pPr>
            <a:r>
              <a:rPr lang="th-TH" sz="3500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 </a:t>
            </a:r>
            <a:r>
              <a:rPr lang="th-TH" sz="3600" b="1" dirty="0">
                <a:solidFill>
                  <a:srgbClr val="FF0000"/>
                </a:solidFill>
                <a:cs typeface="Angsana New" pitchFamily="18" charset="-34"/>
              </a:rPr>
              <a:t>เครื่องมือที่ใช้วัดกระแส</a:t>
            </a:r>
            <a:r>
              <a:rPr lang="th-TH" sz="3600" b="1" dirty="0" smtClean="0">
                <a:solidFill>
                  <a:srgbClr val="FF0000"/>
                </a:solidFill>
                <a:cs typeface="Angsana New" pitchFamily="18" charset="-34"/>
              </a:rPr>
              <a:t>ลม</a:t>
            </a:r>
            <a:endParaRPr lang="en-US" sz="3500" b="1" dirty="0">
              <a:solidFill>
                <a:srgbClr val="FF00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en-US" sz="3500" dirty="0">
                <a:solidFill>
                  <a:prstClr val="black"/>
                </a:solidFill>
                <a:latin typeface="Angsana New" pitchFamily="18" charset="-34"/>
              </a:rPr>
              <a:t>	</a:t>
            </a:r>
            <a:r>
              <a:rPr lang="en-US" sz="3500" b="1" dirty="0">
                <a:solidFill>
                  <a:prstClr val="black"/>
                </a:solidFill>
                <a:latin typeface="Angsana New" pitchFamily="18" charset="-34"/>
              </a:rPr>
              <a:t>1. </a:t>
            </a:r>
            <a:r>
              <a:rPr lang="th-TH" sz="3500" b="1" dirty="0" smtClean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ศรลม</a:t>
            </a:r>
            <a:r>
              <a:rPr lang="th-TH" sz="36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วัดทิศทางลม ลักษณะเป็นลูกศรที่มีหาง เป็นแผ่นใหญ่กว่าลูกศรมาก เมื่อลมพัดมาปะทะหางลูกศร จะเกิดแรงผลักหัวลูกศรขึ้น หัวลูกศรจึงชี้ไป ในทิศทางที่ลมพัดมา</a:t>
            </a:r>
            <a:endParaRPr lang="en-US" sz="3500" dirty="0" smtClean="0">
              <a:solidFill>
                <a:prstClr val="black"/>
              </a:solidFill>
              <a:latin typeface="Angsana New" pitchFamily="18" charset="-34"/>
              <a:cs typeface="Angsana New"/>
            </a:endParaRPr>
          </a:p>
          <a:p>
            <a:pPr>
              <a:defRPr/>
            </a:pPr>
            <a:r>
              <a:rPr lang="en-US" sz="3500" dirty="0">
                <a:solidFill>
                  <a:prstClr val="black"/>
                </a:solidFill>
                <a:latin typeface="Angsana New" pitchFamily="18" charset="-34"/>
              </a:rPr>
              <a:t>	</a:t>
            </a:r>
            <a:r>
              <a:rPr lang="en-US" sz="3500" b="1" dirty="0">
                <a:solidFill>
                  <a:prstClr val="black"/>
                </a:solidFill>
                <a:latin typeface="Angsana New" pitchFamily="18" charset="-34"/>
              </a:rPr>
              <a:t>2.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อะ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นิโมมิเตอร์ </a:t>
            </a: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คือ เครื่องวัดอัตราเร็วลม ลักษณะเป็นกรวยก้นมนกลมครึ่งซีกทำด้วยโลหะเบา </a:t>
            </a:r>
            <a:r>
              <a:rPr lang="en-US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3-4</a:t>
            </a: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ถ้วยติดอยู่ที่ปลายก้านซึ่งหมุนได้อิสระ เมื่อลมพัดปะทะกรวย จะหมุนไปรอบแกนกลาง จำนวนรอบที่หมุนแสดงถึงความเร็วของลม สามารถอ่านค่าความเร็วของลมได้จากตัวเลขที่หน้าปัดของเครื่อง </a:t>
            </a:r>
          </a:p>
          <a:p>
            <a:pPr>
              <a:defRPr/>
            </a:pPr>
            <a:endParaRPr lang="th-TH" sz="3500" dirty="0">
              <a:solidFill>
                <a:prstClr val="black"/>
              </a:solidFill>
              <a:latin typeface="Angsana New" pitchFamily="18" charset="-3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41850914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500063" y="592609"/>
            <a:ext cx="8215312" cy="550068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. แอโรเวน </a:t>
            </a:r>
            <a:r>
              <a:rPr lang="th-TH" sz="4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คือ เครื่องมือ</a:t>
            </a:r>
            <a:r>
              <a:rPr lang="th-TH" sz="4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ที่วัดทั้งทิศทางและอัตราเร็วลมซึ่งมีรูปร่างคล้ายเครื่องบินไม่มีปีก ปลายด้านใบพัดจะชี้ไปทางที่ลมพัดแสดงทิศทางของลม และการหมุนของใบพัดแสดงอัตราเร็วลม โดยจะแสดงที่หน้าปัดของเครื่องวัดความเร็วลม หรืออะนิโมมิเตอร์ </a:t>
            </a:r>
            <a:r>
              <a:rPr lang="th-TH" sz="4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  <a:hlinkClick r:id="rId2" action="ppaction://hlinksldjump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654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th-TH" sz="5400" b="1">
                <a:solidFill>
                  <a:srgbClr val="003300"/>
                </a:solidFill>
                <a:cs typeface="Angsana New" pitchFamily="18" charset="-34"/>
              </a:rPr>
              <a:t>อุปกรณ์ที่ใช้วัดความเร็วลม</a:t>
            </a:r>
            <a:endParaRPr lang="en-US" sz="5400" b="1">
              <a:solidFill>
                <a:srgbClr val="003300"/>
              </a:solidFill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59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1. ศรลม (</a:t>
            </a:r>
            <a:r>
              <a:rPr lang="en-US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Wind vane</a:t>
            </a: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en-US" sz="3600" b="1">
              <a:solidFill>
                <a:srgbClr val="99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en-US" sz="2000" b="1">
              <a:solidFill>
                <a:srgbClr val="99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มาตรความเร็วลม (</a:t>
            </a:r>
            <a:r>
              <a:rPr lang="en-US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Anemometer</a:t>
            </a: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3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en-US" sz="20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แอโรเวน (</a:t>
            </a:r>
            <a:r>
              <a:rPr lang="en-US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Aerovane</a:t>
            </a:r>
            <a:r>
              <a:rPr lang="th-TH" sz="3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71" name="Picture 7" descr="windv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98588"/>
            <a:ext cx="174625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nemomet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35438"/>
            <a:ext cx="1882775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nem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93988"/>
            <a:ext cx="2520950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003300"/>
                </a:solidFill>
                <a:cs typeface="Angsana New" pitchFamily="18" charset="-34"/>
              </a:rPr>
              <a:t>หน่วยของความเร็วลม</a:t>
            </a:r>
            <a:endParaRPr lang="en-US" sz="5400" b="1" dirty="0">
              <a:solidFill>
                <a:srgbClr val="003300"/>
              </a:solidFill>
              <a:cs typeface="Angsana New" pitchFamily="18" charset="-34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หน่วยของความเร็วลม</a:t>
            </a:r>
          </a:p>
          <a:p>
            <a:pPr>
              <a:buFontTx/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โดยทั่วไป เราจะบอกค่าความเร็วลมเป็น </a:t>
            </a:r>
            <a:r>
              <a:rPr lang="th-TH" sz="3600" b="1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กิโลเมตรต่อชั่วโมง (</a:t>
            </a:r>
            <a:r>
              <a:rPr lang="en-US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km/h</a:t>
            </a:r>
            <a:r>
              <a:rPr lang="th-TH" sz="3600" b="1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 dirty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</a:t>
            </a:r>
            <a:endParaRPr lang="en-US" sz="3600" b="1" dirty="0">
              <a:solidFill>
                <a:srgbClr val="99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1005408" y="4941168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นอต </a:t>
            </a:r>
            <a:r>
              <a:rPr lang="en-US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= 1 </a:t>
            </a:r>
            <a:r>
              <a:rPr 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ไมล์ทะเลต่อชั่วโมง </a:t>
            </a:r>
            <a:r>
              <a:rPr lang="en-US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en-US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1.853 </a:t>
            </a:r>
            <a:r>
              <a:rPr 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กิโลเมตรต่อชั่วโมง</a:t>
            </a:r>
          </a:p>
        </p:txBody>
      </p:sp>
    </p:spTree>
    <p:extLst>
      <p:ext uri="{BB962C8B-B14F-4D97-AF65-F5344CB8AC3E}">
        <p14:creationId xmlns:p14="http://schemas.microsoft.com/office/powerpoint/2010/main" val="38232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เครื่องมือวัดความกดอากาศ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85225" cy="5111750"/>
          </a:xfrm>
          <a:solidFill>
            <a:srgbClr val="FFFFFF">
              <a:alpha val="87000"/>
            </a:srgbClr>
          </a:solidFill>
          <a:ln/>
        </p:spPr>
        <p:txBody>
          <a:bodyPr/>
          <a:lstStyle/>
          <a:p>
            <a:r>
              <a:rPr lang="th-TH" sz="36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เครื่องมือที่ใช้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วัด</a:t>
            </a:r>
            <a:r>
              <a:rPr lang="th-TH" sz="36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ความกดอากาศ 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ได้แก่</a:t>
            </a:r>
          </a:p>
          <a:p>
            <a:pPr lvl="1"/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บารอมิเตอร์แบบปรอท</a:t>
            </a:r>
          </a:p>
          <a:p>
            <a:pPr lvl="1"/>
            <a:endParaRPr lang="th-TH" sz="32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th-TH" sz="32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แอนิรอยด์บารอมิเตอร์</a:t>
            </a:r>
          </a:p>
          <a:p>
            <a:pPr lvl="1"/>
            <a:endParaRPr lang="th-TH" sz="32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th-TH" sz="32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บารอกราฟ</a:t>
            </a:r>
            <a:endParaRPr lang="th-TH" sz="3200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702" name="Picture 6" descr="SOL-04-Aneroid-Barometer-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2160588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Documents and Settings\thagoon\Desktop\atmosphere\atm_pressure\mercury_ba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56" y="1851819"/>
            <a:ext cx="2247694" cy="40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75" y="4281636"/>
            <a:ext cx="2606213" cy="1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92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143000"/>
          </a:xfrm>
        </p:spPr>
        <p:txBody>
          <a:bodyPr/>
          <a:lstStyle/>
          <a:p>
            <a:r>
              <a:rPr lang="th-TH" sz="4800" b="1" dirty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สนามอุตุนิยมวิทยา</a:t>
            </a: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8840"/>
            <a:ext cx="9036496" cy="576064"/>
          </a:xfrm>
        </p:spPr>
        <p:txBody>
          <a:bodyPr>
            <a:no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สนามอุตุนิยมวิทยา มีขนาด กว้าง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เมตร ยาว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เมตร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 กว้าง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ฟุต ยาว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ฟุต)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cmmet.tmd.go.th/instrument/station_fie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00188"/>
            <a:ext cx="8964488" cy="241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51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ความกดอากาศ (</a:t>
            </a:r>
            <a:r>
              <a:rPr lang="en-US" sz="48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Air pressure</a:t>
            </a:r>
            <a:r>
              <a:rPr lang="th-TH" sz="48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72816"/>
          </a:xfrm>
          <a:solidFill>
            <a:schemeClr val="bg1"/>
          </a:solidFill>
        </p:spPr>
        <p:txBody>
          <a:bodyPr/>
          <a:lstStyle/>
          <a:p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ความกดอากาศ หมายถึง </a:t>
            </a:r>
            <a:r>
              <a:rPr lang="th-TH" sz="36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แรงที่กระทำต่อพื้นโลกอันเนื่องจากน้ำหนักของอากาศ ณ จุดใดจุด</a:t>
            </a:r>
            <a:r>
              <a:rPr lang="th-TH" sz="36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หนึ่ง เป็น</a:t>
            </a:r>
            <a:r>
              <a:rPr lang="th-TH" sz="36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ลำของบรรยากาศตั้งแต่พื้นโลกขึ้นไป จนถึงเขตสูงสุดของบรรยากาศ</a:t>
            </a:r>
            <a:endParaRPr lang="en-US" sz="36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http://www.thaigoodview.com/files/u20428/n5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4278982" y="3530179"/>
            <a:ext cx="2381250" cy="2070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8" descr="Toricelli Barometer Williamsc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58" y="3529607"/>
            <a:ext cx="1872208" cy="33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82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247900" y="5486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บารอมิเตอร์ชนิดปรอท</a:t>
            </a:r>
            <a:endParaRPr lang="en-US" sz="3600" b="1">
              <a:solidFill>
                <a:srgbClr val="C0504D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  <p:pic>
        <p:nvPicPr>
          <p:cNvPr id="2070" name="Picture 22" descr="C:\Documents and Settings\thagoon\Desktop\atmosphere\atm_pressure\mercury_ba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838200"/>
            <a:ext cx="2589212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70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45192"/>
            <a:ext cx="8183880" cy="1051560"/>
          </a:xfrm>
        </p:spPr>
        <p:txBody>
          <a:bodyPr/>
          <a:lstStyle/>
          <a:p>
            <a:r>
              <a:rPr lang="th-TH" b="1" dirty="0" smtClean="0"/>
              <a:t>เครื่องมือวัดความกดอากาศ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1844824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</a:rPr>
              <a:t>แบบ</a:t>
            </a:r>
            <a:r>
              <a:rPr lang="th-TH" b="1" dirty="0" err="1">
                <a:solidFill>
                  <a:prstClr val="black"/>
                </a:solidFill>
              </a:rPr>
              <a:t>ฟอร์ติน</a:t>
            </a:r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7" name="รูปภาพ 6" descr="http://www.cmmet.tmd.go.th/instrument/fort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18762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79712" y="18448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</a:rPr>
              <a:t>แบบคิว</a:t>
            </a:r>
            <a:r>
              <a:rPr lang="th-TH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รูปภาพ 8" descr="http://www.cmmet.tmd.go.th/instrument/k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10801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43808" y="1474906"/>
            <a:ext cx="59766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โรมิเตอร์แบบปรอท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(Mercury Barometer)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แบบคือ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1.1 Kew Barometer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แบบกระปุก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ปรอทติดแน่นตายตัวอยู่กับลำหลอดแก้ว ไม่สามารถปรับแต่งระดับปรอทได้มี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ประเภท คือแบบใช้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บก หรือ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Kew Station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และแบบที่ใช้ในทะเล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Kew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Marine</a:t>
            </a:r>
            <a:b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1.2 Fortin Barometer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แบบสามารถปรับแต่งระดับปรอทให้ผิวหน้ามาสัมผัสกับเข็มงาช้าง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Ivory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pointer)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พอดี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th-TH" dirty="0" smtClean="0">
              <a:solidFill>
                <a:prstClr val="black"/>
              </a:solidFill>
            </a:endParaRPr>
          </a:p>
          <a:p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395536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โรมิเตอร์แบบแอนเนอรอยด์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(Aneroid Barometer)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เป็นบาโรมิเตอร์แบบเคลื่อนไหวสะดวกและพกพา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ได้ง่าย เนื่องจาก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มีลักษณะเป็นกะปุกลูกฟูก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และภายใน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สุญญากาศ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ไม่ได้บรรจุปรอท)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โรกราฟ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เป็นเครื่องวัดความกดอากาศอีกแบบหนึ่ง ที่เหมือนกับแบบแอนเนอรอยด์ แต่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ตลับ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ลูกฟูกถึง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6 -10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ตลับ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เพื่อความถูกต้อง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และผิดพลาด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น้อยที่สุด และสามารถบันทึก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ได้ต่อเนื่องหลายๆ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วัน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7" y="3057475"/>
            <a:ext cx="3757743" cy="28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36" y="2996952"/>
            <a:ext cx="37449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SOL-04-Aneroid-Barometer-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3692"/>
            <a:ext cx="4195940" cy="39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ตัวยึดเนื้อหา 11" descr="531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95270" y="944660"/>
            <a:ext cx="4469218" cy="391952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528" y="5084603"/>
            <a:ext cx="849694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การวัดความกดนั้นจะวัดเทียบกับค่ามาตรฐานซึ่งแต่ละที่จะไม่เท่ากัน แล้วแต่ภูมิประเทศ ซึ่งเรียกว่า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"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ความกดอากาศที่ระดับน้ำทะเลปานกลาง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" (Mean Sea Level)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หน่วยที่ใช้วัดความกดอากาศ คือ มิลลิบาร์ (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mbar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)หรือ เฮกโตปาสคาล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hPa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) </a:t>
            </a:r>
            <a:endParaRPr lang="en-US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55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18654"/>
            <a:ext cx="8229600" cy="1143000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ความกดอากาศ</a:t>
            </a:r>
            <a:endParaRPr lang="en-US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622995" y="1628800"/>
            <a:ext cx="7920038" cy="3888432"/>
          </a:xfrm>
          <a:solidFill>
            <a:schemeClr val="bg1">
              <a:alpha val="87000"/>
            </a:schemeClr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		1 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atm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760 mmHg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     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=  1.01325  bar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					=  1013.25  mbar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					=  1013.25  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hPa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mbar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	=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1hPa  = 100 N/m</a:t>
            </a:r>
            <a:r>
              <a:rPr lang="en-US" sz="3600" b="1" baseline="30000" dirty="0" smtClean="0">
                <a:latin typeface="TH SarabunPSK" pitchFamily="34" charset="-34"/>
                <a:cs typeface="TH SarabunPSK" pitchFamily="34" charset="-34"/>
              </a:rPr>
              <a:t>2</a:t>
            </a:r>
          </a:p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ความดันมีหน่วยเป็น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N/m</a:t>
            </a:r>
            <a:r>
              <a:rPr lang="en-US" b="1" baseline="30000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en-US" b="1" baseline="30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127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ถ้าต้องการต้มไข่ให้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สุกบนยอดเอเวอ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เรสต์ (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สูง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8,848 เมตรเหนือ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ระดับน้ำทะเล) </a:t>
            </a:r>
            <a:b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จะใช้เวลาน้อยกว่าหรือมากกว่าบริเวณผิวโลก?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 descr="http://www.scimath.org/images/uploads/upload2/everest_h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24736" cy="51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imath.org/images/uploads/upload2/everest_boiledeg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1484784"/>
            <a:ext cx="2857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17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06" y="4204166"/>
            <a:ext cx="2915383" cy="23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4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อัลติมิเตอร์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6792"/>
            <a:ext cx="8785225" cy="506888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th-TH" sz="40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เนื่องจาก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ความกดอากาศ</a:t>
            </a:r>
            <a:r>
              <a:rPr lang="th-TH" sz="40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แปรเปลี่ยนตามความสูงจากระดับน้ำทะเล เราสามารถนำหลักการนี้มาประยุกต์ เพื่อนำมาใช้บอกระดับความสูงได้ โดยเครื่องมือที่ใช้หลักการนี้คือ </a:t>
            </a:r>
            <a:r>
              <a:rPr lang="th-TH" sz="40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อัล</a:t>
            </a:r>
            <a:r>
              <a:rPr lang="th-TH" sz="40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ติมิเตอร์ (ใช้ในอากาศยาน)</a:t>
            </a:r>
          </a:p>
        </p:txBody>
      </p:sp>
      <p:pic>
        <p:nvPicPr>
          <p:cNvPr id="28677" name="Picture 5" descr="5502-004-48079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68775"/>
            <a:ext cx="4103687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2altime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230346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2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267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ปัจจัยที่มีผลต่อ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ความกดอากาศ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3888432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อุณหภูมิ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</a:p>
          <a:p>
            <a:pPr lvl="1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ยิ่ง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สูงขึ้นไป อากาศยิ่งบาง อุณหภูมิยิ่งต่ำ ความกดอากาศยิ่งลดน้อย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ตามตามระดับความสูงที่เพิ่มขึ้น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ความชื้นของอากาศ </a:t>
            </a:r>
          </a:p>
          <a:p>
            <a:pPr lvl="1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ชื้นมีไอน้ำมากจึง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เบากว่า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อากาศแห้งที่มีปริมาตรเท่ากัน เพราะโมเลกุลของน้ำเบากว่าโมเลกุลของออกซิเจนหรือไนโตรเจน  ดังนั้น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อากาศชื้นจึง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มีความดันอากาศต่ำกว่าอากาศแห้ง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553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ปัจจัยที่มีผลต่อความกดอากาศ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20506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หนาแน่นของ</a:t>
            </a: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อากาศ</a:t>
            </a:r>
          </a:p>
          <a:p>
            <a:pPr lvl="1"/>
            <a:r>
              <a:rPr lang="th-TH" sz="3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สูงจาก</a:t>
            </a:r>
            <a:r>
              <a:rPr lang="th-TH" sz="3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ระดับน้ำทะเลเพิ่มขึ้น 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ความหนาแน่นและความดันอากาศจะมีค่า</a:t>
            </a:r>
            <a:r>
              <a:rPr lang="th-TH" sz="32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ลดลง </a:t>
            </a:r>
            <a:endParaRPr lang="th-TH" sz="32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3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สูงจากระดับน้ำทะเล</a:t>
            </a:r>
            <a:r>
              <a:rPr lang="th-TH" sz="3200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ลดลง ความ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หนาแน่นและความดันอากาศจะมีค่า</a:t>
            </a:r>
            <a:r>
              <a:rPr lang="th-TH" sz="32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</a:p>
          <a:p>
            <a:pPr lvl="1"/>
            <a:endParaRPr lang="th-TH" sz="3200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lvl="1" indent="0">
              <a:buNone/>
            </a:pPr>
            <a:r>
              <a:rPr lang="th-TH" sz="3200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หนาแน่นของอากาศ </a:t>
            </a:r>
            <a:r>
              <a:rPr lang="th-TH" sz="3200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คือ มวลของอากาศต่อปริมาตรของอากาศ</a:t>
            </a:r>
          </a:p>
          <a:p>
            <a:pPr lvl="1"/>
            <a:endParaRPr lang="en-US" sz="3200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0030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การเก็บ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ข้อมูลจากการตรวจ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อากาศผิวพื้น 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2530" name="Picture 2" descr="สนามอุตุนิยมวิทยา สถานีตรวจอากาศปราจีนบุร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48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16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11430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บริเวณความกดอากาศต่ำ (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Low Pressure Area </a:t>
            </a:r>
            <a:r>
              <a:rPr lang="th-TH" sz="40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Low)</a:t>
            </a:r>
            <a:endParaRPr lang="th-TH" sz="4000" b="1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958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บริเวณความกดอากาศต่ำ คือ บริเวณที่มีความ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กดดันอากาศ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ต่ำกว่าบริเวณใกล้เคียงที่อยู่รอบๆ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แผนที่อากาศผิวพื้นแสดงด้วยเส้นความกดอากาศ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เท่าล้อมรอบ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บริเวณที่มีความกดอากาศต่ำ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ความกดอากาศต่ำนี้จะมีกระแสลมพัดเข้าหาศูนย์กลางในทิศทางทวนเข็มนาฬิกาในซีกโลกเหนือ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ทิศทาง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ตามเข็มนาฬิกาในซีกโลก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ใต้)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เคลื่อนไหวของอากาศรอบศูนย์กลางบริเวณความกดอากาศต่ำเช่นนี้ เรียกว่า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Cyclonic Circulation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ตามปกติในบริเวณความกดอากาศต่ำจะมีเมฆมากและมีฝนตก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ด้วย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1760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 descr="C:\Documents and Settings\thagoon\Desktop\atmosphere\atm_pressure\lo_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0728"/>
            <a:ext cx="6972300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520" y="5486400"/>
            <a:ext cx="8784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ไซโคลน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Cyclonic Circulation)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และ แอนติไซโคลน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Anti-cyclonic Circulation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Symbol" pitchFamily="18" charset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95063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1143000"/>
          </a:xfrm>
        </p:spPr>
        <p:txBody>
          <a:bodyPr>
            <a:no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บริเวณความกดอากาศสูง(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High Pressure Area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High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ความกดอากาศ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สูง คือ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บริเวณที่มีความกดอากาศสูงกว่าบริเวณใกล้เคียงที่อยู่รอบๆ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แผนที่อากาศผิวพื้นแสดงด้วยเส้นความกดอากาศ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เท่าล้อมรอบ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บริเวณที่มีความกดอากาศ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สูง</a:t>
            </a:r>
          </a:p>
          <a:p>
            <a:pPr>
              <a:spcBef>
                <a:spcPts val="0"/>
              </a:spcBef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บริเวณ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ความกดอากาศ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สูงจะ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เป็นบริเวณที่มีความกดอากาศสูงขึ้นจากขอบนอกเข้าสู่ศูนย์กลาง บริเวณความกดอากาศ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สูงจะ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มีกระแสลมพัดออกจากศูนย์กลางในทิศทางตามเข็มนาฬิกาในซีกโลกเหนือ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(ทิศทาง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ทวนเข็มนาฬิกาในซีกโลก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ใต้) </a:t>
            </a:r>
          </a:p>
          <a:p>
            <a:pPr>
              <a:spcBef>
                <a:spcPts val="0"/>
              </a:spcBef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การเคลื่อนไหวของอากาศรอบศูนย์กลางบริเวณความกดอากาศสูง หรือแอนติไซโคลนเช่นนี้ เรียกว่า </a:t>
            </a:r>
            <a:r>
              <a:rPr lang="en-US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Anti-cyclonic </a:t>
            </a: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Circulation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933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905000" y="5759450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แผนที่</a:t>
            </a:r>
            <a:r>
              <a:rPr lang="th-TH" sz="3200" b="1" dirty="0" smtClean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แสดงความ</a:t>
            </a:r>
            <a:r>
              <a:rPr lang="th-TH" sz="32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กด</a:t>
            </a:r>
            <a:r>
              <a:rPr lang="th-TH" sz="3200" b="1" dirty="0" smtClean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อากาศในบริเวณต่างๆ</a:t>
            </a:r>
          </a:p>
        </p:txBody>
      </p:sp>
      <p:pic>
        <p:nvPicPr>
          <p:cNvPr id="48139" name="Picture 11" descr="C:\Documents and Settings\thagoon\Desktop\atmosphere\atm_pressure\iso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90550"/>
            <a:ext cx="80930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1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urirum Rajabhat Univeristy\อุตุนิยมวิทยาเบื้องต้น\สอนอุตุฯ ปี 56\สอน MT\New folder\2013-08-14_TopChar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5" y="0"/>
            <a:ext cx="8875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5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ความหนาแน่น-ความกดอากาศ-ความสูง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1" y="1144860"/>
            <a:ext cx="46767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4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ความกดอากาศ</a:t>
            </a:r>
          </a:p>
        </p:txBody>
      </p:sp>
      <p:pic>
        <p:nvPicPr>
          <p:cNvPr id="6" name="Picture 5" descr="http://burro.cwru.edu/Academics/Astr201/Atmosphere/struc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3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6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ความกด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ยึดเนื้อหา 3" descr="stable_parc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366838"/>
            <a:ext cx="6697662" cy="49117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74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ความกด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VS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ลมฟ้าอากาศ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556792"/>
            <a:ext cx="8172400" cy="4525963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กดอากาศสูงขึ้น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มักจะสัมพันธ์กับสภาพท้องฟ้าโปร่ง อากาศ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เย็น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ความกดต่ำลง มักจะมีอุณหภูมิสูงขึ้นและอาจมีเมฆ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ฝนตามมา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ทำไมจึง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เป็นเช่นนั้น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052736"/>
            <a:ext cx="11811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04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น้ำหนัก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ของก๊าซ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มวลอะตอม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Atomic weight)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N = 14</a:t>
            </a: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O = 16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มวลโมเลกุล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Molecular weight)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= 28</a:t>
            </a: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= 32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At Standard Temperature and Pressure (STP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28 grams of N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has volume 22.4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litres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dirty="0">
                <a:latin typeface="TH SarabunPSK" pitchFamily="34" charset="-34"/>
                <a:cs typeface="TH SarabunPSK" pitchFamily="34" charset="-34"/>
              </a:rPr>
              <a:t>32 grams of 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has volume 22.4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litres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493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415205"/>
            <a:ext cx="8784976" cy="4741987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เครื่องมือวัดอุณหภูมิของ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แบบธรรมดาหรือแบบปรอท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(Ordinary Thermometer)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ใช้วัดอุณหภูมิทั่วไปของอากาศ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แบบแกว่ง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(Whirling or Sling Thermometer)</a:t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แบบถ่ายอากาศ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(Ventilated Thermometer) </a:t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หน่วยที่ใช้วัดอุณหภูมิเป็น องศาเซลเซียส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°C)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 และ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องศาฟาเรนไฮต์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(°F)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 descr="http://www.cmmet.tmd.go.th/instrument/met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780928"/>
            <a:ext cx="20882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03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อากาศ 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ลิตร หนักกี่กรัม?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ถ้า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ไนโตรเจน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80% 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ออกซิเจน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20% 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หนึ่งลิตรจะหนักเท่าไร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?</a:t>
            </a:r>
          </a:p>
          <a:p>
            <a:pPr marL="0" indent="0" fontAlgn="ctr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วิธีทำ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ไนโตรเจน 22.4 ลิตร หนัก 28 กรัม</a:t>
            </a:r>
          </a:p>
          <a:p>
            <a:pPr lvl="1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ไนโตรเจน 0.8 ลิตร หนัก 28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x0.8/22.4 = 1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กรัม</a:t>
            </a:r>
          </a:p>
          <a:p>
            <a:pPr lvl="1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ออกซิเจน 22.4 ลิตร หนัก 32 กรัม</a:t>
            </a:r>
          </a:p>
          <a:p>
            <a:pPr lvl="1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ออกซิเจน 0.2 ลิตร หนัก 32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x0.2/22.4 = 0.286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ดังนั้น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อากาศ 1 ลิตรหนัก 1.286 กรัม</a:t>
            </a: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1678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ไอน้ำใน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มวล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โมเลกุลของ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 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=?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มวลโมเลกุลของน้ำ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16+2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= 18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ดังนั้น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ไอน้ำ 1 ลิตร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หนัก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18/22.4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= 0.8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กรัม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เมื่อเปรียบเทียบ อากาศแห้งกับอากาศชื้น อะไร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หนักกว่ากัน?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92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อากาศที่มี</a:t>
            </a:r>
            <a:r>
              <a:rPr lang="th-TH" dirty="0" smtClean="0"/>
              <a:t>ความชื้น</a:t>
            </a: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อากาศ</a:t>
            </a:r>
            <a:r>
              <a:rPr lang="th-TH" dirty="0"/>
              <a:t>แห้งหนัก 1.286 กรัม/</a:t>
            </a:r>
            <a:r>
              <a:rPr lang="th-TH" dirty="0" smtClean="0"/>
              <a:t>ลิตร</a:t>
            </a:r>
            <a:endParaRPr lang="th-TH" dirty="0"/>
          </a:p>
          <a:p>
            <a:r>
              <a:rPr lang="th-TH" dirty="0"/>
              <a:t>ไอน้ำหนัก 0.8 กรัม/ลิตร</a:t>
            </a:r>
            <a:br>
              <a:rPr lang="th-TH" dirty="0"/>
            </a:br>
            <a:endParaRPr lang="th-TH" dirty="0"/>
          </a:p>
          <a:p>
            <a:r>
              <a:rPr lang="th-TH" dirty="0" smtClean="0"/>
              <a:t>นั่นคือ อากาศ</a:t>
            </a:r>
            <a:r>
              <a:rPr lang="th-TH" dirty="0"/>
              <a:t>ที่มีความชื้นแสดงว่าอากาศแห้งส่วนหนึ่งถูกแทนที่ด้วยไอน้ำ</a:t>
            </a:r>
            <a:br>
              <a:rPr lang="th-TH" dirty="0"/>
            </a:br>
            <a:endParaRPr lang="th-TH" dirty="0"/>
          </a:p>
          <a:p>
            <a:r>
              <a:rPr lang="th-TH" dirty="0" smtClean="0"/>
              <a:t>เพราะฉะนั้น จึงสรุปว่า </a:t>
            </a:r>
            <a:r>
              <a:rPr lang="th-TH" b="1" dirty="0" smtClean="0">
                <a:solidFill>
                  <a:srgbClr val="0070C0"/>
                </a:solidFill>
              </a:rPr>
              <a:t>อากาศชื้นเบา</a:t>
            </a:r>
            <a:r>
              <a:rPr lang="th-TH" b="1" dirty="0">
                <a:solidFill>
                  <a:srgbClr val="0070C0"/>
                </a:solidFill>
              </a:rPr>
              <a:t>กว่าอากาศแห้ง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6688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ความสัมพันธ์ระหว่าง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ความกด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อากาศและลม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ฟ้าอากาศ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08" y="1340768"/>
            <a:ext cx="786956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ถ้าความกดอากาศสูงขึ้น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(อากาศหนักขึ้น-ความชื้นน้อยลง) มักจะสัมพันธ์กับสภาพท้องฟ้าโปร่ง อากาศ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เย็น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ถ้า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กดอากาศต่ำลง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(อากาศเบาลง-ความชื้นมากขึ้น) มักจะมีอุณหภูมิสูงขึ้นและอาจมีเมฆฝนตามมา</a:t>
            </a: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52736"/>
            <a:ext cx="11811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5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ความชื้นของ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อากาศ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Humidity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3" descr="humid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0139"/>
            <a:ext cx="360045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itz%20view%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0139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A_tropic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90726"/>
            <a:ext cx="31019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D_continent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5189"/>
            <a:ext cx="288607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20"/>
          <p:cNvGraphicFramePr>
            <a:graphicFrameLocks noGrp="1"/>
          </p:cNvGraphicFramePr>
          <p:nvPr/>
        </p:nvGraphicFramePr>
        <p:xfrm>
          <a:off x="0" y="3357563"/>
          <a:ext cx="9144000" cy="297180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42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                                              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ลักษณะภูมิอากาศร้อนชื้น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ลักษณะภูมิอากาศแห้ง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59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518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ความชื้นสัมบูรณ์ (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Absolute humidity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) หมายถึง 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</a:rPr>
              <a:t>อัตราส่วน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ระหว่างมวลของไอน้ำในอากาศกับปริมาตรของอากาศนั้น ณ อุณหภูมิเดียวกัน มีหน่วยเป็นกรัมต่อลูกบาศก์เมตร (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g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/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)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   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สูตรการคำนวณ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</a:t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3333CC"/>
                </a:solidFill>
                <a:latin typeface="Angsana New" pitchFamily="18" charset="-34"/>
              </a:rPr>
              <a:t>ความชื้นสัมบูรณ์ 	= </a:t>
            </a:r>
            <a:r>
              <a:rPr lang="th-TH" sz="4000" b="1" u="sng" dirty="0" smtClean="0">
                <a:solidFill>
                  <a:srgbClr val="3333CC"/>
                </a:solidFill>
                <a:latin typeface="Angsana New" pitchFamily="18" charset="-34"/>
              </a:rPr>
              <a:t>มวลของไอน้ำในอากาศ</a:t>
            </a:r>
            <a:r>
              <a:rPr lang="en-US" sz="4000" b="1" dirty="0" smtClean="0">
                <a:solidFill>
                  <a:srgbClr val="3333CC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3333CC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3333CC"/>
                </a:solidFill>
                <a:latin typeface="Angsana New" pitchFamily="18" charset="-34"/>
              </a:rPr>
              <a:t>                                 </a:t>
            </a:r>
            <a:r>
              <a:rPr lang="th-TH" sz="4000" b="1" dirty="0" smtClean="0">
                <a:solidFill>
                  <a:srgbClr val="3333CC"/>
                </a:solidFill>
                <a:latin typeface="Angsana New" pitchFamily="18" charset="-34"/>
              </a:rPr>
              <a:t>ปริมาตรของอากาศ ณ อุณหภูมิเดียวกัน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627784" y="333375"/>
            <a:ext cx="46009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ความชื้นของอากาศ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2246418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520" y="1484313"/>
            <a:ext cx="8569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อากาศแห่งหนึ่ง ณ อุณหภูมิ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20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องศาเซลเซียส มีปริมาตร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ลูกบาศก์เมตร มีไอน้ำอยู่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32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กรัมมีค่าความชื้นสัมบูรณ์เท่าใด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  <a:endParaRPr lang="th-TH" sz="4000" b="1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2852738"/>
            <a:ext cx="8569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จากโจทย์กำหนดให้ มวลของไอน้ำ =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32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กรัม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ปริมาตรอากาศ =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8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ลูกบาศก์เมตร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     </a:t>
            </a:r>
            <a:endParaRPr lang="th-TH" sz="4000" b="1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4076700"/>
            <a:ext cx="85693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ความชื้นสัมบูรณ์ 	=</a:t>
            </a:r>
            <a:r>
              <a:rPr lang="th-TH" sz="4000" b="1" u="sng" dirty="0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Angsana New" pitchFamily="18" charset="-34"/>
              </a:rPr>
              <a:t>32</a:t>
            </a:r>
            <a:r>
              <a:rPr lang="th-TH" sz="4000" b="1" u="sng" dirty="0" smtClean="0">
                <a:solidFill>
                  <a:srgbClr val="000000"/>
                </a:solidFill>
                <a:latin typeface="Angsana New" pitchFamily="18" charset="-34"/>
              </a:rPr>
              <a:t> กรัม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                	             8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ลูกบาศก์เมตร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                   </a:t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endParaRPr lang="th-TH" sz="4000" b="1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937125"/>
            <a:ext cx="85693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                          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		=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กรัม / ลูกบาศก์เมตร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Angsana New" pitchFamily="18" charset="-34"/>
              </a:rPr>
            </a:br>
            <a:endParaRPr lang="th-TH" sz="4000" b="1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347864" y="312738"/>
            <a:ext cx="199445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6600" b="1" dirty="0" smtClean="0">
                <a:solidFill>
                  <a:srgbClr val="000000"/>
                </a:solidFill>
                <a:latin typeface="Verdana" pitchFamily="34" charset="0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30377109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47700" y="1557338"/>
            <a:ext cx="84963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. ความชื้นสัมพัทธ์ (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Relative humidity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) คือ ปริมาณเปรียบเทียบระหว่างมวลของไอน้ำที่มีอยู่จริงในอากาศขณะนั้นกับมวลของไอน้ำในอากาศอิ่มตัวที่อุณหภูมิและปริมาตรเดียวกัน (นิยมบอกค่าความชื้นสัมพัทธ์เป็นร้อยละ)</a:t>
            </a:r>
            <a:r>
              <a:rPr lang="th-TH" sz="4000" b="1" dirty="0" smtClean="0">
                <a:solidFill>
                  <a:srgbClr val="3333CC"/>
                </a:solidFill>
                <a:latin typeface="Angsana New" pitchFamily="18" charset="-34"/>
              </a:rPr>
              <a:t/>
            </a:r>
            <a:br>
              <a:rPr lang="th-TH" sz="4000" b="1" dirty="0" smtClean="0">
                <a:solidFill>
                  <a:srgbClr val="3333CC"/>
                </a:solidFill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สูตรการคำนวณ </a:t>
            </a:r>
            <a:b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ความชื้นสัมพัทธ์ = </a:t>
            </a:r>
            <a:r>
              <a:rPr lang="th-TH" sz="4000" b="1" u="sng" dirty="0" smtClean="0">
                <a:solidFill>
                  <a:srgbClr val="FF0000"/>
                </a:solidFill>
                <a:latin typeface="Angsana New" pitchFamily="18" charset="-34"/>
              </a:rPr>
              <a:t>ความชื้นสัมบูรณ์ </a:t>
            </a:r>
            <a:r>
              <a:rPr lang="en-US" sz="4000" b="1" u="sng" dirty="0" smtClean="0">
                <a:solidFill>
                  <a:srgbClr val="FF0000"/>
                </a:solidFill>
                <a:latin typeface="Angsana New" pitchFamily="18" charset="-34"/>
              </a:rPr>
              <a:t>X 100</a:t>
            </a:r>
            <a:r>
              <a:rPr lang="th-TH" sz="4000" b="1" u="sng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  <a:t>                   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           ความชื้นของอากาศอิ่มตัว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43808" y="260350"/>
            <a:ext cx="46009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6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ความชื้นของอากาศ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2361250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7544" y="1690613"/>
            <a:ext cx="828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ณ อุณหภูมิ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27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องศาเซลเซียส อากาศอิ่มตัวด้วยไอน้ำ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180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กรัมต่อลูกบาศก์เมตร แต่ขณะนั้นมีไอน้ำอยู่จริงเพียง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135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กรัมต่อลูกบาศก์เมตร ความชื้นสัมพัทธ์มีค่าเท่าไร </a:t>
            </a:r>
            <a:b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</a:br>
            <a:endParaRPr lang="th-TH" sz="4000" b="1" dirty="0" smtClean="0">
              <a:solidFill>
                <a:srgbClr val="0070C0"/>
              </a:solidFill>
              <a:latin typeface="Angsana New" pitchFamily="18" charset="-34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99686" y="304780"/>
            <a:ext cx="2640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Quiz!</a:t>
            </a:r>
            <a:endParaRPr lang="th-TH" sz="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710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7544" y="1258565"/>
            <a:ext cx="828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ณ อุณหภูมิ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27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องศาเซลเซียส อากาศอิ่มตัวด้วยไอน้ำ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180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กรัมต่อลูกบาศก์เมตร แต่ขณะนั้นมีไอน้ำอยู่จริงเพียง </a:t>
            </a:r>
            <a:r>
              <a:rPr lang="en-US" sz="4000" b="1" dirty="0" smtClean="0">
                <a:solidFill>
                  <a:srgbClr val="0070C0"/>
                </a:solidFill>
                <a:latin typeface="Angsana New" pitchFamily="18" charset="-34"/>
              </a:rPr>
              <a:t>135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  <a:t> กรัมต่อลูกบาศก์เมตร ความชื้นสัมพัทธ์มีค่าเท่าไร </a:t>
            </a:r>
            <a:br>
              <a:rPr lang="th-TH" sz="4000" b="1" dirty="0" smtClean="0">
                <a:solidFill>
                  <a:srgbClr val="0070C0"/>
                </a:solidFill>
                <a:latin typeface="Angsana New" pitchFamily="18" charset="-34"/>
              </a:rPr>
            </a:br>
            <a:endParaRPr lang="th-TH" sz="4000" b="1" dirty="0" smtClean="0">
              <a:solidFill>
                <a:srgbClr val="0070C0"/>
              </a:solidFill>
              <a:latin typeface="Angsana New" pitchFamily="18" charset="-34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3293764"/>
            <a:ext cx="8353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โจทย์กำหนดให้ อากาศอิ่มตัว =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180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 กรัม/ลูกบาศก์เมตร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     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ไอน้ำที่มีอยู่จริง =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135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 กรัม/ลูกบาศก์เมตร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4213" y="4676477"/>
            <a:ext cx="77755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ความชื้นสัมพัทธ์ = </a:t>
            </a:r>
            <a:r>
              <a:rPr lang="en-US" sz="4000" b="1" u="sng" dirty="0" smtClean="0">
                <a:solidFill>
                  <a:srgbClr val="002060"/>
                </a:solidFill>
                <a:latin typeface="Angsana New" pitchFamily="18" charset="-34"/>
              </a:rPr>
              <a:t>135</a:t>
            </a:r>
            <a:r>
              <a:rPr lang="th-TH" sz="4000" b="1" u="sng" dirty="0" smtClean="0">
                <a:solidFill>
                  <a:srgbClr val="002060"/>
                </a:solidFill>
                <a:latin typeface="Angsana New" pitchFamily="18" charset="-34"/>
              </a:rPr>
              <a:t> กรัมต่อลูกบาศก์เมตร </a:t>
            </a:r>
            <a:r>
              <a:rPr lang="en-US" sz="4000" b="1" u="sng" dirty="0" smtClean="0">
                <a:solidFill>
                  <a:srgbClr val="002060"/>
                </a:solidFill>
                <a:latin typeface="Angsana New" pitchFamily="18" charset="-34"/>
              </a:rPr>
              <a:t>X 100</a:t>
            </a:r>
            <a:r>
              <a:rPr lang="th-TH" sz="4000" b="1" u="sng" dirty="0" smtClean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                                180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 กรัมต่อลูกบาศก์เมตร </a:t>
            </a:r>
            <a:b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                            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5661770"/>
            <a:ext cx="6551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                            = 75 %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</a:br>
            <a:endParaRPr lang="th-TH" sz="4000" b="1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419872" y="232772"/>
            <a:ext cx="264046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Quiz!</a:t>
            </a:r>
            <a:endParaRPr lang="th-TH" sz="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100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525963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สูงสุด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(Maximum Thermometer) </a:t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เป็นแบบปรอทใช้วัดอุณภูมิสูงที่สุดประจำวัน ตัวเทอร์โมมิเตอร์ จะมีคอตีบด้านใต้สเกลล่างสุด เมื่ออุณหภูมิลดลงปรอทจะไม่สามารถไหลย้อนกลับ และต้องวางตัวเทอร์โมมิเตอร์ ให้ทางตุ้มปรอทอยู่ต่ำกว่าปลายเล็กน้อย เพื่อกันลำปรอทไหลกลับ เนื่องจากการสั่นสะเทือน เพื่อที่จะวัดให้ได้ค่า อุณหภูมิสูงที่สุดประจำวันจริงๆ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ต่ำสุด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(Minimum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Thermometer)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ใช้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วัดอุณภูมิต่ำที่สุดประจำวัน เป็นแบบวัตถุเหลวภายใน เช่นพวก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แอลกอฮอล์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หรือ น้ำมันใส โดยมีก้านชี้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Index)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อยู่ภายใน เมื่ออุณหภูมิต่ำลง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แอลกอฮอล์จะ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ดูดผิวก้านชี้ลงไปด้วย แต่ถ้าอุณหภูมิสูงสุด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แอลกอฮอล์จะ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ไหลผ่านก้านชี้ไปได้ ลักษณะการวางตัวเทอร์โมมิเตอร์ จะวางให้อยู่ในระดับแนวนอน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จริงๆ</a:t>
            </a:r>
          </a:p>
        </p:txBody>
      </p:sp>
    </p:spTree>
    <p:extLst>
      <p:ext uri="{BB962C8B-B14F-4D97-AF65-F5344CB8AC3E}">
        <p14:creationId xmlns:p14="http://schemas.microsoft.com/office/powerpoint/2010/main" val="373032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30713" y="9144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 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69847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ngsana New" pitchFamily="18" charset="-34"/>
              </a:rPr>
              <a:t>1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.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ไฮกรอมิเตอร์แบบเส้นผม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(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Hair hygrometer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)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อาศัยหลักการยืดและการหดตัวของเส้นผมเมื่อได้รับความชื้น ทำให้สามารถ อ่านค่าความชื้นสัมพัทธ์ได้จากหน้าปัด</a:t>
            </a:r>
          </a:p>
        </p:txBody>
      </p:sp>
      <p:pic>
        <p:nvPicPr>
          <p:cNvPr id="11268" name="Picture 4" descr="af0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39500"/>
          <a:stretch>
            <a:fillRect/>
          </a:stretch>
        </p:blipFill>
        <p:spPr bwMode="auto">
          <a:xfrm>
            <a:off x="6738378" y="2132856"/>
            <a:ext cx="2298118" cy="41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63688" y="333375"/>
            <a:ext cx="5597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เครื่องมือวัดความชื้นสัมพัทธ์</a:t>
            </a:r>
          </a:p>
        </p:txBody>
      </p:sp>
    </p:spTree>
    <p:extLst>
      <p:ext uri="{BB962C8B-B14F-4D97-AF65-F5344CB8AC3E}">
        <p14:creationId xmlns:p14="http://schemas.microsoft.com/office/powerpoint/2010/main" val="773323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48244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. ไฮกรอกราฟ ( 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>Hygrograph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)</a:t>
            </a:r>
            <a: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เป็นเครื่องมือวัด ความชื้นสัมพัทธ์ที่แสดงค่าบนกระดาษกราฟ ซึ่งสามารถรายงานค่าความชื้นสัมพัทธ์ได้ตลอดเวลา </a:t>
            </a:r>
            <a:endParaRPr lang="th-TH" sz="4000" dirty="0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pic>
        <p:nvPicPr>
          <p:cNvPr id="12291" name="Picture 3" descr="ThermoHygr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"/>
          <a:stretch>
            <a:fillRect/>
          </a:stretch>
        </p:blipFill>
        <p:spPr bwMode="auto">
          <a:xfrm>
            <a:off x="5076825" y="1484313"/>
            <a:ext cx="38163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763688" y="333375"/>
            <a:ext cx="5597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เครื่องมือวัดความชื้นสัมพัทธ์</a:t>
            </a:r>
          </a:p>
        </p:txBody>
      </p:sp>
    </p:spTree>
    <p:extLst>
      <p:ext uri="{BB962C8B-B14F-4D97-AF65-F5344CB8AC3E}">
        <p14:creationId xmlns:p14="http://schemas.microsoft.com/office/powerpoint/2010/main" val="38156819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เทอร์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โมไฮโกรกราฟ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(Thermo-Hygrograph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เครื่องมือวัดอุณภูมิและความชื้น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สัมพัทธ์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525963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อาศัยหลักการที่ว่า </a:t>
            </a:r>
            <a:r>
              <a:rPr lang="th-TH" sz="2800" dirty="0"/>
              <a:t>เส้นผมมนุษย์เมื่อล้างไขมันออกแล้วจะยืด และหดไปตามการเปลี่ยนแปลงของความชื้นในอากาศ </a:t>
            </a:r>
            <a:endParaRPr lang="th-TH" sz="2800" dirty="0" smtClean="0"/>
          </a:p>
          <a:p>
            <a:r>
              <a:rPr lang="th-TH" sz="2800" dirty="0" smtClean="0"/>
              <a:t>เมื่อความชื้น</a:t>
            </a:r>
            <a:r>
              <a:rPr lang="th-TH" sz="2800" dirty="0"/>
              <a:t>สูงเส้นผมจะยืดตัวออก </a:t>
            </a:r>
            <a:r>
              <a:rPr lang="th-TH" sz="2800" dirty="0" smtClean="0"/>
              <a:t>เมื่อความชื้น</a:t>
            </a:r>
            <a:r>
              <a:rPr lang="th-TH" sz="2800" dirty="0"/>
              <a:t>น้อยเส้นผมก็จะหดตัวเข้าหากัน </a:t>
            </a:r>
            <a:endParaRPr lang="th-TH" sz="2800" dirty="0" smtClean="0"/>
          </a:p>
          <a:p>
            <a:r>
              <a:rPr lang="th-TH" sz="2800" dirty="0" smtClean="0"/>
              <a:t>อุณหภูมิจะแปรผกผัน</a:t>
            </a:r>
            <a:r>
              <a:rPr lang="th-TH" sz="2800" dirty="0"/>
              <a:t>กับความชื้นในอากาศ </a:t>
            </a:r>
            <a:endParaRPr lang="th-TH" sz="2800" dirty="0" smtClean="0"/>
          </a:p>
          <a:p>
            <a:pPr lvl="1"/>
            <a:r>
              <a:rPr lang="th-TH" dirty="0" smtClean="0"/>
              <a:t>ถ้าความชื้นสูง อุณหภูมิ</a:t>
            </a:r>
            <a:r>
              <a:rPr lang="th-TH" dirty="0"/>
              <a:t>จะ</a:t>
            </a:r>
            <a:r>
              <a:rPr lang="th-TH" dirty="0" smtClean="0"/>
              <a:t>ต่ำ</a:t>
            </a:r>
          </a:p>
          <a:p>
            <a:pPr lvl="1"/>
            <a:r>
              <a:rPr lang="th-TH" dirty="0" smtClean="0"/>
              <a:t>ความชื้นต่ำ อุณหภูมิ</a:t>
            </a:r>
            <a:r>
              <a:rPr lang="th-TH" dirty="0"/>
              <a:t>จะสูง </a:t>
            </a:r>
          </a:p>
        </p:txBody>
      </p:sp>
      <p:pic>
        <p:nvPicPr>
          <p:cNvPr id="1028" name="Picture 4" descr="Lufft Quartz Thermohyg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096344" cy="32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sinstruments.me.uk/_wp_generated/wp126c5729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7252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513" y="1484313"/>
            <a:ext cx="51354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ไฮกรอมิเตอร์แบบกระเปาะเปียก - กระเปาะแห้ง หรือ ไซโคร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มิเตอร์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Psychrometer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เทอร์มอมิเตอร์ </a:t>
            </a:r>
            <a:r>
              <a:rPr lang="en-US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อันคู่กัน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โดยมี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เทอร์โมมิเตอร์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อันหนึ่งมีผ้าชุบน้ำหุ้มกระเปาะไว้  เรียกว่า “กระเปาะเปียก”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Wet bulb)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ส่วนกระเปาะเทอร์มอมิเตอร์อีกอันหนึ่งไม่ได้หุ้มอะไรไว้ เรียกว่า “กระเปาะแห้ง”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Dry bulb)</a:t>
            </a:r>
            <a:endParaRPr lang="th-TH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35696" y="333375"/>
            <a:ext cx="5597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เครื่องมือวัดความชื้นสัมพัทธ์</a:t>
            </a:r>
          </a:p>
        </p:txBody>
      </p:sp>
      <p:pic>
        <p:nvPicPr>
          <p:cNvPr id="6" name="Picture 2" descr="http://gotoknow.org/file/bangsai/1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483045"/>
            <a:ext cx="3829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965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536" y="1484313"/>
            <a:ext cx="83533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</a:rPr>
              <a:t>4.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</a:rPr>
              <a:t>สลิง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</a:rPr>
              <a:t>ไซโคร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</a:rPr>
              <a:t>มิเตอร์</a:t>
            </a: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</a:rPr>
              <a:t>สลิง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</a:rPr>
              <a:t>ไซโครมิเตอร์ประกอบด้วยเทอร์มอมิเตอร์จำนวน 2 อันอยู่คู่กัน โดยมีเทอร์มอมิเตอร์อันหนึ่งมีผ้าชุบน้ำหุ้ม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</a:rPr>
              <a:t>กระเปาะไว้  เรียกว่า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</a:rPr>
              <a:t>“กระเปาะเปียก” (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</a:rPr>
              <a:t>Wet bulb)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</a:rPr>
              <a:t>ส่วนกระเปาะเทอร์มอมิเตอร์อีกอันหนึ่งไม่ได้หุ้มอะไรไว้ เรียกว่า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</a:rPr>
              <a:t>“กระเปาะแห้ง” (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</a:rPr>
              <a:t>Dry bulb) 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>
                <a:solidFill>
                  <a:prstClr val="black"/>
                </a:solidFill>
                <a:latin typeface="TH SarabunPSK" pitchFamily="34" charset="-34"/>
              </a:rPr>
              <a:t>	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</a:rPr>
              <a:t>เมื่อ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</a:rPr>
              <a:t>หมุนสลิงไซโครมิเตอร์จับเวลา 3 นาที แล้วอ่านค่าแตกต่างของอุณหภูมิกระเปาะทั้งสองบนตารางเปรียบเทียบ ก็จะได้ค่าความชื้นสัมพัทธ์ มีหน่วยเป็นเปอร์เซ็นต์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835696" y="333375"/>
            <a:ext cx="5597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เครื่องมือวัดความชื้นสัมพัทธ์</a:t>
            </a:r>
          </a:p>
        </p:txBody>
      </p:sp>
    </p:spTree>
    <p:extLst>
      <p:ext uri="{BB962C8B-B14F-4D97-AF65-F5344CB8AC3E}">
        <p14:creationId xmlns:p14="http://schemas.microsoft.com/office/powerpoint/2010/main" val="2181098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447800" y="5163914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สลิงไซโครมิเตอร์</a:t>
            </a:r>
            <a:r>
              <a:rPr lang="en-US" sz="36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</a:t>
            </a:r>
          </a:p>
        </p:txBody>
      </p:sp>
      <p:pic>
        <p:nvPicPr>
          <p:cNvPr id="68612" name="Picture 4" descr="hygrome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94" y="851492"/>
            <a:ext cx="6120925" cy="43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know.org/file/bangsai/1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621138" cy="4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259471" y="482501"/>
            <a:ext cx="6264857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การคำนวณความชื้นของอากาศ</a:t>
            </a:r>
            <a:r>
              <a:rPr lang="th-TH" sz="55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2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97261"/>
              </p:ext>
            </p:extLst>
          </p:nvPr>
        </p:nvGraphicFramePr>
        <p:xfrm>
          <a:off x="467544" y="1666096"/>
          <a:ext cx="7993062" cy="29870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37037"/>
                <a:gridCol w="1876425"/>
                <a:gridCol w="1879600"/>
              </a:tblGrid>
              <a:tr h="244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การวัดอุณหภูมิ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อุณหภูมิ( องศาเซลเซียส)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4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เทอร์มอมิเตอร์กระเปาะแห้ง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เทอร์มอมิเตอร์กระเปาะเปียก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ก่อนการทดลอง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หลังจากตั้งทิ้งไว้ </a:t>
                      </a: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10</a:t>
                      </a: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นาที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259471" y="482501"/>
            <a:ext cx="6264857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55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th-TH" sz="5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การคำนวณความชื้นของอากาศ</a:t>
            </a:r>
            <a:r>
              <a:rPr lang="th-TH" sz="55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6" y="5085184"/>
            <a:ext cx="7632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  <a:hlinkClick r:id="rId3"/>
              </a:rPr>
              <a:t>http://</a:t>
            </a:r>
            <a:r>
              <a:rPr lang="en-US" sz="3600" b="1" dirty="0" smtClean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  <a:hlinkClick r:id="rId3"/>
              </a:rPr>
              <a:t>www.tmd.go.th/WeatherCalculator/Index.html</a:t>
            </a:r>
            <a:endParaRPr lang="en-US" sz="3600" b="1" dirty="0">
              <a:solidFill>
                <a:srgbClr val="C0504D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14813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urirum Rajabhat Univeristy\อุตุนิยมวิทยาเบื้องต้น\สอนอุตุฯ ปี 56\สอน MT\New folder\2554-10-19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2" y="1052736"/>
            <a:ext cx="83841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gotoknow.org/file/bangsai/2tm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4" y="187449"/>
            <a:ext cx="476250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gotoknow.org/file/bangsai/3tmd-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910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0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48680"/>
            <a:ext cx="66865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33" y="3659251"/>
            <a:ext cx="6583635" cy="30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5504815" cy="3094355"/>
          </a:xfrm>
          <a:prstGeom prst="rect">
            <a:avLst/>
          </a:prstGeom>
        </p:spPr>
      </p:pic>
      <p:pic>
        <p:nvPicPr>
          <p:cNvPr id="3" name="Picture 2" descr="http://gotoknow.org/file/bangsai/5tmd-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7625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2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gotoknow.org/file/bangsai/6tmd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47625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gotoknow.org/file/bangsai/7tmd-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57200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gotoknow.org/file/bangsai/8tmd-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1529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  <a:hlinkClick r:id="rId2"/>
              </a:rPr>
              <a:t>ความชื้นและเสถียรภาพของอากาศ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บรรยากาศ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จะมีไอน้ำ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อยู่ประมาณ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0.1 - 4%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แต่มี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อิทธิพลทำให้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เกิด   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เปลี่ยนแปลงสภาพอากาศได้อย่างรุนแรง    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เปลี่ยนแปลงสถานะของน้ำอาศัยการดูดและคายพลังงาน ซึ่งเป็นกลไกในการขับเคลื่อนให้เกิดการเปลี่ยนแปลงสภาพลมฟ้า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น้ำในอากาศสามารถเปลี่ยนสถานะได้ทั้งสามสถานะ เนื่องจากอุณหภูมิ ณ จุดควบแน่น และจุดเยือกแข็ง ไม่ได้แตกต่างกันมาก </a:t>
            </a:r>
          </a:p>
        </p:txBody>
      </p:sp>
    </p:spTree>
    <p:extLst>
      <p:ext uri="{BB962C8B-B14F-4D97-AF65-F5344CB8AC3E}">
        <p14:creationId xmlns:p14="http://schemas.microsoft.com/office/powerpoint/2010/main" val="4108516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:\Documents and Settings\thagoon\Desktop\atmosphere\air_moisture\water_st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5675"/>
            <a:ext cx="65151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247900" y="5486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3333CC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การเปลี่ยนสถานะของน้ำ</a:t>
            </a:r>
            <a:r>
              <a:rPr lang="en-US" sz="3600" b="1">
                <a:solidFill>
                  <a:srgbClr val="3333CC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5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การยกตัวของอากาศ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พื้นผิวโลก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ได้รับความร้อนจากดวงอาทิตย์ ทำให้อากาศซึ่งอยู่บน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พื้นผิว    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อุณหภูมิสูงขึ้นและลอยตัวสูงขึ้น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กลุ่มอากาศร้อนยกตัว ปริมาตรจะ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เพิ่มขึ้น เนื่องจาก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ความกดอากาศน้อยลง มีผลทำให้อุณหภูมิ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ลดลง</a:t>
            </a:r>
          </a:p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เมื่อกลุ่ม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มีอุณหภูมิ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เท่ากับ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สิ่งแวดล้อมมันจะ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หยุดลอยตัว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กลุ่มอากาศมีอุณหภูมิต่ำกว่าสิ่งแวดล้อม มันก็จะจมตัวลง และมีปริมาตรน้อยลงเนื่องจากความกดอากาศที่เพิ่มขึ้น และส่งผลทำให้อุณหภูมิสูงขึ้น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ด้วย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842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447800" y="53784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เสถียรภาพของอากาศ</a:t>
            </a:r>
            <a:r>
              <a:rPr lang="en-US" sz="3600" b="1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</a:t>
            </a:r>
          </a:p>
        </p:txBody>
      </p:sp>
      <p:pic>
        <p:nvPicPr>
          <p:cNvPr id="70660" name="Picture 4" descr="hilo_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5050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20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การควบแน่นเนื่องจากการยกตัวของอากาศ</a:t>
            </a:r>
            <a:endParaRPr lang="en-US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  <a:sym typeface="Symbol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กลุ่มอากาศยกตัว ปริมาตรจะเพิ่มขึ้น ทำให้อุณหภูมิลด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ต่ำลง        ด้วย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อัตรา 10°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ต่อ 1,000 เมตร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จนกระทั่ง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ถึงระดับการควบแน่น อากาศจะอิ่มตัวเนื่องจากอุณหภูมิลดต่ำจนถึงจุดน้ำค้าง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อุณหภูมิยังคงลดต่ำไปอีก ไอน้ำในอากาศจะควบแน่นเปลี่ยนสถานะเป็นหยดน้ำขนาดเล็ก (ซึ่งก็คือเมฆที่เรามองเห็น) และคายความร้อนแฝงออกมา ทำให้อัตราการ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ลดลง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ของอุณหภูมิเหลือ 5°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ต่อ 1,000 เมตร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111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“จุดน้ำค้าง”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Dew point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ปริมาณของไอน้ำในอากาศขึ้นอยู่กับอุณหภูมิของอากาศ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ร้อนสามารถเก็บไอน้ำได้มากกว่าอากาศเย็น ดังนั้นหากเราลดอุณหภูมิของอากาศจนถึงจุดๆ หนึ่ง จะเกิด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“อากาศอิ่มตัว”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Saturated air)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ไม่สามารถเก็บกักไอน้ำไว้ได้มากกว่านี้ หรือกล่าวได้ว่า อากาศมีความชื้นสัมพัทธ์ 100% ดังนั้นหากอุณหภูมิยังคงลดต่ำลงอีก ไอน้ำจะเปลี่ยนสถานะเป็นของเหลว อุณหภูมิที่ทำให้เกิดการควบแน่นนี้เรียกว่า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“จุดน้ำค้าง”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Dew point)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513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447800" y="5486400"/>
            <a:ext cx="624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t>การควบแน่นเนื่องจากการยกตัวของ</a:t>
            </a:r>
            <a:r>
              <a:rPr lang="th-TH" sz="3600" b="1" dirty="0" smtClean="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t>อากาศ</a:t>
            </a:r>
            <a:endParaRPr lang="en-US" sz="3600" b="1" dirty="0">
              <a:solidFill>
                <a:srgbClr val="C0504D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  <p:pic>
        <p:nvPicPr>
          <p:cNvPr id="74757" name="Picture 5" descr="unstable_par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8188"/>
            <a:ext cx="658495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7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447800" y="5440363"/>
            <a:ext cx="624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การยกตัวของอากาศ</a:t>
            </a:r>
            <a:r>
              <a:rPr lang="en-US" sz="3200" b="1" dirty="0">
                <a:solidFill>
                  <a:srgbClr val="C0504D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</a:t>
            </a:r>
          </a:p>
        </p:txBody>
      </p:sp>
      <p:pic>
        <p:nvPicPr>
          <p:cNvPr id="72708" name="Picture 4" descr="C:\Documents and Settings\thagoon\Desktop\atmosphere\air_moisture\up_conve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30480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C:\Documents and Settings\thagoon\Desktop\atmosphere\air_moisture\up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0480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:\Documents and Settings\thagoon\Desktop\atmosphere\air_moisture\up_li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048000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C:\Documents and Settings\thagoon\Desktop\atmosphere\air_moisture\up_mount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30480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00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http://www.cmmet.tmd.go.th/instrument/met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744416" cy="1339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11960" y="908720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เทอร์โมมิเตอร์ต่ำสุดยอดหญ้า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Grass minimum Thermometer)</a:t>
            </a:r>
            <a:b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หรือเทอร์โมมิเตอร์สำหรับ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วัดรังสีของ พื้น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โลก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(Terrestrial </a:t>
            </a:r>
            <a:r>
              <a:rPr lang="en-US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Radiation 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Thermometer) 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เป็นเทอร์โมมิเตอร์ต่ำสุด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ธรรมดา ใช้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วัดอุณหภูมิที่เกิดจากการแผ่รังสีความร้อน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ไม่ใด้วัด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อุณหภูมิของอากาศ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"</a:t>
            </a:r>
            <a:r>
              <a:rPr lang="en-US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โดยจะ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วางให้เป็น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แนวนอน     บน</a:t>
            </a:r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พื้นหญ้าสั้นให้สัมผัสยอดหญ้าพอดี </a:t>
            </a:r>
          </a:p>
        </p:txBody>
      </p:sp>
    </p:spTree>
    <p:extLst>
      <p:ext uri="{BB962C8B-B14F-4D97-AF65-F5344CB8AC3E}">
        <p14:creationId xmlns:p14="http://schemas.microsoft.com/office/powerpoint/2010/main" val="31630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กลไกการ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เคลื่อนตัวของ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อากาศใน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แนวดิ่ง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เมฆ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เกิดขึ้นได้ก็ต่อเมื่อมี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การเคลื่อนตัวของอากาศในแนวดิ่ง       ซึ่งกลไกการเคลื่อนตัวของอากาศ มีดังนี้</a:t>
            </a:r>
          </a:p>
          <a:p>
            <a:pPr marL="457200" lvl="1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สภาพภูมิประเทศ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เมื่อกระแสลมปะทะภูเขา อากาศถูกบังคับให้ลอยสูงขึ้น (เนื่องจากไม่มีทางออกทางอื่น) จนถึงระดับควบแน่นก็จะกลั่นตัวเป็นหยดน้ำ </a:t>
            </a:r>
          </a:p>
          <a:p>
            <a:pPr marL="457200" lvl="1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7" descr="up_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24" y="3481202"/>
            <a:ext cx="4405008" cy="32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72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กลไกการเคลื่อนตัวของอากาศในแนวดิ่ง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เรา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จะเห็นได้ว่า บนยอดเขาสูงมักมีเมฆปกคลุมอยู่ ทำให้บริเวณยอดเขามีความชุ่มชื้นและอุดมไปด้วยป่าไม้ เมื่อกระแสลมพัดผ่านยอดเขาไป อากาศแห้งที่สูญเสียไอน้ำ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ไปจะ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จมตัวลงจนมีอุณหภูมิสูงขึ้น ภูมิอากาศบริเวณหลังภูเขาจึงเป็นเขตที่แห้งแล้ง เรียกว่า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“เขตเงาฝน”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Rain shadow)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46244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กลไกการเคลื่อนตัวของอากาศในแนวดิ่ง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ปะทะ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อากาศร้อนมีความหนาแน่นต่ำกว่าอากาศเย็น เมื่ออากาศร้อนปะทะกับอากาศเย็น อากาศร้อน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จะยกตัวสูงขึ้น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และอุณหภูมิลดต่ำลงจนถึงระดับ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ควบแน่น ทำ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ให้เกิดเมฆและฝน ดังเราจะเคยได้ยินข่าวพยากรณ์อากาศที่ว่า </a:t>
            </a:r>
            <a:r>
              <a:rPr lang="th-TH" i="1" dirty="0">
                <a:latin typeface="TH SarabunPSK" pitchFamily="34" charset="-34"/>
                <a:cs typeface="TH SarabunPSK" pitchFamily="34" charset="-34"/>
              </a:rPr>
              <a:t>ลิ่มความกดอากาศสูง (อากาศเย็น) ปะทะกับลิ่มความกดอากาศต่ำ (อากาศร้อน)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ทำให้เกิดพายุ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ฝน</a:t>
            </a:r>
          </a:p>
          <a:p>
            <a:pPr marL="457200" lvl="1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5" descr="up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58421"/>
            <a:ext cx="4392488" cy="32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5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กลไกการเคลื่อนตัวของอากาศในแนวดิ่ง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บีบตัว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เมื่อกระแสลมพัดมาปะทะกัน อากาศจะยกตัว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 ทำ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ให้อุณหภูมิลดต่ำลงจนเกิดอากาศอิ่มตัว ไอน้ำในอากาศควบแน่นเป็นหยดน้ำ กลายเป็น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เมฆ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4" descr="up_conve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9" y="2381470"/>
            <a:ext cx="5307157" cy="3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42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กลไกการเคลื่อนตัวของอากาศในแนวดิ่ง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พาความร้อน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พื้นผิวของโลกมีความแตกต่างกัน จึงมีการดูดกลืนและคายความร้อนไม่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เท่ากัน มี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ผลทำให้กลุ่มอากาศที่ลอยอยู่เหนือมัน มีอุณหภูมิแตกต่าง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กันในช่วงฤดู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อากาศที่มีอุณหภูมิสูงมีความหนาแน่นน้อยกว่าอากาศในบริเวณโดยรอบ จึง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ลอยตัวสูงขึ้น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6" descr="up_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1" y="2996952"/>
            <a:ext cx="4712273" cy="35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31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เสถียรภาพของอากาศ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ถ้ากลุ่ม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อากาศยกตัว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อากาศจะ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ขยายตัว และมีอุณหภูมิลดต่ำลง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กลุ่มอากาศมีอุณหภูมิต่ำกว่าสภาวะแวดล้อม มันจะจมตัวกลับสู่ที่เดิม เนื่องจากมีความ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หนาแน่นสูงกว่า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อากาศโดยรอบ เราเรียกสภาวะเช่นนี้ว่า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“อากาศมีเสถียรภาพ”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Stable air)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ถ้า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กลุ่มอากาศยกตัวสูงจนเหนือระดับควบแน่นก็จะเกิดเมฆในแนวราบ และไม่สามารถยกตัวต่อไปได้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อีก อากาศมีเสถียรภาพมักเกิดขึ้นในช่วงเวลาที่มีอุณหภูมิต่ำ เช่น เวลาเช้า 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วันที่มีอากาศร้อน กลุ่มอากาศจะยกตัวขึ้นอย่างรวดเร็ว แม้จะมีความสูงเลยระดับควบแน่นไปแล้วก็ตาม แต่ก็ยังมีอุณหภูมิสูงกว่าอากาศโดยรอบ จึงลอยตัวสูงขึ้นไปอีก ทำให้เกิดเมฆก่อตัวในแนวตั้ง เช่น เมฆคิวมูลัส เมฆคิวมูโลนิมบัส เราเรียกสภาวะเช่นนี้ว่า </a:t>
            </a:r>
            <a:r>
              <a:rPr lang="th-TH" sz="2800" b="1" i="1" dirty="0">
                <a:latin typeface="TH SarabunPSK" pitchFamily="34" charset="-34"/>
                <a:cs typeface="TH SarabunPSK" pitchFamily="34" charset="-34"/>
              </a:rPr>
              <a:t>“อากาศไม่มีเสถียรภาพ”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ไม่มีเสถียรภาพมักเกิดขึ้นในช่วงเวลาที่มีอุณหภูมิสูง เช่น เวลาบ่ายของฤดูร้อน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536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447800" y="5440363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เสถียรภาพของอากาศ</a:t>
            </a:r>
            <a:endParaRPr lang="en-US" sz="3200" b="1" dirty="0">
              <a:solidFill>
                <a:srgbClr val="C0504D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  <p:pic>
        <p:nvPicPr>
          <p:cNvPr id="64516" name="Picture 4" descr="s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143000"/>
            <a:ext cx="6365875" cy="42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24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ygrome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402"/>
            <a:ext cx="4968552" cy="35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3" y="883049"/>
            <a:ext cx="3167209" cy="47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9" y="4561793"/>
            <a:ext cx="299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ไฮโกรมิเตอร์ (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Hygrometer</a:t>
            </a:r>
            <a:r>
              <a:rPr lang="th-TH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494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สลิง</a:t>
            </a:r>
            <a:r>
              <a:rPr lang="th-TH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ไซโครมิเตอร์” (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Sling psychrometer) </a:t>
            </a:r>
            <a:r>
              <a:rPr lang="th-TH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ประกอบด้วยเทอร์มอมิเตอร์จำนวน 2 อันอยู่คู่กัน โดยมีเทอร์มอมิเตอร์อันหนึ่งมีผ้าชุบน้ำหุ้มกระเปาะไว้ เรียกว่า </a:t>
            </a:r>
            <a:r>
              <a:rPr lang="th-TH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“กระเปาะเปียก” (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Wet bulb) </a:t>
            </a:r>
            <a:r>
              <a:rPr lang="th-TH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ส่วนกระเปาะเทอร์มอมิเตอร์อีกอันหนึ่งไม่ได้หุ้มอะไรไว้ เรียกว่า </a:t>
            </a:r>
            <a:r>
              <a:rPr lang="th-TH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“กระเปาะแห้ง” (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Dry bulb) </a:t>
            </a:r>
            <a:r>
              <a:rPr lang="th-TH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เมื่อหมุนสลิงไซโครมิเตอร์จับเวลา 3 นาที แล้วอ่านค่าแตกต่างของอุณหภูมิกระเปาะทั้งสองบนตารางเปรียบเทียบ ก็จะได้ค่าความชื้น</a:t>
            </a:r>
            <a:r>
              <a:rPr lang="th-TH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สัมพัทธ์</a:t>
            </a:r>
            <a:endParaRPr lang="th-TH" sz="3200" dirty="0" smtClean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073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5291</TotalTime>
  <Words>2590</Words>
  <Application>Microsoft Office PowerPoint</Application>
  <PresentationFormat>On-screen Show (4:3)</PresentationFormat>
  <Paragraphs>244</Paragraphs>
  <Slides>76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Concourse</vt:lpstr>
      <vt:lpstr>Default Design</vt:lpstr>
      <vt:lpstr>Office Theme</vt:lpstr>
      <vt:lpstr>Edge</vt:lpstr>
      <vt:lpstr>5_Default Design</vt:lpstr>
      <vt:lpstr>5_Office Theme</vt:lpstr>
      <vt:lpstr>มุมมอง</vt:lpstr>
      <vt:lpstr>Flow</vt:lpstr>
      <vt:lpstr>เครื่องมือทางอุตุนิยมวิทยาเบื้องต้น</vt:lpstr>
      <vt:lpstr>สนามอุตุนิยมวิทยา</vt:lpstr>
      <vt:lpstr>การเก็บข้อมูลจากการตรวจอากาศผิวพื้น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เทอร์โมไฮโกรกราฟ (Thermo-Hygrograph)</vt:lpstr>
      <vt:lpstr>PowerPoint Presentation</vt:lpstr>
      <vt:lpstr>เครื่องวัดปริมาณน้ำฝน</vt:lpstr>
      <vt:lpstr>เครื่องวัดความเร็วลมและทิศทางลม </vt:lpstr>
      <vt:lpstr>PowerPoint Presentation</vt:lpstr>
      <vt:lpstr>PowerPoint Presentation</vt:lpstr>
      <vt:lpstr>PowerPoint Presentation</vt:lpstr>
      <vt:lpstr>อุปกรณ์ที่ใช้วัดความเร็วลม</vt:lpstr>
      <vt:lpstr>หน่วยของความเร็วลม</vt:lpstr>
      <vt:lpstr>เครื่องมือวัดความกดอากาศ</vt:lpstr>
      <vt:lpstr>ความกดอากาศ (Air pressure)</vt:lpstr>
      <vt:lpstr>PowerPoint Presentation</vt:lpstr>
      <vt:lpstr>เครื่องมือวัดความกดอากาศ</vt:lpstr>
      <vt:lpstr>PowerPoint Presentation</vt:lpstr>
      <vt:lpstr>PowerPoint Presentation</vt:lpstr>
      <vt:lpstr>ความกดอากาศ</vt:lpstr>
      <vt:lpstr>ถ้าต้องการต้มไข่ให้สุกบนยอดเอเวอเรสต์ (ความสูง 8,848 เมตรเหนือระดับน้ำทะเล)  จะใช้เวลาน้อยกว่าหรือมากกว่าบริเวณผิวโลก?</vt:lpstr>
      <vt:lpstr>อัลติมิเตอร์</vt:lpstr>
      <vt:lpstr>ปัจจัยที่มีผลต่อความกดอากาศ</vt:lpstr>
      <vt:lpstr>ปัจจัยที่มีผลต่อความกดอากาศ</vt:lpstr>
      <vt:lpstr>บริเวณความกดอากาศต่ำ (Low Pressure Area หรือ Low)</vt:lpstr>
      <vt:lpstr>PowerPoint Presentation</vt:lpstr>
      <vt:lpstr>บริเวณความกดอากาศสูง(High Pressure Area หรือ High)</vt:lpstr>
      <vt:lpstr>PowerPoint Presentation</vt:lpstr>
      <vt:lpstr>PowerPoint Presentation</vt:lpstr>
      <vt:lpstr>ความหนาแน่น-ความกดอากาศ-ความสูง</vt:lpstr>
      <vt:lpstr>ความกดอากาศ</vt:lpstr>
      <vt:lpstr>ความกดอากาศ</vt:lpstr>
      <vt:lpstr>ความกดอากาศ VS ลมฟ้าอากาศ</vt:lpstr>
      <vt:lpstr>น้ำหนักของก๊าซ</vt:lpstr>
      <vt:lpstr>อากาศ 1 ลิตร หนักกี่กรัม?</vt:lpstr>
      <vt:lpstr>ไอน้ำในอากาศ</vt:lpstr>
      <vt:lpstr>อากาศที่มีความชื้น</vt:lpstr>
      <vt:lpstr>ความสัมพันธ์ระหว่างความกดอากาศและลมฟ้าอากาศ</vt:lpstr>
      <vt:lpstr>ความชื้นของอากาศ (Humidity)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เทอร์โมไฮโกรกราฟ (Thermo-Hygrograph) เครื่องมือวัดอุณภูมิและความชื้นสัมพัทธ์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ความชื้นและเสถียรภาพของอากาศ</vt:lpstr>
      <vt:lpstr>PowerPoint Presentation</vt:lpstr>
      <vt:lpstr>การยกตัวของอากาศ</vt:lpstr>
      <vt:lpstr>PowerPoint Presentation</vt:lpstr>
      <vt:lpstr>การควบแน่นเนื่องจากการยกตัวของอากาศ</vt:lpstr>
      <vt:lpstr>“จุดน้ำค้าง” (Dew point)</vt:lpstr>
      <vt:lpstr>PowerPoint Presentation</vt:lpstr>
      <vt:lpstr>PowerPoint Presentation</vt:lpstr>
      <vt:lpstr>กลไกการเคลื่อนตัวของอากาศในแนวดิ่ง</vt:lpstr>
      <vt:lpstr>กลไกการเคลื่อนตัวของอากาศในแนวดิ่ง</vt:lpstr>
      <vt:lpstr>กลไกการเคลื่อนตัวของอากาศในแนวดิ่ง</vt:lpstr>
      <vt:lpstr>กลไกการเคลื่อนตัวของอากาศในแนวดิ่ง</vt:lpstr>
      <vt:lpstr>กลไกการเคลื่อนตัวของอากาศในแนวดิ่ง</vt:lpstr>
      <vt:lpstr>เสถียรภาพของอากาศ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บรรยากาศศาสตร์</dc:title>
  <dc:creator>Thank</dc:creator>
  <cp:lastModifiedBy>Thank</cp:lastModifiedBy>
  <cp:revision>304</cp:revision>
  <cp:lastPrinted>2012-06-09T09:27:13Z</cp:lastPrinted>
  <dcterms:created xsi:type="dcterms:W3CDTF">2012-05-09T04:11:40Z</dcterms:created>
  <dcterms:modified xsi:type="dcterms:W3CDTF">2014-10-26T15:33:35Z</dcterms:modified>
</cp:coreProperties>
</file>