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259" r:id="rId41"/>
    <p:sldId id="308" r:id="rId42"/>
    <p:sldId id="309" r:id="rId43"/>
    <p:sldId id="310" r:id="rId4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C26"/>
    <a:srgbClr val="660066"/>
    <a:srgbClr val="42607C"/>
    <a:srgbClr val="0033CC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7188F-199C-4DED-AEA1-553188339431}" type="datetimeFigureOut">
              <a:rPr lang="fr-FR"/>
              <a:pPr>
                <a:defRPr/>
              </a:pPr>
              <a:t>26/08/2015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FC53B-BB1B-4E1B-8126-EB6DE7780B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CA6D8-100D-42F1-8C93-02CA18722542}" type="datetimeFigureOut">
              <a:rPr lang="fr-FR"/>
              <a:pPr>
                <a:defRPr/>
              </a:pPr>
              <a:t>26/08/2015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D2A1C-C0AA-4DB8-85A3-0D396B3576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D493-75CD-4237-BC24-9F81FDC473CA}" type="datetimeFigureOut">
              <a:rPr lang="fr-FR"/>
              <a:pPr>
                <a:defRPr/>
              </a:pPr>
              <a:t>26/08/2015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38F1D-981C-42CF-97ED-1A9E27B9BC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D4D5-123E-4F71-B5CE-86BDD6BD503D}" type="datetimeFigureOut">
              <a:rPr lang="fr-FR"/>
              <a:pPr>
                <a:defRPr/>
              </a:pPr>
              <a:t>26/08/2015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E6694-4AE4-4216-9B4E-1C331AF302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1716E-0879-4EEB-A886-198D8BC4F490}" type="datetimeFigureOut">
              <a:rPr lang="fr-FR"/>
              <a:pPr>
                <a:defRPr/>
              </a:pPr>
              <a:t>26/08/2015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32EA-9918-4537-85D1-1DBC18522D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AAC6-BE95-4889-AD9C-0CE86186FFB5}" type="datetimeFigureOut">
              <a:rPr lang="fr-FR"/>
              <a:pPr>
                <a:defRPr/>
              </a:pPr>
              <a:t>26/08/2015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377D9-E4BE-462B-97A6-5B7EC39DF6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1C83-07C5-4223-9787-F3B9F5903F82}" type="datetimeFigureOut">
              <a:rPr lang="fr-FR"/>
              <a:pPr>
                <a:defRPr/>
              </a:pPr>
              <a:t>26/08/2015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32D7-A1EA-4DA1-9A0E-BAF3865A4E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1558-2DB4-4B6E-B395-16098D768821}" type="datetimeFigureOut">
              <a:rPr lang="fr-FR"/>
              <a:pPr>
                <a:defRPr/>
              </a:pPr>
              <a:t>26/08/2015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D255E-C08A-4BC8-8DFE-98E1A67236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BC95-9CED-4DCE-A408-DDE8E68BDE2C}" type="datetimeFigureOut">
              <a:rPr lang="fr-FR"/>
              <a:pPr>
                <a:defRPr/>
              </a:pPr>
              <a:t>26/08/2015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1BC7D-01C3-428A-83AC-701CCE8136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D386-46D4-45BA-90F0-662084071C57}" type="datetimeFigureOut">
              <a:rPr lang="fr-FR"/>
              <a:pPr>
                <a:defRPr/>
              </a:pPr>
              <a:t>26/08/2015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EBCE-CD8A-402F-9377-2BAAAC5AF5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B4D2-08DB-46BC-B371-DAD89A867A70}" type="datetimeFigureOut">
              <a:rPr lang="fr-FR"/>
              <a:pPr>
                <a:defRPr/>
              </a:pPr>
              <a:t>26/08/2015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5406-A557-422E-8B9E-90417119E8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A859A7-64B5-4A1D-9015-49877E4A2924}" type="datetimeFigureOut">
              <a:rPr lang="fr-FR"/>
              <a:pPr>
                <a:defRPr/>
              </a:pPr>
              <a:t>26/08/2015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A9906F-C442-45E3-97A3-824534635B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7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6000" dirty="0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  <a:t>นิยามพื้นฐานของวิชา</a:t>
            </a:r>
            <a:r>
              <a:rPr lang="th-TH" sz="6000" dirty="0" err="1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  <a:t>เทอร์</a:t>
            </a:r>
            <a:r>
              <a:rPr lang="th-TH" sz="6000" dirty="0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  <a:t>โมไดนามิกส์</a:t>
            </a:r>
            <a:endParaRPr lang="fr-FR" sz="6000" dirty="0" smtClean="0">
              <a:solidFill>
                <a:schemeClr val="bg1"/>
              </a:solidFill>
              <a:latin typeface="4805_KwangMD_Melt" pitchFamily="2" charset="0"/>
              <a:cs typeface="4805_KwangMD_Me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FFFF00"/>
                </a:solidFill>
                <a:latin typeface="4805_KwangMD_Melt" pitchFamily="2" charset="0"/>
                <a:cs typeface="4805_KwangMD_Melt" pitchFamily="2" charset="0"/>
              </a:rPr>
              <a:t>สมบัติของระบบ</a:t>
            </a:r>
            <a:endParaRPr lang="fr-FR" sz="5400" dirty="0" smtClean="0">
              <a:solidFill>
                <a:srgbClr val="FFFF00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8549364" cy="234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857760"/>
            <a:ext cx="82140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FFFF00"/>
                </a:solidFill>
                <a:latin typeface="4805_KwangMD_Melt" pitchFamily="2" charset="0"/>
                <a:cs typeface="4805_KwangMD_Melt" pitchFamily="2" charset="0"/>
              </a:rPr>
              <a:t>สมบัติของระบบ</a:t>
            </a:r>
            <a:endParaRPr lang="fr-FR" sz="5400" dirty="0" smtClean="0">
              <a:solidFill>
                <a:srgbClr val="FFFF00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867404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572008"/>
            <a:ext cx="815093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FFFF00"/>
                </a:solidFill>
                <a:latin typeface="4805_KwangMD_Melt" pitchFamily="2" charset="0"/>
                <a:cs typeface="4805_KwangMD_Melt" pitchFamily="2" charset="0"/>
              </a:rPr>
              <a:t>สมบัติของระบบ</a:t>
            </a:r>
            <a:endParaRPr lang="fr-FR" sz="5400" dirty="0" smtClean="0">
              <a:solidFill>
                <a:srgbClr val="FFFF00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714488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เมื่อนำสมบัติที่ขึ้นกับมวลของระบบ มาหารด้วยมวลของระบบนั้น ๆ จะทำให้ได้สมบัติจำเพาะ </a:t>
            </a:r>
            <a:r>
              <a:rPr lang="en-US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(specific </a:t>
            </a:r>
            <a:r>
              <a:rPr lang="en-US" sz="4000" dirty="0" err="1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propoties</a:t>
            </a:r>
            <a:r>
              <a:rPr lang="en-US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) </a:t>
            </a:r>
            <a:r>
              <a:rPr lang="th-TH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ซึ่งจัดเป็นสมบัติที่ไม่ขึ้นกับมวล เช่น</a:t>
            </a:r>
          </a:p>
          <a:p>
            <a:r>
              <a:rPr lang="en-US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V/m = </a:t>
            </a:r>
            <a:r>
              <a:rPr lang="th-TH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ปริมาตรจำเพาะ</a:t>
            </a:r>
          </a:p>
          <a:p>
            <a:r>
              <a:rPr lang="en-US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U/m = </a:t>
            </a:r>
            <a:r>
              <a:rPr lang="th-TH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พลังงานภายในจำเพาะ</a:t>
            </a:r>
          </a:p>
          <a:p>
            <a:r>
              <a:rPr lang="en-US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H/m = </a:t>
            </a:r>
            <a:r>
              <a:rPr lang="th-TH" sz="4000" dirty="0" err="1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เอนทัล</a:t>
            </a:r>
            <a:r>
              <a:rPr lang="th-TH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ปีจำเพาะ </a:t>
            </a:r>
            <a:endParaRPr lang="th-TH" sz="4000" dirty="0">
              <a:solidFill>
                <a:srgbClr val="663300"/>
              </a:solidFill>
              <a:latin typeface="4805_KwangMD_Melt" pitchFamily="2" charset="0"/>
              <a:cs typeface="4805_KwangMD_Me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FFFF00"/>
                </a:solidFill>
                <a:latin typeface="4805_KwangMD_Melt" pitchFamily="2" charset="0"/>
                <a:cs typeface="4805_KwangMD_Melt" pitchFamily="2" charset="0"/>
              </a:rPr>
              <a:t>สมบัติของระบบ</a:t>
            </a:r>
            <a:endParaRPr lang="fr-FR" sz="5400" dirty="0" smtClean="0">
              <a:solidFill>
                <a:srgbClr val="FFFF00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8629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874401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สภาวะและสภาวะสมดุล</a:t>
            </a:r>
            <a:endParaRPr lang="fr-FR" sz="5400" dirty="0" smtClean="0">
              <a:solidFill>
                <a:srgbClr val="0033CC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714488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สภาวะ </a:t>
            </a:r>
            <a:r>
              <a:rPr lang="en-US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(state) </a:t>
            </a:r>
            <a:r>
              <a:rPr lang="th-TH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หมายถึง สภาพของระบบที่ถูกกำหนดโดยชุดของสมบัติของระบบ เช่น อุณหภูมิ ความดัน เป็นต้น</a:t>
            </a:r>
          </a:p>
          <a:p>
            <a:endParaRPr lang="th-TH" sz="4000" dirty="0">
              <a:solidFill>
                <a:srgbClr val="0033CC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71810"/>
            <a:ext cx="43338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สภาวะและสภาวะสมดุล</a:t>
            </a:r>
            <a:endParaRPr lang="fr-FR" sz="5400" dirty="0" smtClean="0">
              <a:solidFill>
                <a:srgbClr val="0033CC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071678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	สภาวะสมดุล </a:t>
            </a:r>
            <a:r>
              <a:rPr lang="en-US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(equilibrium state) </a:t>
            </a:r>
            <a:r>
              <a:rPr lang="th-TH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หมายถึง สภาวะที่ไม่มีแรงผลักดันทำให้เกิดการเปลี่ยนแปลงภายในระบบ จึงทำให้ไม่มีการเปลี่ยนแปลงใด ๆ เกิดขึ้นภายในระบบ</a:t>
            </a:r>
          </a:p>
          <a:p>
            <a:r>
              <a:rPr lang="th-TH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	ระบบที่อยู่ในสภาวะสมดุลอย่างสมบูรณ์ต้องอยู่ภายใต้เงื่อนไขของสมดุลทั้ง </a:t>
            </a:r>
            <a:r>
              <a:rPr lang="en-US" sz="4000" dirty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3</a:t>
            </a:r>
            <a:r>
              <a:rPr lang="th-TH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 ลักษณะ ดังนี้</a:t>
            </a:r>
          </a:p>
          <a:p>
            <a:endParaRPr lang="th-TH" sz="4000" dirty="0">
              <a:solidFill>
                <a:srgbClr val="0033CC"/>
              </a:solidFill>
              <a:latin typeface="4805_KwangMD_Melt" pitchFamily="2" charset="0"/>
              <a:cs typeface="4805_KwangMD_Me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สภาวะและสภาวะสมดุล</a:t>
            </a:r>
            <a:endParaRPr lang="fr-FR" sz="5400" dirty="0" smtClean="0">
              <a:solidFill>
                <a:srgbClr val="0033CC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071678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1. สมดุลทางความร้อน </a:t>
            </a:r>
            <a:r>
              <a:rPr lang="en-US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(thermal equilibrium)</a:t>
            </a:r>
            <a:r>
              <a:rPr lang="th-TH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 หมายถึง สภาวะที่ภายในระบบมีอุณหภูมิเท่ากันทั่วทั้งระบบ</a:t>
            </a:r>
            <a:endParaRPr lang="th-TH" sz="4000" dirty="0">
              <a:solidFill>
                <a:srgbClr val="0033CC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429000"/>
            <a:ext cx="65436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สภาวะและสภาวะสมดุล</a:t>
            </a:r>
            <a:endParaRPr lang="fr-FR" sz="5400" dirty="0" smtClean="0">
              <a:solidFill>
                <a:srgbClr val="0033CC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857364"/>
            <a:ext cx="85725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2. สมดุลทางกล</a:t>
            </a:r>
            <a:r>
              <a:rPr lang="en-US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 (mechanical equilibrium)</a:t>
            </a:r>
            <a:r>
              <a:rPr lang="th-TH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 หมายถึงสภาวะที่ภายในระบบมีความดันเท่ากันทั่วทั้งระบบและไม่มีการเปลี่ยนแปลงความดัน</a:t>
            </a:r>
          </a:p>
          <a:p>
            <a:endParaRPr lang="th-TH" sz="4000" dirty="0" smtClean="0">
              <a:solidFill>
                <a:srgbClr val="0033CC"/>
              </a:solidFill>
              <a:latin typeface="4805_KwangMD_Melt" pitchFamily="2" charset="0"/>
              <a:cs typeface="4805_KwangMD_Melt" pitchFamily="2" charset="0"/>
            </a:endParaRPr>
          </a:p>
          <a:p>
            <a:r>
              <a:rPr lang="th-TH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3. สมดุลทางเคมี </a:t>
            </a:r>
            <a:r>
              <a:rPr lang="en-US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(chemical equilibrium)</a:t>
            </a:r>
            <a:r>
              <a:rPr lang="th-TH" sz="4000" dirty="0" smtClean="0">
                <a:solidFill>
                  <a:srgbClr val="0033CC"/>
                </a:solidFill>
                <a:latin typeface="4805_KwangMD_Melt" pitchFamily="2" charset="0"/>
                <a:cs typeface="4805_KwangMD_Melt" pitchFamily="2" charset="0"/>
              </a:rPr>
              <a:t> หมายถึง สภาวะที่ไม่มีการเปลี่ยนแปลงองค์ประกอบทางเคมี</a:t>
            </a:r>
          </a:p>
          <a:p>
            <a:endParaRPr lang="th-TH" sz="4000" dirty="0" smtClean="0">
              <a:solidFill>
                <a:srgbClr val="0033CC"/>
              </a:solidFill>
              <a:latin typeface="4805_KwangMD_Melt" pitchFamily="2" charset="0"/>
              <a:cs typeface="4805_KwangMD_Me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กระบวนการ</a:t>
            </a:r>
            <a:r>
              <a:rPr lang="th-TH" sz="5400" dirty="0" err="1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และวัฏ</a:t>
            </a:r>
            <a:r>
              <a:rPr lang="th-TH" sz="5400" dirty="0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จักร</a:t>
            </a:r>
            <a:endParaRPr lang="fr-FR" sz="5400" dirty="0" smtClean="0">
              <a:solidFill>
                <a:schemeClr val="accent3">
                  <a:lumMod val="5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928802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	กระบวนการ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(processes) </a:t>
            </a:r>
            <a:r>
              <a:rPr lang="th-TH" sz="4000" dirty="0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คือ การเปลี่ยนแปลงสภาวะของระบบจากสภาวะหนึ่งไปเป็นยังอีกสภาวะหนึ่ง </a:t>
            </a:r>
          </a:p>
          <a:p>
            <a:r>
              <a:rPr lang="th-TH" sz="4000" dirty="0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	โดยถ้ามีการเปลี่ยนแปลงสมบัติของระบบอย่างน้อย 1 อย่างขึ้นไป จะถือว่ามีการเปลี่ยนแปลงสภาวะหรือมีกระบวนการเกิดขึ้นทั้งสิ้น</a:t>
            </a:r>
          </a:p>
          <a:p>
            <a:endParaRPr lang="th-TH" sz="4000" dirty="0" smtClean="0">
              <a:solidFill>
                <a:srgbClr val="0033CC"/>
              </a:solidFill>
              <a:latin typeface="4805_KwangMD_Melt" pitchFamily="2" charset="0"/>
              <a:cs typeface="4805_KwangMD_Me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กระบวนการ</a:t>
            </a:r>
            <a:r>
              <a:rPr lang="th-TH" sz="5400" dirty="0" err="1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และวัฏ</a:t>
            </a:r>
            <a:r>
              <a:rPr lang="th-TH" sz="5400" dirty="0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จักร</a:t>
            </a:r>
            <a:endParaRPr lang="fr-FR" sz="5400" dirty="0" smtClean="0">
              <a:solidFill>
                <a:schemeClr val="accent3">
                  <a:lumMod val="5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857375"/>
            <a:ext cx="44862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043627" cy="5797568"/>
          </a:xfrm>
        </p:spPr>
        <p:txBody>
          <a:bodyPr/>
          <a:lstStyle/>
          <a:p>
            <a:pPr algn="l"/>
            <a:r>
              <a:rPr lang="th-TH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	</a:t>
            </a:r>
            <a:r>
              <a:rPr lang="th-TH" sz="5400" dirty="0" err="1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เทอร์</a:t>
            </a:r>
            <a:r>
              <a:rPr lang="th-TH" sz="54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โมไดนามิกส์ </a:t>
            </a:r>
            <a:r>
              <a:rPr lang="en-US" sz="54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(Thermodynamics) </a:t>
            </a:r>
            <a:r>
              <a:rPr lang="th-TH" sz="54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มาจากคำว่า </a:t>
            </a:r>
            <a:r>
              <a:rPr lang="en-US" sz="5400" dirty="0" err="1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Therme</a:t>
            </a:r>
            <a:r>
              <a:rPr lang="en-US" sz="54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 </a:t>
            </a:r>
            <a:r>
              <a:rPr lang="th-TH" sz="54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ในภาษา</a:t>
            </a:r>
            <a:r>
              <a:rPr lang="th-TH" sz="5400" dirty="0" err="1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กรีก</a:t>
            </a:r>
            <a:r>
              <a:rPr lang="th-TH" sz="54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 หมายถึง ความร้อน</a:t>
            </a:r>
            <a:br>
              <a:rPr lang="th-TH" sz="54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</a:br>
            <a:r>
              <a:rPr lang="en-US" sz="54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Dynamics </a:t>
            </a:r>
            <a:r>
              <a:rPr lang="th-TH" sz="54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คือการเคลื่อนที่</a:t>
            </a:r>
            <a:br>
              <a:rPr lang="th-TH" sz="54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</a:br>
            <a:r>
              <a:rPr lang="th-TH" sz="54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	ดังนั้น </a:t>
            </a:r>
            <a:r>
              <a:rPr lang="th-TH" sz="5400" dirty="0" err="1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เทอร์</a:t>
            </a:r>
            <a:r>
              <a:rPr lang="th-TH" sz="54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โมไดนามิกส์ เป็นวิทยาศาสตร์ที่เกี่ยวข้องกับการเปลี่ยนแปลงพลังงาน</a:t>
            </a:r>
            <a:endParaRPr lang="fr-FR" sz="5400" dirty="0" smtClean="0">
              <a:solidFill>
                <a:srgbClr val="42607C"/>
              </a:solidFill>
              <a:latin typeface="4805_KwangMD_Melt" pitchFamily="2" charset="0"/>
              <a:cs typeface="4805_KwangMD_Me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กระบวนการ</a:t>
            </a:r>
            <a:r>
              <a:rPr lang="th-TH" sz="5400" dirty="0" err="1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และวัฏ</a:t>
            </a:r>
            <a:r>
              <a:rPr lang="th-TH" sz="5400" dirty="0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จักร</a:t>
            </a:r>
            <a:endParaRPr lang="fr-FR" sz="5400" dirty="0" smtClean="0">
              <a:solidFill>
                <a:schemeClr val="accent3">
                  <a:lumMod val="5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071678"/>
            <a:ext cx="73581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	ในกระบวนการหากมีการดำเนินกระบวนการอย่างรวดเร็ว จะทำให้สภาวะในแต่ละส่วนภายในระบบไม่เหมือนกัน </a:t>
            </a:r>
          </a:p>
          <a:p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	เช่น การกดอัดแก๊สในกระบอกสูบอย่างรวดเร็ว จะทำให้บริเวณใกล้กับลูกสูบมีความหนาแน่นของโมเลกุลของแก๊สสูงกว่าบริเวณอื่น ๆ ส่งผลให้บริเวณดังกล่าวมีความดันสูงกว่าบริเวณอื่น ๆ </a:t>
            </a:r>
            <a:endParaRPr lang="th-TH" sz="4000" dirty="0">
              <a:latin typeface="4805_KwangMD_Melt" pitchFamily="2" charset="0"/>
              <a:cs typeface="4805_KwangMD_Me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กระบวนการ</a:t>
            </a:r>
            <a:r>
              <a:rPr lang="th-TH" sz="5400" dirty="0" err="1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และวัฏ</a:t>
            </a:r>
            <a:r>
              <a:rPr lang="th-TH" sz="5400" dirty="0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จักร</a:t>
            </a:r>
            <a:endParaRPr lang="fr-FR" sz="5400" dirty="0" smtClean="0">
              <a:solidFill>
                <a:schemeClr val="accent3">
                  <a:lumMod val="5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000240"/>
            <a:ext cx="73581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	ดังนั้นเราจึงไม่สามารถวัดสมบัติที่แน่นอนในสภาวะต่าง ๆ ในขณะที่ระบบดำเนินกระบวนการได้ </a:t>
            </a:r>
          </a:p>
          <a:p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	กระบวนการที่เกิดขึ้นในลักษณะนี้จะเรียกว่า เป็นกระบวนการไม่</a:t>
            </a:r>
            <a:r>
              <a:rPr lang="th-TH" sz="4000" dirty="0" err="1" smtClean="0">
                <a:latin typeface="4805_KwangMD_Melt" pitchFamily="2" charset="0"/>
                <a:cs typeface="4805_KwangMD_Melt" pitchFamily="2" charset="0"/>
              </a:rPr>
              <a:t>สมดุลค</a:t>
            </a:r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วอไซ 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(non-quasi-equilibrium process)</a:t>
            </a:r>
            <a:endParaRPr lang="th-TH" sz="4000" dirty="0">
              <a:latin typeface="4805_KwangMD_Melt" pitchFamily="2" charset="0"/>
              <a:cs typeface="4805_KwangMD_Melt" pitchFamily="2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3" y="4357694"/>
            <a:ext cx="486097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กระบวนการ</a:t>
            </a:r>
            <a:r>
              <a:rPr lang="th-TH" sz="5400" dirty="0" err="1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และวัฏ</a:t>
            </a:r>
            <a:r>
              <a:rPr lang="th-TH" sz="5400" dirty="0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จักร</a:t>
            </a:r>
            <a:endParaRPr lang="fr-FR" sz="5400" dirty="0" smtClean="0">
              <a:solidFill>
                <a:schemeClr val="accent3">
                  <a:lumMod val="5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357298"/>
            <a:ext cx="73581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	ในทางตรงกันข้ามระบบที่มีการดำเนินกระบวนการอย่างช้า ๆ จะทำให้ภายในระบบมีการเปลี่ยนแปลงทีละน้อย โดยไม่มีส่วนใดส่วนหนึ่งเกิดการเปลี่ยนแปลงเร็วกว่าส่วนอื่น ทำให้สามารถระบุเส้นทางของกระบวนการได้ เรียกกระบวนการในลักษณะนี้ว่า กระบวนการ</a:t>
            </a:r>
            <a:r>
              <a:rPr lang="th-TH" sz="4000" dirty="0" err="1" smtClean="0">
                <a:latin typeface="4805_KwangMD_Melt" pitchFamily="2" charset="0"/>
                <a:cs typeface="4805_KwangMD_Melt" pitchFamily="2" charset="0"/>
              </a:rPr>
              <a:t>สมดุลค</a:t>
            </a:r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วอไซ 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(quasi-equilibrium process)</a:t>
            </a:r>
            <a:endParaRPr lang="th-TH" sz="4000" dirty="0">
              <a:latin typeface="4805_KwangMD_Melt" pitchFamily="2" charset="0"/>
              <a:cs typeface="4805_KwangMD_Melt" pitchFamily="2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857760"/>
            <a:ext cx="3905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กระบวนการ</a:t>
            </a:r>
            <a:r>
              <a:rPr lang="th-TH" sz="5400" dirty="0" err="1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และวัฏ</a:t>
            </a:r>
            <a:r>
              <a:rPr lang="th-TH" sz="5400" dirty="0" smtClean="0">
                <a:solidFill>
                  <a:schemeClr val="accent3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จักร</a:t>
            </a:r>
            <a:endParaRPr lang="fr-FR" sz="5400" dirty="0" smtClean="0">
              <a:solidFill>
                <a:schemeClr val="accent3">
                  <a:lumMod val="5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428736"/>
            <a:ext cx="7858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	</a:t>
            </a:r>
            <a:r>
              <a:rPr lang="th-TH" sz="4000" dirty="0" err="1" smtClean="0">
                <a:latin typeface="4805_KwangMD_Melt" pitchFamily="2" charset="0"/>
                <a:cs typeface="4805_KwangMD_Melt" pitchFamily="2" charset="0"/>
              </a:rPr>
              <a:t>วัฏ</a:t>
            </a:r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จักร 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(cycles) </a:t>
            </a:r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หมายถึง การเกิดกระบวนการจากสภาวะเริ่มต้นโดยระบบ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 </a:t>
            </a:r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ดำเนินการผ่านสภาวะต่าง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 </a:t>
            </a:r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ๆ แล้ว สามารถกลับสู่สภาวะเริ่มต้นได้อีก โดยเมื่อระบบกลับสู่สภาวะเริ่มต้น สมบัติของระบบจะเหมือนกับสมบัติที่สภาวะเริ่มต้นเดิมทุกประการ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 </a:t>
            </a:r>
            <a:endParaRPr lang="th-TH" sz="4000" dirty="0">
              <a:latin typeface="4805_KwangMD_Melt" pitchFamily="2" charset="0"/>
              <a:cs typeface="4805_KwangMD_Melt" pitchFamily="2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714752"/>
            <a:ext cx="523439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  <a:t>มิติและหน่วย</a:t>
            </a:r>
            <a:br>
              <a:rPr lang="th-TH" sz="5400" dirty="0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  <a:t>(Dimensions and Unit)</a:t>
            </a:r>
            <a:endParaRPr lang="fr-FR" sz="5400" dirty="0" smtClean="0">
              <a:solidFill>
                <a:schemeClr val="bg1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8786842" cy="28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  <a:t>มิติและหน่วย</a:t>
            </a:r>
            <a:br>
              <a:rPr lang="th-TH" sz="5400" dirty="0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  <a:t>(Dimensions and Unit)</a:t>
            </a:r>
            <a:endParaRPr lang="fr-FR" sz="5400" dirty="0" smtClean="0">
              <a:solidFill>
                <a:schemeClr val="bg1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000240"/>
            <a:ext cx="185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คำอุปสรรค 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(prefix)</a:t>
            </a:r>
            <a:endParaRPr lang="th-TH" sz="4000" dirty="0">
              <a:latin typeface="4805_KwangMD_Melt" pitchFamily="2" charset="0"/>
              <a:cs typeface="4805_KwangMD_Melt" pitchFamily="2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3" y="1428736"/>
            <a:ext cx="531319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หน่วยของมวล แรง น้ำหนัก และพลังงาน</a:t>
            </a:r>
            <a:endParaRPr lang="fr-FR" sz="5400" dirty="0" smtClean="0">
              <a:solidFill>
                <a:srgbClr val="FF0000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77867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มวล </a:t>
            </a:r>
            <a:r>
              <a:rPr lang="en-US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(mass, m) </a:t>
            </a:r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มวลสามารถหาได้จากสมการดังนี้</a:t>
            </a:r>
          </a:p>
          <a:p>
            <a:endParaRPr lang="th-TH" sz="4000" dirty="0" smtClean="0">
              <a:solidFill>
                <a:srgbClr val="FF0000"/>
              </a:solidFill>
              <a:latin typeface="4805_KwangMD_Melt" pitchFamily="2" charset="0"/>
              <a:cs typeface="4805_KwangMD_Melt" pitchFamily="2" charset="0"/>
            </a:endParaRPr>
          </a:p>
          <a:p>
            <a:endParaRPr lang="th-TH" sz="4000" dirty="0" smtClean="0">
              <a:solidFill>
                <a:srgbClr val="FF0000"/>
              </a:solidFill>
              <a:latin typeface="4805_KwangMD_Melt" pitchFamily="2" charset="0"/>
              <a:cs typeface="4805_KwangMD_Melt" pitchFamily="2" charset="0"/>
            </a:endParaRPr>
          </a:p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เมื่อ 	</a:t>
            </a:r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 </a:t>
            </a:r>
            <a:r>
              <a:rPr lang="en-US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= </a:t>
            </a:r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ความหนาแน่น</a:t>
            </a:r>
          </a:p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V = </a:t>
            </a:r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ปริมาตร</a:t>
            </a:r>
          </a:p>
          <a:p>
            <a:r>
              <a:rPr lang="th-TH" sz="40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สำหรับหน่วย </a:t>
            </a:r>
            <a:r>
              <a:rPr lang="en-US" sz="40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SI </a:t>
            </a:r>
            <a:r>
              <a:rPr lang="th-TH" sz="40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และหน่วยอังกฤษ มีความสัมพันธ์กันคือ</a:t>
            </a:r>
          </a:p>
          <a:p>
            <a:pPr algn="ctr"/>
            <a:r>
              <a:rPr lang="th-TH" sz="40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1 </a:t>
            </a:r>
            <a:r>
              <a:rPr lang="en-US" sz="40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kg  =  2.205  </a:t>
            </a:r>
            <a:r>
              <a:rPr lang="en-US" sz="4000" dirty="0" err="1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lbm</a:t>
            </a:r>
            <a:endParaRPr lang="th-TH" sz="4000" dirty="0">
              <a:solidFill>
                <a:srgbClr val="42607C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2964645" y="2786058"/>
          <a:ext cx="1861355" cy="744542"/>
        </p:xfrm>
        <a:graphic>
          <a:graphicData uri="http://schemas.openxmlformats.org/presentationml/2006/ole">
            <p:oleObj spid="_x0000_s55299" name="Equation" r:id="rId4" imgW="507780" imgH="20311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หน่วยของมวล แรง น้ำหนัก และพลังงาน</a:t>
            </a:r>
            <a:endParaRPr lang="fr-FR" sz="5400" dirty="0" smtClean="0">
              <a:solidFill>
                <a:srgbClr val="FF0000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7786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แรง </a:t>
            </a:r>
            <a:r>
              <a:rPr lang="en-US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(Force, F) </a:t>
            </a:r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หน่วยของแรงกำหนดจากกฎการเคลื่อนที่ข้อที่สองของ</a:t>
            </a:r>
            <a:r>
              <a:rPr lang="th-TH" sz="4000" dirty="0" err="1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นิว</a:t>
            </a:r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ตัน</a:t>
            </a:r>
          </a:p>
          <a:p>
            <a:endParaRPr lang="th-TH" sz="4000" dirty="0" smtClean="0">
              <a:solidFill>
                <a:srgbClr val="FF0000"/>
              </a:solidFill>
              <a:latin typeface="4805_KwangMD_Melt" pitchFamily="2" charset="0"/>
              <a:cs typeface="4805_KwangMD_Melt" pitchFamily="2" charset="0"/>
            </a:endParaRPr>
          </a:p>
          <a:p>
            <a:endParaRPr lang="th-TH" sz="4000" dirty="0" smtClean="0">
              <a:solidFill>
                <a:srgbClr val="FF0000"/>
              </a:solidFill>
              <a:latin typeface="4805_KwangMD_Melt" pitchFamily="2" charset="0"/>
              <a:cs typeface="4805_KwangMD_Melt" pitchFamily="2" charset="0"/>
            </a:endParaRPr>
          </a:p>
          <a:p>
            <a:endParaRPr lang="th-TH" sz="4000" dirty="0" smtClean="0">
              <a:solidFill>
                <a:srgbClr val="FF0000"/>
              </a:solidFill>
              <a:latin typeface="4805_KwangMD_Melt" pitchFamily="2" charset="0"/>
              <a:cs typeface="4805_KwangMD_Melt" pitchFamily="2" charset="0"/>
            </a:endParaRPr>
          </a:p>
          <a:p>
            <a:endParaRPr lang="th-TH" sz="4000" dirty="0" smtClean="0">
              <a:solidFill>
                <a:srgbClr val="FF0000"/>
              </a:solidFill>
              <a:latin typeface="4805_KwangMD_Melt" pitchFamily="2" charset="0"/>
              <a:cs typeface="4805_KwangMD_Melt" pitchFamily="2" charset="0"/>
            </a:endParaRPr>
          </a:p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 โดย </a:t>
            </a:r>
            <a:r>
              <a:rPr lang="en-US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		 = </a:t>
            </a:r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ความเร่ง</a:t>
            </a:r>
          </a:p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		 </a:t>
            </a:r>
            <a:r>
              <a:rPr lang="en-US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= </a:t>
            </a:r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ค่าคงที่ที่ใช้ในการเปลี่ยนหน่วย</a:t>
            </a:r>
          </a:p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	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214678" y="3071810"/>
          <a:ext cx="1817362" cy="642942"/>
        </p:xfrm>
        <a:graphic>
          <a:graphicData uri="http://schemas.openxmlformats.org/presentationml/2006/ole">
            <p:oleObj spid="_x0000_s56327" name="Equation" r:id="rId4" imgW="444114" imgH="177646" progId="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071802" y="3857628"/>
          <a:ext cx="2286016" cy="1413174"/>
        </p:xfrm>
        <a:graphic>
          <a:graphicData uri="http://schemas.openxmlformats.org/presentationml/2006/ole">
            <p:oleObj spid="_x0000_s56328" name="Equation" r:id="rId5" imgW="698197" imgH="431613" progId="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2000232" y="5857892"/>
          <a:ext cx="571504" cy="785794"/>
        </p:xfrm>
        <a:graphic>
          <a:graphicData uri="http://schemas.openxmlformats.org/presentationml/2006/ole">
            <p:oleObj spid="_x0000_s56329" name="Equation" r:id="rId6" imgW="177646" imgH="228402" progId="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2000232" y="5500702"/>
          <a:ext cx="642942" cy="500066"/>
        </p:xfrm>
        <a:graphic>
          <a:graphicData uri="http://schemas.openxmlformats.org/presentationml/2006/ole">
            <p:oleObj spid="_x0000_s56330" name="Equation" r:id="rId7" imgW="126835" imgH="13951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ตัวอย่างในการคำนวณ</a:t>
            </a:r>
            <a:endParaRPr lang="fr-FR" sz="5400" dirty="0" smtClean="0">
              <a:solidFill>
                <a:srgbClr val="660066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77867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u="sng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หน่วย </a:t>
            </a:r>
            <a:r>
              <a:rPr lang="en-US" sz="4000" u="sng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SI</a:t>
            </a:r>
            <a:endParaRPr lang="th-TH" sz="4000" u="sng" dirty="0" smtClean="0">
              <a:solidFill>
                <a:srgbClr val="660066"/>
              </a:solidFill>
              <a:latin typeface="4805_KwangMD_Melt" pitchFamily="2" charset="0"/>
              <a:cs typeface="4805_KwangMD_Melt" pitchFamily="2" charset="0"/>
            </a:endParaRPr>
          </a:p>
          <a:p>
            <a:endParaRPr lang="th-TH" sz="4000" u="sng" dirty="0" smtClean="0">
              <a:solidFill>
                <a:srgbClr val="660066"/>
              </a:solidFill>
              <a:latin typeface="4805_KwangMD_Melt" pitchFamily="2" charset="0"/>
              <a:cs typeface="4805_KwangMD_Melt" pitchFamily="2" charset="0"/>
            </a:endParaRPr>
          </a:p>
          <a:p>
            <a:endParaRPr lang="th-TH" sz="4000" u="sng" dirty="0" smtClean="0">
              <a:solidFill>
                <a:srgbClr val="660066"/>
              </a:solidFill>
              <a:latin typeface="4805_KwangMD_Melt" pitchFamily="2" charset="0"/>
              <a:cs typeface="4805_KwangMD_Melt" pitchFamily="2" charset="0"/>
            </a:endParaRPr>
          </a:p>
          <a:p>
            <a:endParaRPr lang="th-TH" sz="4000" u="sng" dirty="0" smtClean="0">
              <a:solidFill>
                <a:srgbClr val="660066"/>
              </a:solidFill>
              <a:latin typeface="4805_KwangMD_Melt" pitchFamily="2" charset="0"/>
              <a:cs typeface="4805_KwangMD_Melt" pitchFamily="2" charset="0"/>
            </a:endParaRPr>
          </a:p>
          <a:p>
            <a:endParaRPr lang="th-TH" sz="4000" u="sng" dirty="0" smtClean="0">
              <a:solidFill>
                <a:srgbClr val="660066"/>
              </a:solidFill>
              <a:latin typeface="4805_KwangMD_Melt" pitchFamily="2" charset="0"/>
              <a:cs typeface="4805_KwangMD_Melt" pitchFamily="2" charset="0"/>
            </a:endParaRPr>
          </a:p>
          <a:p>
            <a:endParaRPr lang="th-TH" sz="4000" u="sng" dirty="0" smtClean="0">
              <a:solidFill>
                <a:srgbClr val="660066"/>
              </a:solidFill>
              <a:latin typeface="4805_KwangMD_Melt" pitchFamily="2" charset="0"/>
              <a:cs typeface="4805_KwangMD_Melt" pitchFamily="2" charset="0"/>
            </a:endParaRPr>
          </a:p>
          <a:p>
            <a:r>
              <a:rPr lang="th-TH" sz="40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แรงขนาด 1 </a:t>
            </a:r>
            <a:r>
              <a:rPr lang="en-US" sz="40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N </a:t>
            </a:r>
            <a:r>
              <a:rPr lang="th-TH" sz="40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คือแรงที่ใช้เร่งมวล 1 </a:t>
            </a:r>
            <a:r>
              <a:rPr lang="en-US" sz="40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kg </a:t>
            </a:r>
            <a:r>
              <a:rPr lang="th-TH" sz="40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ให้เคลื่อนที่ด้วยความเร่ง 1 </a:t>
            </a:r>
            <a:r>
              <a:rPr lang="en-US" sz="40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m/s</a:t>
            </a:r>
            <a:r>
              <a:rPr lang="th-TH" sz="4000" baseline="3000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2</a:t>
            </a:r>
            <a:r>
              <a:rPr lang="th-TH" sz="400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 </a:t>
            </a:r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	</a:t>
            </a:r>
          </a:p>
        </p:txBody>
      </p:sp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2857488" y="1857364"/>
          <a:ext cx="2214578" cy="1086466"/>
        </p:xfrm>
        <a:graphic>
          <a:graphicData uri="http://schemas.openxmlformats.org/presentationml/2006/ole">
            <p:oleObj spid="_x0000_s58377" name="Equation" r:id="rId4" imgW="736280" imgH="393529" progId="">
              <p:embed/>
            </p:oleObj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2857487" y="3143248"/>
          <a:ext cx="4662269" cy="1428760"/>
        </p:xfrm>
        <a:graphic>
          <a:graphicData uri="http://schemas.openxmlformats.org/presentationml/2006/ole">
            <p:oleObj spid="_x0000_s58378" name="Equation" r:id="rId5" imgW="1574800" imgH="482600" progId="">
              <p:embed/>
            </p:oleObj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2786050" y="4786322"/>
          <a:ext cx="1643075" cy="589822"/>
        </p:xfrm>
        <a:graphic>
          <a:graphicData uri="http://schemas.openxmlformats.org/presentationml/2006/ole">
            <p:oleObj spid="_x0000_s58379" name="Equation" r:id="rId6" imgW="494870" imgH="17764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ตัวอย่างในการคำนวณ</a:t>
            </a:r>
            <a:endParaRPr lang="fr-FR" sz="5400" dirty="0" smtClean="0">
              <a:solidFill>
                <a:srgbClr val="660066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81439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u="sng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หน่วยอังกฤษ</a:t>
            </a:r>
          </a:p>
          <a:p>
            <a:endParaRPr lang="th-TH" sz="4000" u="sng" dirty="0" smtClean="0">
              <a:solidFill>
                <a:srgbClr val="660066"/>
              </a:solidFill>
              <a:latin typeface="4805_KwangMD_Melt" pitchFamily="2" charset="0"/>
              <a:cs typeface="4805_KwangMD_Melt" pitchFamily="2" charset="0"/>
            </a:endParaRPr>
          </a:p>
          <a:p>
            <a:endParaRPr lang="th-TH" sz="4000" u="sng" dirty="0" smtClean="0">
              <a:solidFill>
                <a:srgbClr val="660066"/>
              </a:solidFill>
              <a:latin typeface="4805_KwangMD_Melt" pitchFamily="2" charset="0"/>
              <a:cs typeface="4805_KwangMD_Melt" pitchFamily="2" charset="0"/>
            </a:endParaRPr>
          </a:p>
          <a:p>
            <a:endParaRPr lang="th-TH" sz="4000" u="sng" dirty="0" smtClean="0">
              <a:solidFill>
                <a:srgbClr val="660066"/>
              </a:solidFill>
              <a:latin typeface="4805_KwangMD_Melt" pitchFamily="2" charset="0"/>
              <a:cs typeface="4805_KwangMD_Melt" pitchFamily="2" charset="0"/>
            </a:endParaRPr>
          </a:p>
          <a:p>
            <a:endParaRPr lang="th-TH" sz="4000" u="sng" dirty="0" smtClean="0">
              <a:solidFill>
                <a:srgbClr val="660066"/>
              </a:solidFill>
              <a:latin typeface="4805_KwangMD_Melt" pitchFamily="2" charset="0"/>
              <a:cs typeface="4805_KwangMD_Melt" pitchFamily="2" charset="0"/>
            </a:endParaRPr>
          </a:p>
          <a:p>
            <a:endParaRPr lang="th-TH" sz="4000" u="sng" dirty="0" smtClean="0">
              <a:solidFill>
                <a:srgbClr val="660066"/>
              </a:solidFill>
              <a:latin typeface="4805_KwangMD_Melt" pitchFamily="2" charset="0"/>
              <a:cs typeface="4805_KwangMD_Melt" pitchFamily="2" charset="0"/>
            </a:endParaRPr>
          </a:p>
          <a:p>
            <a:r>
              <a:rPr lang="th-TH" sz="40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แรงขนาด </a:t>
            </a:r>
            <a:r>
              <a:rPr lang="en-US" sz="40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1 </a:t>
            </a:r>
            <a:r>
              <a:rPr lang="en-US" sz="4000" dirty="0" err="1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lbf</a:t>
            </a:r>
            <a:r>
              <a:rPr lang="en-US" sz="40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 </a:t>
            </a:r>
            <a:r>
              <a:rPr lang="th-TH" sz="40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คือแรงที่ใช้เร่งมวล </a:t>
            </a:r>
            <a:r>
              <a:rPr lang="en-US" sz="40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32.174 </a:t>
            </a:r>
            <a:r>
              <a:rPr lang="en-US" sz="4000" dirty="0" err="1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lbm</a:t>
            </a:r>
            <a:r>
              <a:rPr lang="en-US" sz="40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 (1 slug) </a:t>
            </a:r>
            <a:r>
              <a:rPr lang="th-TH" sz="40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ให้เคลื่อนที่ด้วยความเร่ง </a:t>
            </a:r>
            <a:r>
              <a:rPr lang="en-US" sz="40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1 ft/s</a:t>
            </a:r>
            <a:r>
              <a:rPr lang="en-US" sz="4000" baseline="300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2</a:t>
            </a:r>
            <a:r>
              <a:rPr lang="th-TH" sz="4000" dirty="0" smtClean="0">
                <a:solidFill>
                  <a:srgbClr val="660066"/>
                </a:solidFill>
                <a:latin typeface="4805_KwangMD_Melt" pitchFamily="2" charset="0"/>
                <a:cs typeface="4805_KwangMD_Melt" pitchFamily="2" charset="0"/>
              </a:rPr>
              <a:t> </a:t>
            </a:r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	</a:t>
            </a:r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2857488" y="1928802"/>
          <a:ext cx="3006453" cy="1066806"/>
        </p:xfrm>
        <a:graphic>
          <a:graphicData uri="http://schemas.openxmlformats.org/presentationml/2006/ole">
            <p:oleObj spid="_x0000_s59400" name="Equation" r:id="rId4" imgW="1180588" imgH="418918" progId="">
              <p:embed/>
            </p:oleObj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2714611" y="3143248"/>
          <a:ext cx="5805277" cy="1143008"/>
        </p:xfrm>
        <a:graphic>
          <a:graphicData uri="http://schemas.openxmlformats.org/presentationml/2006/ole">
            <p:oleObj spid="_x0000_s59401" name="Equation" r:id="rId5" imgW="2451100" imgH="482600" progId="">
              <p:embed/>
            </p:oleObj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2786050" y="4714884"/>
          <a:ext cx="1643074" cy="597481"/>
        </p:xfrm>
        <a:graphic>
          <a:graphicData uri="http://schemas.openxmlformats.org/presentationml/2006/ole">
            <p:oleObj spid="_x0000_s59402" name="Equation" r:id="rId6" imgW="558558" imgH="20311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err="1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  <a:t>เทอร์</a:t>
            </a:r>
            <a:r>
              <a:rPr lang="th-TH" sz="5400" dirty="0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  <a:t>โมไดนามิกส์และพลังงาน</a:t>
            </a:r>
            <a:br>
              <a:rPr lang="th-TH" sz="5400" dirty="0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  <a:t>(Thermodynamics and Energy)</a:t>
            </a:r>
            <a:endParaRPr lang="fr-FR" sz="5400" dirty="0" smtClean="0">
              <a:solidFill>
                <a:schemeClr val="bg1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fr-FR" sz="44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	</a:t>
            </a:r>
            <a:r>
              <a:rPr lang="th-TH" sz="44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	</a:t>
            </a:r>
            <a:r>
              <a:rPr lang="th-TH" sz="5400" dirty="0" smtClean="0">
                <a:solidFill>
                  <a:srgbClr val="42607C"/>
                </a:solidFill>
                <a:latin typeface="4805_KwangMD_Melt" pitchFamily="2" charset="0"/>
                <a:cs typeface="4805_KwangMD_Melt" pitchFamily="2" charset="0"/>
              </a:rPr>
              <a:t>ในระหว่างการเกิดปฏิกิริยาต่อกัน พลังงานสามารถเปลี่ยนจากพลังงานหนึ่งไปเป็นพลังงานอีกรูปหนึ่งได้ แต่ผลรวมของพลังงานทั้งหมดจะมีค่าคงที่ นั่นคือ พลังงานไม่สามารถสร้างขึ้นหรือถูกทำลายลงได้</a:t>
            </a:r>
            <a:endParaRPr lang="fr-FR" sz="5400" dirty="0" smtClean="0">
              <a:solidFill>
                <a:srgbClr val="42607C"/>
              </a:solidFill>
              <a:latin typeface="4805_KwangMD_Melt" pitchFamily="2" charset="0"/>
              <a:cs typeface="4805_KwangMD_Me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หน่วยของมวล แรง น้ำหนัก และพลังงาน</a:t>
            </a:r>
            <a:endParaRPr lang="fr-FR" sz="5400" dirty="0" smtClean="0">
              <a:solidFill>
                <a:srgbClr val="FF0000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7786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น้ำหนัก </a:t>
            </a:r>
            <a:r>
              <a:rPr lang="en-US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(weight, w) </a:t>
            </a:r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เมื่อกล่าวถึงน้ำหนักของวัตถุบนโลกจะหมายถึงแรงที่โลกดึงดูดวัตถุเอาไว้ด้วยความเร่งเนื่องจากแรงโน้มถ่วงของโลก </a:t>
            </a:r>
            <a:r>
              <a:rPr lang="en-US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(g) </a:t>
            </a:r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โดยน้ำหนักสามารถคำนวณได้จาก</a:t>
            </a:r>
          </a:p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	</a:t>
            </a:r>
          </a:p>
        </p:txBody>
      </p:sp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3000364" y="4000504"/>
          <a:ext cx="2275513" cy="1357323"/>
        </p:xfrm>
        <a:graphic>
          <a:graphicData uri="http://schemas.openxmlformats.org/presentationml/2006/ole">
            <p:oleObj spid="_x0000_s98311" name="Equation" r:id="rId4" imgW="723586" imgH="4316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หน่วยของมวล แรง น้ำหนัก และพลังงาน</a:t>
            </a:r>
            <a:endParaRPr lang="fr-FR" sz="5400" dirty="0" smtClean="0">
              <a:solidFill>
                <a:srgbClr val="FF0000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หน่วย </a:t>
            </a:r>
            <a:r>
              <a:rPr lang="en-US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SI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g = 9.807 m/s</a:t>
            </a:r>
            <a:r>
              <a:rPr lang="en-US" sz="4000" baseline="30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2</a:t>
            </a:r>
            <a:endParaRPr lang="th-TH" sz="4000" dirty="0" smtClean="0">
              <a:solidFill>
                <a:srgbClr val="FF0000"/>
              </a:solidFill>
              <a:latin typeface="4805_KwangMD_Melt" pitchFamily="2" charset="0"/>
              <a:cs typeface="4805_KwangMD_Melt" pitchFamily="2" charset="0"/>
            </a:endParaRPr>
          </a:p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	</a:t>
            </a: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2285983" y="3000372"/>
          <a:ext cx="5602243" cy="1428760"/>
        </p:xfrm>
        <a:graphic>
          <a:graphicData uri="http://schemas.openxmlformats.org/presentationml/2006/ole">
            <p:oleObj spid="_x0000_s99333" name="Equation" r:id="rId4" imgW="1892300" imgH="482600" progId="">
              <p:embed/>
            </p:oleObj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2285984" y="4572008"/>
          <a:ext cx="2571768" cy="571504"/>
        </p:xfrm>
        <a:graphic>
          <a:graphicData uri="http://schemas.openxmlformats.org/presentationml/2006/ole">
            <p:oleObj spid="_x0000_s99334" name="Equation" r:id="rId5" imgW="799753" imgH="17772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หน่วยของมวล แรง น้ำหนัก และพลังงาน</a:t>
            </a:r>
            <a:endParaRPr lang="fr-FR" sz="5400" dirty="0" smtClean="0">
              <a:solidFill>
                <a:srgbClr val="FF0000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หน่วยอังกฤษ</a:t>
            </a:r>
            <a:endParaRPr lang="en-US" sz="4000" dirty="0" smtClean="0">
              <a:solidFill>
                <a:srgbClr val="FF0000"/>
              </a:solidFill>
              <a:latin typeface="4805_KwangMD_Melt" pitchFamily="2" charset="0"/>
              <a:cs typeface="4805_KwangMD_Melt" pitchFamily="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g = 32.174 ft/s</a:t>
            </a:r>
            <a:r>
              <a:rPr lang="en-US" sz="4000" baseline="30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2</a:t>
            </a:r>
            <a:endParaRPr lang="th-TH" sz="4000" dirty="0" smtClean="0">
              <a:solidFill>
                <a:srgbClr val="FF0000"/>
              </a:solidFill>
              <a:latin typeface="4805_KwangMD_Melt" pitchFamily="2" charset="0"/>
              <a:cs typeface="4805_KwangMD_Melt" pitchFamily="2" charset="0"/>
            </a:endParaRPr>
          </a:p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	</a:t>
            </a: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1601685" y="3214686"/>
          <a:ext cx="6327902" cy="1214446"/>
        </p:xfrm>
        <a:graphic>
          <a:graphicData uri="http://schemas.openxmlformats.org/presentationml/2006/ole">
            <p:oleObj spid="_x0000_s100358" name="Equation" r:id="rId4" imgW="2514600" imgH="482600" progId="">
              <p:embed/>
            </p:oleObj>
          </a:graphicData>
        </a:graphic>
      </p:graphicFrame>
      <p:graphicFrame>
        <p:nvGraphicFramePr>
          <p:cNvPr id="100357" name="Object 5"/>
          <p:cNvGraphicFramePr>
            <a:graphicFrameLocks noChangeAspect="1"/>
          </p:cNvGraphicFramePr>
          <p:nvPr/>
        </p:nvGraphicFramePr>
        <p:xfrm>
          <a:off x="1643042" y="4714884"/>
          <a:ext cx="1643075" cy="571504"/>
        </p:xfrm>
        <a:graphic>
          <a:graphicData uri="http://schemas.openxmlformats.org/presentationml/2006/ole">
            <p:oleObj spid="_x0000_s100359" name="Equation" r:id="rId5" imgW="583947" imgH="20311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พลังงาน 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(Energy, E)</a:t>
            </a:r>
            <a:endParaRPr lang="fr-FR" sz="5400" dirty="0" smtClean="0">
              <a:solidFill>
                <a:schemeClr val="bg2">
                  <a:lumMod val="1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8215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u="sng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หน่วย </a:t>
            </a:r>
            <a:r>
              <a:rPr lang="en-US" sz="4000" u="sng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SI </a:t>
            </a:r>
          </a:p>
          <a:p>
            <a:endParaRPr lang="en-US" sz="4000" dirty="0" smtClean="0">
              <a:solidFill>
                <a:schemeClr val="bg2">
                  <a:lumMod val="1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		Work = F.S</a:t>
            </a: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		Work  =  (1 N)(1 m)</a:t>
            </a: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		Work  =  1 joule (J)</a:t>
            </a:r>
            <a:endParaRPr lang="th-TH" sz="4000" dirty="0" smtClean="0">
              <a:solidFill>
                <a:schemeClr val="bg2">
                  <a:lumMod val="1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พลังงาน 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(Energy, E)</a:t>
            </a:r>
            <a:endParaRPr lang="fr-FR" sz="5400" dirty="0" smtClean="0">
              <a:solidFill>
                <a:schemeClr val="bg2">
                  <a:lumMod val="1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u="sng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หน่วยอังกฤษ</a:t>
            </a:r>
          </a:p>
          <a:p>
            <a:r>
              <a:rPr lang="th-TH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มีการกำหนดมาตรฐานของพลังงานในรูปของความร้อนที่ทำให้น้ำอุณหภูมิที่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68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F </a:t>
            </a:r>
            <a:r>
              <a:rPr lang="th-TH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มีอุณหภูมิเพิ่มขึ้น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1 F </a:t>
            </a:r>
            <a:r>
              <a:rPr lang="th-TH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โดยหน่วยของพลังงานเรียกเป็นหน่วยความร้อนของอังกฤษ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(British Thermal Unit, BTU) </a:t>
            </a:r>
            <a:r>
              <a:rPr lang="th-TH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ซึ่งมีความสัมพันธ์กับระบบ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SI </a:t>
            </a:r>
            <a:r>
              <a:rPr lang="th-TH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  <a:sym typeface="Symbol"/>
              </a:rPr>
              <a:t>คือ</a:t>
            </a: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		</a:t>
            </a: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		1 BTU  =  1.055 kJ</a:t>
            </a:r>
            <a:endParaRPr lang="th-TH" sz="4000" dirty="0" smtClean="0">
              <a:solidFill>
                <a:schemeClr val="bg2">
                  <a:lumMod val="1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  <a:p>
            <a:endParaRPr lang="en-US" sz="4000" u="sng" dirty="0" smtClean="0">
              <a:solidFill>
                <a:schemeClr val="bg2">
                  <a:lumMod val="1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785794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accent5">
                    <a:lumMod val="5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ความดัน หมายถึง แรงที่กระทำต่อหนึ่งหน่วยของพื้นที่ </a:t>
            </a:r>
          </a:p>
          <a:p>
            <a:endParaRPr lang="en-US" sz="4000" u="sng" dirty="0" smtClean="0">
              <a:solidFill>
                <a:schemeClr val="bg2">
                  <a:lumMod val="1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	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7715272" y="428604"/>
          <a:ext cx="1079506" cy="884696"/>
        </p:xfrm>
        <a:graphic>
          <a:graphicData uri="http://schemas.openxmlformats.org/presentationml/2006/ole">
            <p:oleObj spid="_x0000_s102403" name="Equation" r:id="rId4" imgW="444307" imgH="393529" progId="">
              <p:embed/>
            </p:oleObj>
          </a:graphicData>
        </a:graphic>
      </p:graphicFrame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736"/>
            <a:ext cx="864814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ตัวอย่าง</a:t>
            </a:r>
            <a:endParaRPr lang="fr-FR" sz="5400" dirty="0" smtClean="0">
              <a:solidFill>
                <a:schemeClr val="bg2">
                  <a:lumMod val="1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The piston of a piston-cylinder device containing a gas has a mass of the 60 kg and cross-section area of 0.04 m</a:t>
            </a:r>
            <a:r>
              <a:rPr lang="en-US" sz="4000" baseline="30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2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, as shown in figure. The local atmospheric pressure is 0.97 bar, and the gravitational acceleration is 9.8 m/s</a:t>
            </a:r>
            <a:r>
              <a:rPr lang="en-US" sz="4000" baseline="30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2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.Determine the pressure inside the cylinder.</a:t>
            </a:r>
          </a:p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ตัวอย่าง</a:t>
            </a:r>
            <a:endParaRPr lang="fr-FR" sz="5400" dirty="0" smtClean="0">
              <a:solidFill>
                <a:schemeClr val="bg2">
                  <a:lumMod val="1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3116"/>
            <a:ext cx="5894183" cy="391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ความดันสัมบูรณ์ 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(Absolute pressure)</a:t>
            </a:r>
            <a:endParaRPr lang="fr-FR" sz="5400" dirty="0" smtClean="0">
              <a:solidFill>
                <a:schemeClr val="bg2">
                  <a:lumMod val="1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714348" y="2643182"/>
            <a:ext cx="82296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ea typeface="+mj-ea"/>
                <a:cs typeface="4805_KwangMD_Melt" pitchFamily="2" charset="0"/>
              </a:rPr>
              <a:t>	ความดันที่มีการระบุค่าในทางปฏิบัติหรือที่ใช้ในการคำนวณสมบัติต่าง ๆ คือความดันสัมบูรณ์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ea typeface="+mj-ea"/>
                <a:cs typeface="4805_KwangMD_Melt" pitchFamily="2" charset="0"/>
              </a:rPr>
              <a:t>(P</a:t>
            </a:r>
            <a:r>
              <a:rPr lang="en-US" sz="4000" baseline="-25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ea typeface="+mj-ea"/>
                <a:cs typeface="4805_KwangMD_Melt" pitchFamily="2" charset="0"/>
              </a:rPr>
              <a:t>abs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ea typeface="+mj-ea"/>
                <a:cs typeface="4805_KwangMD_Melt" pitchFamily="2" charset="0"/>
              </a:rPr>
              <a:t>) </a:t>
            </a:r>
            <a:r>
              <a:rPr lang="th-TH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ea typeface="+mj-ea"/>
                <a:cs typeface="4805_KwangMD_Melt" pitchFamily="2" charset="0"/>
              </a:rPr>
              <a:t>โดยความดันสัมบูรณ์สามารถคำนวณจากความดันประเภทต่าง ๆ ดังนี้</a:t>
            </a:r>
          </a:p>
          <a:p>
            <a:pPr lvl="0"/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ea typeface="+mj-ea"/>
                <a:cs typeface="4805_KwangMD_Melt" pitchFamily="2" charset="0"/>
              </a:rPr>
              <a:t>1. </a:t>
            </a:r>
            <a:r>
              <a:rPr lang="th-TH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ea typeface="+mj-ea"/>
                <a:cs typeface="4805_KwangMD_Melt" pitchFamily="2" charset="0"/>
              </a:rPr>
              <a:t>ความดันเกจ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(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P</a:t>
            </a:r>
            <a:r>
              <a:rPr lang="en-US" sz="4000" baseline="-25000" dirty="0" err="1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gage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) </a:t>
            </a:r>
          </a:p>
          <a:p>
            <a:pPr lvl="0"/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ea typeface="+mj-ea"/>
                <a:cs typeface="4805_KwangMD_Melt" pitchFamily="2" charset="0"/>
              </a:rPr>
              <a:t>2. </a:t>
            </a:r>
            <a:r>
              <a:rPr lang="th-TH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ea typeface="+mj-ea"/>
                <a:cs typeface="4805_KwangMD_Melt" pitchFamily="2" charset="0"/>
              </a:rPr>
              <a:t>ความดันบรรยากาศ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(P</a:t>
            </a:r>
            <a:r>
              <a:rPr lang="en-US" sz="4000" baseline="-25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atm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) </a:t>
            </a:r>
          </a:p>
          <a:p>
            <a:pPr lvl="0"/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ea typeface="+mj-ea"/>
                <a:cs typeface="4805_KwangMD_Melt" pitchFamily="2" charset="0"/>
              </a:rPr>
              <a:t>3. </a:t>
            </a:r>
            <a:r>
              <a:rPr lang="th-TH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ea typeface="+mj-ea"/>
                <a:cs typeface="4805_KwangMD_Melt" pitchFamily="2" charset="0"/>
              </a:rPr>
              <a:t>ความดันสุญญากาศ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(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P</a:t>
            </a:r>
            <a:r>
              <a:rPr lang="en-US" sz="4000" baseline="-25000" dirty="0" err="1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vac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) </a:t>
            </a:r>
            <a:endParaRPr lang="th-TH" sz="4000" dirty="0" smtClean="0">
              <a:solidFill>
                <a:schemeClr val="bg2">
                  <a:lumMod val="10000"/>
                </a:schemeClr>
              </a:solidFill>
              <a:latin typeface="4805_KwangMD_Melt" pitchFamily="2" charset="0"/>
              <a:ea typeface="+mj-ea"/>
              <a:cs typeface="4805_KwangMD_Melt" pitchFamily="2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4805_KwangMD_Melt" pitchFamily="2" charset="0"/>
              <a:ea typeface="+mj-ea"/>
              <a:cs typeface="4805_KwangMD_Me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785926"/>
            <a:ext cx="821537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1B0C26"/>
                </a:solidFill>
                <a:latin typeface="4805_KwangMD_Melt" pitchFamily="2" charset="0"/>
                <a:cs typeface="4805_KwangMD_Melt" pitchFamily="2" charset="0"/>
              </a:rPr>
              <a:t>สำหรับความดันที่สูงกว่าความดันบรรยากาศ</a:t>
            </a:r>
          </a:p>
          <a:p>
            <a:r>
              <a:rPr lang="th-TH" sz="4000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	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 P</a:t>
            </a:r>
            <a:r>
              <a:rPr lang="en-US" sz="4000" baseline="-25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abs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 </a:t>
            </a:r>
            <a:r>
              <a:rPr lang="th-TH" sz="4000" baseline="-25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= P</a:t>
            </a:r>
            <a:r>
              <a:rPr lang="en-US" sz="4000" baseline="-25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atm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 +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P</a:t>
            </a:r>
            <a:r>
              <a:rPr lang="en-US" sz="4000" baseline="-25000" dirty="0" err="1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gage</a:t>
            </a:r>
            <a:endParaRPr lang="en-US" sz="4000" baseline="-25000" dirty="0" smtClean="0">
              <a:solidFill>
                <a:schemeClr val="bg2">
                  <a:lumMod val="1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  <a:p>
            <a:endParaRPr lang="en-US" sz="4000" baseline="-25000" dirty="0" smtClean="0">
              <a:solidFill>
                <a:schemeClr val="bg2">
                  <a:lumMod val="10000"/>
                </a:schemeClr>
              </a:solidFill>
              <a:latin typeface="4805_KwangMD_Melt" pitchFamily="2" charset="0"/>
              <a:cs typeface="4805_KwangMD_Melt" pitchFamily="2" charset="0"/>
            </a:endParaRPr>
          </a:p>
          <a:p>
            <a:r>
              <a:rPr lang="th-TH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สำหรับความดันที่ต่ำกว่าความดันบรรยากาศ</a:t>
            </a:r>
          </a:p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	P</a:t>
            </a:r>
            <a:r>
              <a:rPr lang="en-US" sz="4000" baseline="-25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abs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 </a:t>
            </a:r>
            <a:r>
              <a:rPr lang="th-TH" sz="4000" baseline="-25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= P</a:t>
            </a:r>
            <a:r>
              <a:rPr lang="en-US" sz="4000" baseline="-25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atm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 -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P</a:t>
            </a:r>
            <a:r>
              <a:rPr lang="en-US" sz="4000" baseline="-25000" dirty="0" err="1" smtClean="0">
                <a:solidFill>
                  <a:schemeClr val="bg2">
                    <a:lumMod val="10000"/>
                  </a:schemeClr>
                </a:solidFill>
                <a:latin typeface="4805_KwangMD_Melt" pitchFamily="2" charset="0"/>
                <a:cs typeface="4805_KwangMD_Melt" pitchFamily="2" charset="0"/>
              </a:rPr>
              <a:t>vac</a:t>
            </a:r>
            <a:endParaRPr lang="th-TH" sz="4000" dirty="0" smtClean="0">
              <a:solidFill>
                <a:srgbClr val="FF0000"/>
              </a:solidFill>
              <a:latin typeface="4805_KwangMD_Melt" pitchFamily="2" charset="0"/>
              <a:cs typeface="4805_KwangMD_Me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err="1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  <a:t>เทอร์</a:t>
            </a:r>
            <a:r>
              <a:rPr lang="th-TH" sz="5400" dirty="0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  <a:t>โมไดนามิกส์และพลังงาน</a:t>
            </a:r>
            <a:br>
              <a:rPr lang="th-TH" sz="5400" dirty="0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4805_KwangMD_Melt" pitchFamily="2" charset="0"/>
                <a:cs typeface="4805_KwangMD_Melt" pitchFamily="2" charset="0"/>
              </a:rPr>
              <a:t>(Thermodynamics and Energy)</a:t>
            </a:r>
            <a:endParaRPr lang="fr-FR" sz="5400" dirty="0" smtClean="0">
              <a:solidFill>
                <a:schemeClr val="bg1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82772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8298691" cy="464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454" y="5214950"/>
            <a:ext cx="8828546" cy="92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428604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latin typeface="4805_KwangMD_Melt" pitchFamily="2" charset="0"/>
                <a:cs typeface="4805_KwangMD_Melt" pitchFamily="2" charset="0"/>
              </a:rPr>
              <a:t>แบบฝึกหัด</a:t>
            </a:r>
            <a:endParaRPr lang="th-TH" sz="5400" dirty="0"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000240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1. </a:t>
            </a:r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ถ้าอ่านความดันเก</a:t>
            </a:r>
            <a:r>
              <a:rPr lang="th-TH" sz="4000" dirty="0" err="1" smtClean="0">
                <a:latin typeface="4805_KwangMD_Melt" pitchFamily="2" charset="0"/>
                <a:cs typeface="4805_KwangMD_Melt" pitchFamily="2" charset="0"/>
              </a:rPr>
              <a:t>จจาก</a:t>
            </a:r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มาตรวัดที่ต่อกับถังแก๊สได้ 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20 psig </a:t>
            </a:r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จงคำนวณหาความดันสัมบูรณ์ภายในถัง เมื่อความดันบรรยากาศบริเวณนั้นเป็น 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14.6 psi</a:t>
            </a:r>
            <a:endParaRPr lang="th-TH" sz="4000" dirty="0">
              <a:latin typeface="4805_KwangMD_Melt" pitchFamily="2" charset="0"/>
              <a:cs typeface="4805_KwangMD_Me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428604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latin typeface="4805_KwangMD_Melt" pitchFamily="2" charset="0"/>
                <a:cs typeface="4805_KwangMD_Melt" pitchFamily="2" charset="0"/>
              </a:rPr>
              <a:t>แบบฝึกหัด</a:t>
            </a:r>
            <a:endParaRPr lang="th-TH" sz="5400" dirty="0"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000240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2. </a:t>
            </a:r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เมื่อต่อเครื่องวัดความดันสุญญากาศเข้ากับถังบรรจุแก๊สใบหนึ่ง ปรากฏว่าอ่านค่าความดันได้ 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5.4 </a:t>
            </a:r>
            <a:r>
              <a:rPr lang="en-US" sz="4000" dirty="0" err="1" smtClean="0">
                <a:latin typeface="4805_KwangMD_Melt" pitchFamily="2" charset="0"/>
                <a:cs typeface="4805_KwangMD_Melt" pitchFamily="2" charset="0"/>
              </a:rPr>
              <a:t>kPa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 </a:t>
            </a:r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ถ้าบริเวณดังกล่าวมีความดันบรรยากาศเป็น 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96 </a:t>
            </a:r>
            <a:r>
              <a:rPr lang="en-US" sz="4000" dirty="0" err="1" smtClean="0">
                <a:latin typeface="4805_KwangMD_Melt" pitchFamily="2" charset="0"/>
                <a:cs typeface="4805_KwangMD_Melt" pitchFamily="2" charset="0"/>
              </a:rPr>
              <a:t>kPa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 </a:t>
            </a:r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ให้หาความดันสัมบูรณ์ภายในถัง</a:t>
            </a:r>
            <a:endParaRPr lang="th-TH" sz="4000" dirty="0">
              <a:latin typeface="4805_KwangMD_Melt" pitchFamily="2" charset="0"/>
              <a:cs typeface="4805_KwangMD_Me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428604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latin typeface="4805_KwangMD_Melt" pitchFamily="2" charset="0"/>
                <a:cs typeface="4805_KwangMD_Melt" pitchFamily="2" charset="0"/>
              </a:rPr>
              <a:t>แบบฝึกหัด</a:t>
            </a:r>
            <a:endParaRPr lang="th-TH" sz="5400" dirty="0"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000240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3. </a:t>
            </a:r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จงคำนวณหามวลและน้ำหนักของอากาศที่บรรจุในห้องขนาด 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6m x 6m x 8m </a:t>
            </a:r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เมื่อกำหนดให้ความหนาแน่นของอากาศเท่ากับ 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1.16 kg/m</a:t>
            </a:r>
            <a:r>
              <a:rPr lang="en-US" sz="4000" baseline="30000" dirty="0" smtClean="0">
                <a:latin typeface="4805_KwangMD_Melt" pitchFamily="2" charset="0"/>
                <a:cs typeface="4805_KwangMD_Melt" pitchFamily="2" charset="0"/>
              </a:rPr>
              <a:t>3</a:t>
            </a:r>
            <a:endParaRPr lang="th-TH" sz="4000" dirty="0">
              <a:latin typeface="4805_KwangMD_Melt" pitchFamily="2" charset="0"/>
              <a:cs typeface="4805_KwangMD_Me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1B0C26"/>
                </a:solidFill>
                <a:latin typeface="4805_KwangMD_Melt" pitchFamily="2" charset="0"/>
                <a:cs typeface="4805_KwangMD_Melt" pitchFamily="2" charset="0"/>
              </a:rPr>
              <a:t>ระบบและสิ่งแวดล้อม</a:t>
            </a:r>
            <a:endParaRPr lang="fr-FR" sz="5400" dirty="0" smtClean="0">
              <a:solidFill>
                <a:srgbClr val="1B0C26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071678"/>
            <a:ext cx="7072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	บริเวณหรือสสารปริมาณหนึ่งที่ต้องการจะศึกษา เรียกว่า ระบบ 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(system) </a:t>
            </a:r>
            <a:endParaRPr lang="th-TH" sz="4000" dirty="0" smtClean="0">
              <a:latin typeface="4805_KwangMD_Melt" pitchFamily="2" charset="0"/>
              <a:cs typeface="4805_KwangMD_Melt" pitchFamily="2" charset="0"/>
            </a:endParaRPr>
          </a:p>
          <a:p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	ส่วนสิ่งที่อยู่ภายนอกระบบทั้งหมดเรียกว่า สิ่งแวดล้อม 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(surrounding) </a:t>
            </a:r>
            <a:endParaRPr lang="th-TH" sz="4000" dirty="0" smtClean="0">
              <a:latin typeface="4805_KwangMD_Melt" pitchFamily="2" charset="0"/>
              <a:cs typeface="4805_KwangMD_Melt" pitchFamily="2" charset="0"/>
            </a:endParaRPr>
          </a:p>
          <a:p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	ระบบถูกแยกออกจากสิ่งแวดล้อมโดยขอบเขตของระบบ 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(boundary) </a:t>
            </a:r>
            <a:endParaRPr lang="th-TH" sz="4000" dirty="0">
              <a:latin typeface="4805_KwangMD_Melt" pitchFamily="2" charset="0"/>
              <a:cs typeface="4805_KwangMD_Me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1B0C26"/>
                </a:solidFill>
                <a:latin typeface="4805_KwangMD_Melt" pitchFamily="2" charset="0"/>
                <a:cs typeface="4805_KwangMD_Melt" pitchFamily="2" charset="0"/>
              </a:rPr>
              <a:t>ระบบและสิ่งแวดล้อม</a:t>
            </a:r>
            <a:endParaRPr lang="fr-FR" sz="5400" dirty="0" smtClean="0">
              <a:solidFill>
                <a:srgbClr val="1B0C26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00174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ขอบเขตของระบบมีอยู่ 2 ลักษณะ คือ ขอบเขตที่อยู่กับที่ 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(fixed boundary) </a:t>
            </a:r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และขอบเขตที่เคลื่อนที่ได้ </a:t>
            </a:r>
            <a:r>
              <a:rPr lang="en-US" sz="4000" dirty="0" smtClean="0">
                <a:latin typeface="4805_KwangMD_Melt" pitchFamily="2" charset="0"/>
                <a:cs typeface="4805_KwangMD_Melt" pitchFamily="2" charset="0"/>
              </a:rPr>
              <a:t>(moving boundary) </a:t>
            </a:r>
            <a:endParaRPr lang="th-TH" sz="4000" dirty="0">
              <a:latin typeface="4805_KwangMD_Melt" pitchFamily="2" charset="0"/>
              <a:cs typeface="4805_KwangMD_Melt" pitchFamily="2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448050"/>
            <a:ext cx="40576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1B0C26"/>
                </a:solidFill>
                <a:latin typeface="4805_KwangMD_Melt" pitchFamily="2" charset="0"/>
                <a:cs typeface="4805_KwangMD_Melt" pitchFamily="2" charset="0"/>
              </a:rPr>
              <a:t>ระบบและสิ่งแวดล้อม</a:t>
            </a:r>
            <a:endParaRPr lang="fr-FR" sz="5400" dirty="0" smtClean="0">
              <a:solidFill>
                <a:srgbClr val="1B0C26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000240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ระบบในทาง</a:t>
            </a:r>
            <a:r>
              <a:rPr lang="th-TH" sz="4000" dirty="0" err="1" smtClean="0">
                <a:latin typeface="4805_KwangMD_Melt" pitchFamily="2" charset="0"/>
                <a:cs typeface="4805_KwangMD_Melt" pitchFamily="2" charset="0"/>
              </a:rPr>
              <a:t>เทอร์</a:t>
            </a:r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โมไดนามิกส์ แบ่งเป็น 3 ลักษณะคือ</a:t>
            </a:r>
          </a:p>
          <a:p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1. ระบบปิด หรือมวลควบคุม</a:t>
            </a:r>
          </a:p>
          <a:p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2. ระบบเปิด หรือปริมาตรควบคุม</a:t>
            </a:r>
          </a:p>
          <a:p>
            <a:r>
              <a:rPr lang="th-TH" sz="4000" dirty="0" smtClean="0">
                <a:latin typeface="4805_KwangMD_Melt" pitchFamily="2" charset="0"/>
                <a:cs typeface="4805_KwangMD_Melt" pitchFamily="2" charset="0"/>
              </a:rPr>
              <a:t>3. ระบบโดดเดี่ยว </a:t>
            </a:r>
            <a:endParaRPr lang="th-TH" sz="4000" dirty="0">
              <a:latin typeface="4805_KwangMD_Melt" pitchFamily="2" charset="0"/>
              <a:cs typeface="4805_KwangMD_Me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1B0C26"/>
                </a:solidFill>
                <a:latin typeface="4805_KwangMD_Melt" pitchFamily="2" charset="0"/>
                <a:cs typeface="4805_KwangMD_Melt" pitchFamily="2" charset="0"/>
              </a:rPr>
              <a:t>ระบบและสิ่งแวดล้อม</a:t>
            </a:r>
            <a:endParaRPr lang="fr-FR" sz="5400" dirty="0" smtClean="0">
              <a:solidFill>
                <a:srgbClr val="1B0C26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33096">
            <a:off x="323739" y="2563619"/>
            <a:ext cx="8540202" cy="177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 smtClean="0">
                <a:solidFill>
                  <a:srgbClr val="FFFF00"/>
                </a:solidFill>
                <a:latin typeface="4805_KwangMD_Melt" pitchFamily="2" charset="0"/>
                <a:cs typeface="4805_KwangMD_Melt" pitchFamily="2" charset="0"/>
              </a:rPr>
              <a:t>สมบัติของระบบ</a:t>
            </a:r>
            <a:endParaRPr lang="fr-FR" sz="5400" dirty="0" smtClean="0">
              <a:solidFill>
                <a:srgbClr val="FFFF00"/>
              </a:solidFill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714488"/>
            <a:ext cx="81439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ในทาง</a:t>
            </a:r>
            <a:r>
              <a:rPr lang="th-TH" sz="4000" dirty="0" err="1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เทอร์</a:t>
            </a:r>
            <a:r>
              <a:rPr lang="th-TH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โมไดนามิกส์ สามารถแบ่งสมบัติได้ 2 ประเภทคือ</a:t>
            </a:r>
          </a:p>
          <a:p>
            <a:endParaRPr lang="th-TH" sz="4000" dirty="0" smtClean="0">
              <a:solidFill>
                <a:srgbClr val="663300"/>
              </a:solidFill>
              <a:latin typeface="4805_KwangMD_Melt" pitchFamily="2" charset="0"/>
              <a:cs typeface="4805_KwangMD_Melt" pitchFamily="2" charset="0"/>
            </a:endParaRPr>
          </a:p>
          <a:p>
            <a:r>
              <a:rPr lang="th-TH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1. สมบัติที่ไม่ขึ้นกับมวลของระบบ </a:t>
            </a:r>
            <a:r>
              <a:rPr lang="en-US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(intensive </a:t>
            </a:r>
            <a:r>
              <a:rPr lang="en-US" sz="4000" dirty="0" err="1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propoties</a:t>
            </a:r>
            <a:r>
              <a:rPr lang="en-US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) </a:t>
            </a:r>
            <a:r>
              <a:rPr lang="th-TH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เช่น ความหนาแน่น ความดัน อุณหภูมิ</a:t>
            </a:r>
          </a:p>
          <a:p>
            <a:endParaRPr lang="en-US" sz="4000" dirty="0" smtClean="0">
              <a:solidFill>
                <a:srgbClr val="663300"/>
              </a:solidFill>
              <a:latin typeface="4805_KwangMD_Melt" pitchFamily="2" charset="0"/>
              <a:cs typeface="4805_KwangMD_Melt" pitchFamily="2" charset="0"/>
            </a:endParaRPr>
          </a:p>
          <a:p>
            <a:r>
              <a:rPr lang="en-US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2. </a:t>
            </a:r>
            <a:r>
              <a:rPr lang="th-TH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สมบัติที่ขึ้นกับมวลของระบบ </a:t>
            </a:r>
            <a:r>
              <a:rPr lang="en-US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(extensive </a:t>
            </a:r>
            <a:r>
              <a:rPr lang="en-US" sz="4000" dirty="0" err="1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propoties</a:t>
            </a:r>
            <a:r>
              <a:rPr lang="en-US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) </a:t>
            </a:r>
            <a:r>
              <a:rPr lang="th-TH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เช่น น้ำหนัก ปริมาตร </a:t>
            </a:r>
            <a:r>
              <a:rPr lang="th-TH" sz="4000" dirty="0" err="1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เอนทัล</a:t>
            </a:r>
            <a:r>
              <a:rPr lang="th-TH" sz="4000" dirty="0" smtClean="0">
                <a:solidFill>
                  <a:srgbClr val="663300"/>
                </a:solidFill>
                <a:latin typeface="4805_KwangMD_Melt" pitchFamily="2" charset="0"/>
                <a:cs typeface="4805_KwangMD_Melt" pitchFamily="2" charset="0"/>
              </a:rPr>
              <a:t>ปี พลังงานภายใน พลังงานรวม</a:t>
            </a:r>
            <a:endParaRPr lang="th-TH" sz="4000" dirty="0">
              <a:solidFill>
                <a:srgbClr val="663300"/>
              </a:solidFill>
              <a:latin typeface="4805_KwangMD_Melt" pitchFamily="2" charset="0"/>
              <a:cs typeface="4805_KwangMD_Mel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839</TotalTime>
  <Words>758</Words>
  <Application>Microsoft Office PowerPoint</Application>
  <PresentationFormat>นำเสนอทางหน้าจอ (4:3)</PresentationFormat>
  <Paragraphs>140</Paragraphs>
  <Slides>43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43</vt:i4>
      </vt:variant>
    </vt:vector>
  </HeadingPairs>
  <TitlesOfParts>
    <vt:vector size="45" baseType="lpstr">
      <vt:lpstr>117</vt:lpstr>
      <vt:lpstr>Equation</vt:lpstr>
      <vt:lpstr>นิยามพื้นฐานของวิชาเทอร์โมไดนามิกส์</vt:lpstr>
      <vt:lpstr> เทอร์โมไดนามิกส์ (Thermodynamics) มาจากคำว่า Therme ในภาษากรีก หมายถึง ความร้อน Dynamics คือการเคลื่อนที่  ดังนั้น เทอร์โมไดนามิกส์ เป็นวิทยาศาสตร์ที่เกี่ยวข้องกับการเปลี่ยนแปลงพลังงาน</vt:lpstr>
      <vt:lpstr>เทอร์โมไดนามิกส์และพลังงาน (Thermodynamics and Energy)</vt:lpstr>
      <vt:lpstr>เทอร์โมไดนามิกส์และพลังงาน (Thermodynamics and Energy)</vt:lpstr>
      <vt:lpstr>ระบบและสิ่งแวดล้อม</vt:lpstr>
      <vt:lpstr>ระบบและสิ่งแวดล้อม</vt:lpstr>
      <vt:lpstr>ระบบและสิ่งแวดล้อม</vt:lpstr>
      <vt:lpstr>ระบบและสิ่งแวดล้อม</vt:lpstr>
      <vt:lpstr>สมบัติของระบบ</vt:lpstr>
      <vt:lpstr>สมบัติของระบบ</vt:lpstr>
      <vt:lpstr>สมบัติของระบบ</vt:lpstr>
      <vt:lpstr>สมบัติของระบบ</vt:lpstr>
      <vt:lpstr>สมบัติของระบบ</vt:lpstr>
      <vt:lpstr>สภาวะและสภาวะสมดุล</vt:lpstr>
      <vt:lpstr>สภาวะและสภาวะสมดุล</vt:lpstr>
      <vt:lpstr>สภาวะและสภาวะสมดุล</vt:lpstr>
      <vt:lpstr>สภาวะและสภาวะสมดุล</vt:lpstr>
      <vt:lpstr>กระบวนการและวัฏจักร</vt:lpstr>
      <vt:lpstr>กระบวนการและวัฏจักร</vt:lpstr>
      <vt:lpstr>กระบวนการและวัฏจักร</vt:lpstr>
      <vt:lpstr>กระบวนการและวัฏจักร</vt:lpstr>
      <vt:lpstr>กระบวนการและวัฏจักร</vt:lpstr>
      <vt:lpstr>กระบวนการและวัฏจักร</vt:lpstr>
      <vt:lpstr>มิติและหน่วย (Dimensions and Unit)</vt:lpstr>
      <vt:lpstr>มิติและหน่วย (Dimensions and Unit)</vt:lpstr>
      <vt:lpstr>หน่วยของมวล แรง น้ำหนัก และพลังงาน</vt:lpstr>
      <vt:lpstr>หน่วยของมวล แรง น้ำหนัก และพลังงาน</vt:lpstr>
      <vt:lpstr>ตัวอย่างในการคำนวณ</vt:lpstr>
      <vt:lpstr>ตัวอย่างในการคำนวณ</vt:lpstr>
      <vt:lpstr>หน่วยของมวล แรง น้ำหนัก และพลังงาน</vt:lpstr>
      <vt:lpstr>หน่วยของมวล แรง น้ำหนัก และพลังงาน</vt:lpstr>
      <vt:lpstr>หน่วยของมวล แรง น้ำหนัก และพลังงาน</vt:lpstr>
      <vt:lpstr>พลังงาน (Energy, E)</vt:lpstr>
      <vt:lpstr>พลังงาน (Energy, E)</vt:lpstr>
      <vt:lpstr>ภาพนิ่ง 35</vt:lpstr>
      <vt:lpstr>ตัวอย่าง</vt:lpstr>
      <vt:lpstr>ตัวอย่าง</vt:lpstr>
      <vt:lpstr>ความดันสัมบูรณ์ (Absolute pressure)</vt:lpstr>
      <vt:lpstr>ภาพนิ่ง 39</vt:lpstr>
      <vt:lpstr>ภาพนิ่ง 40</vt:lpstr>
      <vt:lpstr>ภาพนิ่ง 41</vt:lpstr>
      <vt:lpstr>ภาพนิ่ง 42</vt:lpstr>
      <vt:lpstr>ภาพนิ่ง 43</vt:lpstr>
    </vt:vector>
  </TitlesOfParts>
  <Company>it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นิยามพื้นฐานของวิชาเทอร์โมไดนามิกส์</dc:title>
  <dc:creator>user</dc:creator>
  <cp:lastModifiedBy>user</cp:lastModifiedBy>
  <cp:revision>99</cp:revision>
  <dcterms:created xsi:type="dcterms:W3CDTF">2012-05-14T02:40:32Z</dcterms:created>
  <dcterms:modified xsi:type="dcterms:W3CDTF">2015-08-26T06:01:36Z</dcterms:modified>
</cp:coreProperties>
</file>