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5C0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CF004-9623-44CD-A2FB-407E409D71B3}" type="datetimeFigureOut">
              <a:rPr lang="fr-FR"/>
              <a:pPr>
                <a:defRPr/>
              </a:pPr>
              <a:t>15/09/2015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46C5-9748-454C-846D-666066EBC7F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0670-4F45-4226-BC8F-BC00E9903DCF}" type="datetimeFigureOut">
              <a:rPr lang="fr-FR"/>
              <a:pPr>
                <a:defRPr/>
              </a:pPr>
              <a:t>15/09/2015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3D62B-AC9C-4A69-A1F9-6829885B395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CCA73-2148-4B24-B754-8689F19CC856}" type="datetimeFigureOut">
              <a:rPr lang="fr-FR"/>
              <a:pPr>
                <a:defRPr/>
              </a:pPr>
              <a:t>15/09/2015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B8C65-4858-44F5-B03A-441895BE376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BF6CD-B212-4314-9713-EC5EE134A786}" type="datetimeFigureOut">
              <a:rPr lang="fr-FR"/>
              <a:pPr>
                <a:defRPr/>
              </a:pPr>
              <a:t>15/09/2015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2A581-D5D7-40C1-A78E-670F819A647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6DB5A-A093-4929-9DA3-9738F4067A63}" type="datetimeFigureOut">
              <a:rPr lang="fr-FR"/>
              <a:pPr>
                <a:defRPr/>
              </a:pPr>
              <a:t>15/09/2015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75ABA-D464-4CD1-AEA7-1C92035C74F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A9B1E-77D8-467E-8591-C55BC09209B5}" type="datetimeFigureOut">
              <a:rPr lang="fr-FR"/>
              <a:pPr>
                <a:defRPr/>
              </a:pPr>
              <a:t>15/09/2015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7071C-C4D7-43CE-956C-6FC20019830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AD126-128D-4ADC-AEB6-93F4120CE0D3}" type="datetimeFigureOut">
              <a:rPr lang="fr-FR"/>
              <a:pPr>
                <a:defRPr/>
              </a:pPr>
              <a:t>15/09/2015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6A990-C2F1-493B-B96F-E35DF3FB2D3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904C9-BFF1-4401-95DE-253EA8DEFD0C}" type="datetimeFigureOut">
              <a:rPr lang="fr-FR"/>
              <a:pPr>
                <a:defRPr/>
              </a:pPr>
              <a:t>15/09/2015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5E143-DE5F-4D1B-8FDE-2B9CC0BF108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FE3BF-9E75-43A0-A70D-C002A344E0CC}" type="datetimeFigureOut">
              <a:rPr lang="fr-FR"/>
              <a:pPr>
                <a:defRPr/>
              </a:pPr>
              <a:t>15/09/2015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31E51-C1A8-4987-B471-7A3F275187C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6F946-88F3-441D-A710-D4D35D7E8443}" type="datetimeFigureOut">
              <a:rPr lang="fr-FR"/>
              <a:pPr>
                <a:defRPr/>
              </a:pPr>
              <a:t>15/09/2015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82673-E4B7-4BA3-B451-0D62F956145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355F8-425C-4C61-B072-82E27EFC18E3}" type="datetimeFigureOut">
              <a:rPr lang="fr-FR"/>
              <a:pPr>
                <a:defRPr/>
              </a:pPr>
              <a:t>15/09/2015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7F57D-B111-4C56-9CAA-194B320451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30D2CC-CF57-460D-9E32-A578603D2A8A}" type="datetimeFigureOut">
              <a:rPr lang="fr-FR"/>
              <a:pPr>
                <a:defRPr/>
              </a:pPr>
              <a:t>15/09/2015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5EC275-281B-4B0B-92E1-9CD49A8E77E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2928958"/>
          </a:xfrm>
        </p:spPr>
        <p:txBody>
          <a:bodyPr/>
          <a:lstStyle/>
          <a:p>
            <a:pPr eaLnBrk="1" hangingPunct="1"/>
            <a:r>
              <a:rPr lang="th-TH" sz="5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กฎข้อที่ศูนย์ของ</a:t>
            </a:r>
            <a:r>
              <a:rPr lang="th-TH" sz="5400" dirty="0" err="1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เทอร์</a:t>
            </a:r>
            <a:r>
              <a:rPr lang="th-TH" sz="5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โมไดนามิกส์</a:t>
            </a:r>
            <a:br>
              <a:rPr lang="th-TH" sz="5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</a:br>
            <a:r>
              <a:rPr lang="en-US" sz="5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The </a:t>
            </a:r>
            <a:r>
              <a:rPr lang="en-US" sz="5400" dirty="0" err="1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Zero’th</a:t>
            </a:r>
            <a:r>
              <a:rPr lang="en-US" sz="5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 Law of Thermodynamics</a:t>
            </a:r>
            <a:endParaRPr lang="fr-CA" sz="5400" dirty="0" smtClean="0">
              <a:solidFill>
                <a:srgbClr val="E35C06"/>
              </a:solidFill>
              <a:latin typeface="4805_KwangMD_Melt" pitchFamily="2" charset="0"/>
              <a:ea typeface="4805_KwangMD_Melt" pitchFamily="2" charset="0"/>
              <a:cs typeface="4805_KwangMD_Mel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contenu 2"/>
          <p:cNvSpPr>
            <a:spLocks noGrp="1"/>
          </p:cNvSpPr>
          <p:nvPr>
            <p:ph idx="1"/>
          </p:nvPr>
        </p:nvSpPr>
        <p:spPr>
          <a:xfrm>
            <a:off x="857224" y="214290"/>
            <a:ext cx="7500990" cy="52864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th-TH" sz="4400" u="sng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ตัวอย่าง</a:t>
            </a:r>
          </a:p>
          <a:p>
            <a:pPr marL="0" indent="0" eaLnBrk="1" hangingPunct="1">
              <a:buFont typeface="Arial" charset="0"/>
              <a:buNone/>
            </a:pPr>
            <a:r>
              <a:rPr lang="th-TH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ถ้าสารทำงานเกิดการขยายตัวดันลูกสูบที่ความดันคงที่ 700 กิโล</a:t>
            </a:r>
            <a:r>
              <a:rPr lang="th-TH" sz="4000" dirty="0" err="1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นิว</a:t>
            </a:r>
            <a:r>
              <a:rPr lang="th-TH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ตันต่อตารางเมตร จากปริมาตรเดิม 0.28 ลูกบาศก์เมตร ไปเป็นปริมาตร 1.68 ลูกบาศก์เมตร ให้หางานที่เกิดขึ้นเนื่องจากการขยายตัวของสารทำงาน</a:t>
            </a:r>
            <a:endParaRPr lang="fr-CA" sz="4000" dirty="0" smtClean="0">
              <a:solidFill>
                <a:srgbClr val="E35C06"/>
              </a:solidFill>
              <a:latin typeface="4805_KwangMD_Melt" pitchFamily="2" charset="0"/>
              <a:ea typeface="4805_KwangMD_Melt" pitchFamily="2" charset="0"/>
              <a:cs typeface="4805_KwangMD_Melt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444197">
            <a:off x="2136757" y="3410381"/>
            <a:ext cx="4386013" cy="304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contenu 2"/>
          <p:cNvSpPr>
            <a:spLocks noGrp="1"/>
          </p:cNvSpPr>
          <p:nvPr>
            <p:ph idx="1"/>
          </p:nvPr>
        </p:nvSpPr>
        <p:spPr>
          <a:xfrm>
            <a:off x="857224" y="214290"/>
            <a:ext cx="7500990" cy="52864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th-TH" sz="4400" u="sng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ตัวอย่าง</a:t>
            </a:r>
          </a:p>
          <a:p>
            <a:pPr marL="0" indent="0" eaLnBrk="1" hangingPunct="1">
              <a:buFont typeface="Arial" charset="0"/>
              <a:buNone/>
            </a:pPr>
            <a:r>
              <a:rPr lang="th-TH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สารตัวกลางจำนวนหนึ่ง ที่ความดัน </a:t>
            </a:r>
            <a:r>
              <a:rPr lang="en-US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3 </a:t>
            </a:r>
            <a:r>
              <a:rPr lang="th-TH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บาร์ ปริมาตร</a:t>
            </a:r>
            <a:r>
              <a:rPr lang="en-US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0.18 </a:t>
            </a:r>
            <a:r>
              <a:rPr lang="th-TH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ลูกบาศก์เมตร บรรจุภายในกระบอกสูบ ถ้าสารตัวกลางนี้ขยายตัวดันลูกสูบจนความดันลดลงเหลือ </a:t>
            </a:r>
            <a:r>
              <a:rPr lang="en-US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0.6 </a:t>
            </a:r>
            <a:r>
              <a:rPr lang="th-TH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บาร์ สมการขยายตัวเป็นไปตามกฎ </a:t>
            </a:r>
            <a:r>
              <a:rPr lang="en-US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P=c/V</a:t>
            </a:r>
            <a:r>
              <a:rPr lang="en-US" sz="4000" baseline="30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2</a:t>
            </a:r>
            <a:r>
              <a:rPr lang="en-US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 </a:t>
            </a:r>
            <a:r>
              <a:rPr lang="th-TH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เมื่อ </a:t>
            </a:r>
            <a:r>
              <a:rPr lang="en-US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c </a:t>
            </a:r>
            <a:r>
              <a:rPr lang="th-TH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เท่ากับค่าคงที่และการขยายตัวเป็นไปแบบย้อนกลับได้ ให้หางานที่เกิดจากการขยายตัว</a:t>
            </a:r>
            <a:endParaRPr lang="fr-CA" sz="4000" dirty="0" smtClean="0">
              <a:solidFill>
                <a:srgbClr val="E35C06"/>
              </a:solidFill>
              <a:latin typeface="4805_KwangMD_Melt" pitchFamily="2" charset="0"/>
              <a:ea typeface="4805_KwangMD_Melt" pitchFamily="2" charset="0"/>
              <a:cs typeface="4805_KwangMD_Mel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contenu 2"/>
          <p:cNvSpPr>
            <a:spLocks noGrp="1"/>
          </p:cNvSpPr>
          <p:nvPr>
            <p:ph idx="1"/>
          </p:nvPr>
        </p:nvSpPr>
        <p:spPr>
          <a:xfrm>
            <a:off x="857224" y="214290"/>
            <a:ext cx="7500990" cy="52864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th-TH" sz="4400" u="sng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ตัวอย่าง</a:t>
            </a:r>
          </a:p>
          <a:p>
            <a:pPr marL="0" indent="0" eaLnBrk="1" hangingPunct="1">
              <a:buFont typeface="Arial" charset="0"/>
              <a:buNone/>
            </a:pPr>
            <a:r>
              <a:rPr lang="th-TH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ก๊าซในกระบอกสูบเครื่องยนต์ </a:t>
            </a:r>
            <a:r>
              <a:rPr lang="en-US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1 </a:t>
            </a:r>
            <a:r>
              <a:rPr lang="th-TH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สูบ มีปริมาตร </a:t>
            </a:r>
            <a:r>
              <a:rPr lang="en-US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0.06 </a:t>
            </a:r>
            <a:r>
              <a:rPr lang="th-TH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ลูกบาศก์เมตร ถ้าก๊าซขยายตัวเป็นไปตามสมการ </a:t>
            </a:r>
            <a:r>
              <a:rPr lang="en-US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PV</a:t>
            </a:r>
            <a:r>
              <a:rPr lang="en-US" sz="4000" baseline="30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1.5</a:t>
            </a:r>
            <a:r>
              <a:rPr lang="en-US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 =</a:t>
            </a:r>
            <a:r>
              <a:rPr lang="th-TH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ค่าคงที่ จากความดัน </a:t>
            </a:r>
            <a:r>
              <a:rPr lang="en-US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55 </a:t>
            </a:r>
            <a:r>
              <a:rPr lang="th-TH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บาร์ เป็น </a:t>
            </a:r>
            <a:r>
              <a:rPr lang="en-US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1.4 </a:t>
            </a:r>
            <a:r>
              <a:rPr lang="th-TH" sz="40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บาร์ จงหางานเนื่องจากการขยายตัว</a:t>
            </a:r>
            <a:endParaRPr lang="fr-CA" sz="4000" dirty="0" smtClean="0">
              <a:solidFill>
                <a:srgbClr val="E35C06"/>
              </a:solidFill>
              <a:latin typeface="4805_KwangMD_Melt" pitchFamily="2" charset="0"/>
              <a:ea typeface="4805_KwangMD_Melt" pitchFamily="2" charset="0"/>
              <a:cs typeface="4805_KwangMD_Mel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contenu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2148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กฎข้อนี้กล่าวไว้ว่า “เมื่อวัตถุหรือระบบสองอย่างต่างก็มีอุณหภูมิเท่ากับวัตถุหรือระบบอย่างที่สาม ดังนั้นวัตถุหรือระบบสองอย่างแรกจะต้องมีอุณหภูมิเท่ากันด้วย</a:t>
            </a:r>
            <a:endParaRPr lang="fr-CA" sz="4400" dirty="0" smtClean="0">
              <a:solidFill>
                <a:srgbClr val="E35C06"/>
              </a:solidFill>
              <a:latin typeface="4805_KwangMD_Melt" pitchFamily="2" charset="0"/>
              <a:ea typeface="4805_KwangMD_Melt" pitchFamily="2" charset="0"/>
              <a:cs typeface="4805_KwangMD_Melt" pitchFamily="2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786058"/>
            <a:ext cx="45624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contenu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2148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กฎนี้เป็นความจริงโดยไม่ต้องพิสูจน์ และนำไปใช้เป็นหลักในการวัดอุณหภูมิของสิ่งต่าง ๆ ด้วยเทอร์โมมิเตอร์ การที่วัตถุสองอย่างมาวางสัมผัสกัน จะเกิดการถ่ายเทความร้อนจนทำให้ระดับอุณหภูมิเท่ากัน เรียกว่า วัตถุทั้งสองอย่างนั้นอยู่ในสภาพสมดุลทางความร้อน</a:t>
            </a:r>
            <a:endParaRPr lang="fr-CA" sz="4400" dirty="0" smtClean="0">
              <a:solidFill>
                <a:srgbClr val="E35C06"/>
              </a:solidFill>
              <a:latin typeface="4805_KwangMD_Melt" pitchFamily="2" charset="0"/>
              <a:ea typeface="4805_KwangMD_Melt" pitchFamily="2" charset="0"/>
              <a:cs typeface="4805_KwangMD_Mel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contenu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78581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th-TH" sz="4400" u="sng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กระบวนการย้อนกลับไม่ได้ </a:t>
            </a:r>
            <a:r>
              <a:rPr lang="en-US" sz="4400" u="sng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(Irreversible Process)</a:t>
            </a:r>
            <a:endParaRPr lang="fr-CA" sz="4400" u="sng" dirty="0" smtClean="0">
              <a:solidFill>
                <a:srgbClr val="E35C06"/>
              </a:solidFill>
              <a:latin typeface="4805_KwangMD_Melt" pitchFamily="2" charset="0"/>
              <a:ea typeface="4805_KwangMD_Melt" pitchFamily="2" charset="0"/>
              <a:cs typeface="4805_KwangMD_Melt" pitchFamily="2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357298"/>
            <a:ext cx="6367488" cy="352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contenu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78581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th-TH" sz="4400" u="sng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กระบวนการย้อนกลับได้ </a:t>
            </a:r>
            <a:r>
              <a:rPr lang="en-US" sz="4400" u="sng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(Reversible Process)</a:t>
            </a:r>
            <a:endParaRPr lang="fr-CA" sz="4400" u="sng" dirty="0" smtClean="0">
              <a:solidFill>
                <a:srgbClr val="E35C06"/>
              </a:solidFill>
              <a:latin typeface="4805_KwangMD_Melt" pitchFamily="2" charset="0"/>
              <a:ea typeface="4805_KwangMD_Melt" pitchFamily="2" charset="0"/>
              <a:cs typeface="4805_KwangMD_Mel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357298"/>
            <a:ext cx="70009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dirty="0">
                <a:solidFill>
                  <a:srgbClr val="E35C06"/>
                </a:solidFill>
                <a:latin typeface="4805_KwangMD_Melt" pitchFamily="2" charset="0"/>
                <a:cs typeface="4805_KwangMD_Melt" pitchFamily="2" charset="0"/>
              </a:rPr>
              <a:t> </a:t>
            </a: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cs typeface="4805_KwangMD_Melt" pitchFamily="2" charset="0"/>
              </a:rPr>
              <a:t>	เมื่อสารตัวกลางเปลี่ยนแปลงในสภาวะในกระบวนการย้อนกลับได้ ทั้งสารตัวกลางและสิ่งแวดล้อมจะสามารถกลับคืนสู่สภาวะเดิมได้อย่างสมบูรณ์ทุกประการ</a:t>
            </a:r>
            <a:endParaRPr lang="th-TH" sz="4400" dirty="0">
              <a:solidFill>
                <a:srgbClr val="E35C06"/>
              </a:solidFill>
              <a:latin typeface="4805_KwangMD_Melt" pitchFamily="2" charset="0"/>
              <a:cs typeface="4805_KwangMD_Mel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428604"/>
            <a:ext cx="78581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cs typeface="4805_KwangMD_Melt" pitchFamily="2" charset="0"/>
              </a:rPr>
              <a:t>ซึ่งพอจะสรุปลักษณะการย้อนกลับได้ของระบบใด ๆ ได้ดังนี้</a:t>
            </a:r>
          </a:p>
          <a:p>
            <a:pPr>
              <a:buAutoNum type="arabicPeriod"/>
              <a:tabLst>
                <a:tab pos="0" algn="l"/>
              </a:tabLst>
            </a:pP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cs typeface="4805_KwangMD_Melt" pitchFamily="2" charset="0"/>
              </a:rPr>
              <a:t> ไม่มีความฝืดในขณะที่มีการเปลี่ยนแปลงสภาวะ </a:t>
            </a:r>
          </a:p>
          <a:p>
            <a:pPr>
              <a:buAutoNum type="arabicPeriod"/>
              <a:tabLst>
                <a:tab pos="0" algn="l"/>
              </a:tabLst>
            </a:pPr>
            <a:r>
              <a:rPr lang="th-TH" sz="4400" dirty="0">
                <a:solidFill>
                  <a:srgbClr val="E35C06"/>
                </a:solidFill>
                <a:latin typeface="4805_KwangMD_Melt" pitchFamily="2" charset="0"/>
                <a:cs typeface="4805_KwangMD_Melt" pitchFamily="2" charset="0"/>
              </a:rPr>
              <a:t> </a:t>
            </a: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cs typeface="4805_KwangMD_Melt" pitchFamily="2" charset="0"/>
              </a:rPr>
              <a:t>ในขณะที่มีการเปลี่ยนแปลงสภาวะ ความแตกต่างของความดันระหว่างระบบกับสิ่งแวดล้อมมีน้อยมาก</a:t>
            </a:r>
          </a:p>
          <a:p>
            <a:pPr>
              <a:buAutoNum type="arabicPeriod"/>
              <a:tabLst>
                <a:tab pos="0" algn="l"/>
              </a:tabLst>
            </a:pPr>
            <a:r>
              <a:rPr lang="th-TH" sz="4400" dirty="0">
                <a:solidFill>
                  <a:srgbClr val="E35C06"/>
                </a:solidFill>
                <a:latin typeface="4805_KwangMD_Melt" pitchFamily="2" charset="0"/>
                <a:cs typeface="4805_KwangMD_Melt" pitchFamily="2" charset="0"/>
              </a:rPr>
              <a:t> </a:t>
            </a: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cs typeface="4805_KwangMD_Melt" pitchFamily="2" charset="0"/>
              </a:rPr>
              <a:t>ในขณะที่มีการเปลี่ยนแปลงสภาวะ ความแตกต่างของอุณหภูมิระหว่างระบบกับสิ่งแวดล้อมมีน้อยมาก</a:t>
            </a:r>
          </a:p>
          <a:p>
            <a:pPr marL="742950" indent="-742950">
              <a:buAutoNum type="arabicPeriod"/>
            </a:pPr>
            <a:endParaRPr lang="th-TH" sz="4400" dirty="0">
              <a:solidFill>
                <a:srgbClr val="E35C06"/>
              </a:solidFill>
              <a:latin typeface="4805_KwangMD_Melt" pitchFamily="2" charset="0"/>
              <a:cs typeface="4805_KwangMD_Mel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contenu 2"/>
          <p:cNvSpPr>
            <a:spLocks noGrp="1"/>
          </p:cNvSpPr>
          <p:nvPr>
            <p:ph idx="1"/>
          </p:nvPr>
        </p:nvSpPr>
        <p:spPr>
          <a:xfrm>
            <a:off x="500034" y="428604"/>
            <a:ext cx="3714776" cy="35719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th-TH" sz="4400" u="sng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งานของระบบที่ไม่มีการไหลแบบย้อนกลับได้ </a:t>
            </a:r>
            <a:r>
              <a:rPr lang="en-US" sz="4400" u="sng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(Reversible </a:t>
            </a:r>
            <a:r>
              <a:rPr lang="en-US" sz="4400" u="sng" dirty="0" err="1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Nonflow</a:t>
            </a:r>
            <a:r>
              <a:rPr lang="en-US" sz="4400" u="sng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 Work)</a:t>
            </a:r>
            <a:endParaRPr lang="fr-CA" sz="4400" u="sng" dirty="0" smtClean="0">
              <a:solidFill>
                <a:srgbClr val="E35C06"/>
              </a:solidFill>
              <a:latin typeface="4805_KwangMD_Melt" pitchFamily="2" charset="0"/>
              <a:ea typeface="4805_KwangMD_Melt" pitchFamily="2" charset="0"/>
              <a:cs typeface="4805_KwangMD_Melt" pitchFamily="2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8625" y="357166"/>
            <a:ext cx="4905375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contenu 2"/>
          <p:cNvSpPr>
            <a:spLocks noGrp="1"/>
          </p:cNvSpPr>
          <p:nvPr>
            <p:ph idx="1"/>
          </p:nvPr>
        </p:nvSpPr>
        <p:spPr>
          <a:xfrm>
            <a:off x="857224" y="214290"/>
            <a:ext cx="7500990" cy="52864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จาก		</a:t>
            </a:r>
            <a:r>
              <a:rPr lang="en-US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F  =  (P)(A)</a:t>
            </a:r>
          </a:p>
          <a:p>
            <a:pPr marL="0" indent="0" eaLnBrk="1" hangingPunct="1">
              <a:buFont typeface="Arial" charset="0"/>
              <a:buNone/>
            </a:pP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งานที่เกิดขึ้นเมื่อลูกสูบเคลื่อนที่เป็นระยะ </a:t>
            </a:r>
            <a:r>
              <a:rPr lang="en-US" sz="4400" dirty="0" err="1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dx</a:t>
            </a:r>
            <a:r>
              <a:rPr lang="en-US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 </a:t>
            </a: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จะเท่ากับแรงคูณระยะทางที่ลูกสูบเคลื่อนที่ ดังนั้น</a:t>
            </a:r>
          </a:p>
          <a:p>
            <a:pPr marL="0" indent="0" eaLnBrk="1" hangingPunct="1">
              <a:buFont typeface="Arial" charset="0"/>
              <a:buNone/>
            </a:pP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		</a:t>
            </a:r>
            <a:r>
              <a:rPr lang="en-US" sz="4400" dirty="0" err="1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dw</a:t>
            </a:r>
            <a:r>
              <a:rPr lang="en-US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  =  (F)(</a:t>
            </a:r>
            <a:r>
              <a:rPr lang="en-US" sz="4400" dirty="0" err="1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dx</a:t>
            </a:r>
            <a:r>
              <a:rPr lang="en-US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		    =  (P)(A)(</a:t>
            </a:r>
            <a:r>
              <a:rPr lang="en-US" sz="4400" dirty="0" err="1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dx</a:t>
            </a:r>
            <a:r>
              <a:rPr lang="en-US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)</a:t>
            </a:r>
          </a:p>
          <a:p>
            <a:pPr marL="0" indent="0" eaLnBrk="1" hangingPunct="1">
              <a:buFont typeface="Arial" charset="0"/>
              <a:buNone/>
            </a:pP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แต่เทอม  </a:t>
            </a:r>
            <a:r>
              <a:rPr lang="en-US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(A)(</a:t>
            </a:r>
            <a:r>
              <a:rPr lang="en-US" sz="4400" dirty="0" err="1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dx</a:t>
            </a:r>
            <a:r>
              <a:rPr lang="en-US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) = </a:t>
            </a: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ปริมาตรของกระบอกสูบที่เพิ่มขึ้น</a:t>
            </a:r>
            <a:endParaRPr lang="fr-CA" sz="4400" dirty="0" smtClean="0">
              <a:solidFill>
                <a:srgbClr val="E35C06"/>
              </a:solidFill>
              <a:latin typeface="4805_KwangMD_Melt" pitchFamily="2" charset="0"/>
              <a:ea typeface="4805_KwangMD_Melt" pitchFamily="2" charset="0"/>
              <a:cs typeface="4805_KwangMD_Mel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contenu 2"/>
          <p:cNvSpPr>
            <a:spLocks noGrp="1"/>
          </p:cNvSpPr>
          <p:nvPr>
            <p:ph idx="1"/>
          </p:nvPr>
        </p:nvSpPr>
        <p:spPr>
          <a:xfrm>
            <a:off x="857224" y="214290"/>
            <a:ext cx="7500990" cy="52864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       		</a:t>
            </a:r>
            <a:r>
              <a:rPr lang="en-US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=  </a:t>
            </a:r>
            <a:r>
              <a:rPr lang="en-US" sz="4400" dirty="0" err="1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dV</a:t>
            </a:r>
            <a:endParaRPr lang="en-US" sz="4400" dirty="0" smtClean="0">
              <a:solidFill>
                <a:srgbClr val="E35C06"/>
              </a:solidFill>
              <a:latin typeface="4805_KwangMD_Melt" pitchFamily="2" charset="0"/>
              <a:ea typeface="4805_KwangMD_Melt" pitchFamily="2" charset="0"/>
              <a:cs typeface="4805_KwangMD_Melt" pitchFamily="2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ดังนั้น		</a:t>
            </a:r>
            <a:r>
              <a:rPr lang="en-US" sz="4400" dirty="0" err="1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dw</a:t>
            </a:r>
            <a:r>
              <a:rPr lang="en-US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	= (P)(</a:t>
            </a:r>
            <a:r>
              <a:rPr lang="en-US" sz="4400" dirty="0" err="1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dV</a:t>
            </a:r>
            <a:r>
              <a:rPr lang="en-US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)</a:t>
            </a:r>
          </a:p>
          <a:p>
            <a:pPr marL="0" indent="0" eaLnBrk="1" hangingPunct="1">
              <a:buFont typeface="Arial" charset="0"/>
              <a:buNone/>
            </a:pP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งานทั้งหมดเมื่อลูกสูบเคลื่อนที่จากสภาวะ </a:t>
            </a:r>
            <a:r>
              <a:rPr lang="en-US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1</a:t>
            </a: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 ไปสู่สภาวะ 2 </a:t>
            </a:r>
            <a:endParaRPr lang="fr-CA" sz="4400" dirty="0" smtClean="0">
              <a:solidFill>
                <a:srgbClr val="E35C06"/>
              </a:solidFill>
              <a:latin typeface="4805_KwangMD_Melt" pitchFamily="2" charset="0"/>
              <a:ea typeface="4805_KwangMD_Melt" pitchFamily="2" charset="0"/>
              <a:cs typeface="4805_KwangMD_Melt" pitchFamily="2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071802" y="3071810"/>
          <a:ext cx="2744803" cy="1085856"/>
        </p:xfrm>
        <a:graphic>
          <a:graphicData uri="http://schemas.openxmlformats.org/presentationml/2006/ole">
            <p:oleObj spid="_x0000_s17414" name="Equation" r:id="rId4" imgW="1155700" imgH="457200" progId="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286116" y="4286256"/>
          <a:ext cx="2440799" cy="1071570"/>
        </p:xfrm>
        <a:graphic>
          <a:graphicData uri="http://schemas.openxmlformats.org/presentationml/2006/ole">
            <p:oleObj spid="_x0000_s17415" name="Equation" r:id="rId5" imgW="104140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147</Template>
  <TotalTime>173</TotalTime>
  <Words>331</Words>
  <Application>Microsoft Office PowerPoint</Application>
  <PresentationFormat>นำเสนอทางหน้าจอ (4:3)</PresentationFormat>
  <Paragraphs>25</Paragraphs>
  <Slides>12</Slides>
  <Notes>0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4" baseType="lpstr">
      <vt:lpstr>147</vt:lpstr>
      <vt:lpstr>Equation</vt:lpstr>
      <vt:lpstr>กฎข้อที่ศูนย์ของเทอร์โมไดนามิกส์ The Zero’th Law of Thermodynamics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</vt:vector>
  </TitlesOfParts>
  <Company>it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กฎข้อที่ศูนย์ของเทอร์โมไดนามิกส์ The Zero’th Law of Thermodynamics</dc:title>
  <dc:creator>user</dc:creator>
  <cp:lastModifiedBy>user</cp:lastModifiedBy>
  <cp:revision>21</cp:revision>
  <dcterms:created xsi:type="dcterms:W3CDTF">2012-06-18T14:11:52Z</dcterms:created>
  <dcterms:modified xsi:type="dcterms:W3CDTF">2015-09-15T03:31:23Z</dcterms:modified>
</cp:coreProperties>
</file>