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0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1" r:id="rId18"/>
    <p:sldId id="275" r:id="rId1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C185B-137F-4507-B8D6-2EBD29A62941}" type="datetimeFigureOut">
              <a:rPr lang="fr-FR"/>
              <a:pPr>
                <a:defRPr/>
              </a:pPr>
              <a:t>12/07/2013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87E66-0C00-415F-8F51-F2647B60548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64373-C5C6-438A-A808-5E407651EFA2}" type="datetimeFigureOut">
              <a:rPr lang="fr-FR"/>
              <a:pPr>
                <a:defRPr/>
              </a:pPr>
              <a:t>12/07/2013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25B74-9F1A-40B4-A319-FDB16E4806B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7E3EC-790C-4F23-80E6-911716C1057C}" type="datetimeFigureOut">
              <a:rPr lang="fr-FR"/>
              <a:pPr>
                <a:defRPr/>
              </a:pPr>
              <a:t>12/07/2013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D183A-3215-491E-84BA-CB54CD976E2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063C-6818-43BA-94E5-BDC1DE97F179}" type="datetimeFigureOut">
              <a:rPr lang="fr-FR"/>
              <a:pPr>
                <a:defRPr/>
              </a:pPr>
              <a:t>12/07/2013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78198-5BFF-458E-9CDD-A02E8D509E8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CDD0A-59C5-4E4B-B965-841DC6CF63FD}" type="datetimeFigureOut">
              <a:rPr lang="fr-FR"/>
              <a:pPr>
                <a:defRPr/>
              </a:pPr>
              <a:t>12/07/2013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DB223-3410-4F9C-8AE8-A9EA9384717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7B4BD-358F-4AB4-B8E5-280CAF295506}" type="datetimeFigureOut">
              <a:rPr lang="fr-FR"/>
              <a:pPr>
                <a:defRPr/>
              </a:pPr>
              <a:t>12/07/2013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1EA8-1FCC-4183-BFE5-90405EA502B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197AD-20B8-43B9-904F-47381F327FA3}" type="datetimeFigureOut">
              <a:rPr lang="fr-FR"/>
              <a:pPr>
                <a:defRPr/>
              </a:pPr>
              <a:t>12/07/2013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C09F-DE57-4042-BEC7-BCEA2C566E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2711F-8966-4802-97B4-86C48A52332D}" type="datetimeFigureOut">
              <a:rPr lang="fr-FR"/>
              <a:pPr>
                <a:defRPr/>
              </a:pPr>
              <a:t>12/07/2013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A4EF6-EAC7-4198-AA4A-5340077D115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9E0A8-67B8-438B-AB21-A2574DA6FB87}" type="datetimeFigureOut">
              <a:rPr lang="fr-FR"/>
              <a:pPr>
                <a:defRPr/>
              </a:pPr>
              <a:t>12/07/2013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C1511-69B7-4686-A76D-FFEDD78C453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ECF64-95AE-407B-B78D-B1ED9F146F61}" type="datetimeFigureOut">
              <a:rPr lang="fr-FR"/>
              <a:pPr>
                <a:defRPr/>
              </a:pPr>
              <a:t>12/07/2013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B452D-6353-4B2C-94C6-A68B15EFCB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F9ACF-9342-4034-BAE5-AB093CD73B8A}" type="datetimeFigureOut">
              <a:rPr lang="fr-FR"/>
              <a:pPr>
                <a:defRPr/>
              </a:pPr>
              <a:t>12/07/2013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3DF94-680B-4C32-BDAF-89D243428D1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6363B6-A947-434B-8B34-0E38DB14CB76}" type="datetimeFigureOut">
              <a:rPr lang="fr-FR"/>
              <a:pPr>
                <a:defRPr/>
              </a:pPr>
              <a:t>12/07/2013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B9AA74-D8E7-4785-9356-0B22E427F3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2663825"/>
            <a:ext cx="7772400" cy="1470025"/>
          </a:xfrm>
        </p:spPr>
        <p:txBody>
          <a:bodyPr/>
          <a:lstStyle/>
          <a:p>
            <a:r>
              <a:rPr lang="th-TH" sz="6000" dirty="0" smtClean="0">
                <a:solidFill>
                  <a:srgbClr val="D5FBFF"/>
                </a:solidFill>
                <a:latin typeface="4805_KwangMD_Melt" pitchFamily="2" charset="0"/>
                <a:cs typeface="4805_KwangMD_Melt" pitchFamily="2" charset="0"/>
              </a:rPr>
              <a:t>ความดันสัมบูรณ์</a:t>
            </a:r>
            <a:endParaRPr lang="fr-FR" sz="6000" dirty="0" smtClean="0">
              <a:solidFill>
                <a:srgbClr val="D5FBFF"/>
              </a:solidFill>
              <a:latin typeface="4805_KwangMD_Melt" pitchFamily="2" charset="0"/>
              <a:cs typeface="4805_KwangMD_Mel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143108" y="428604"/>
            <a:ext cx="6686551" cy="5000660"/>
          </a:xfrm>
        </p:spPr>
        <p:txBody>
          <a:bodyPr/>
          <a:lstStyle/>
          <a:p>
            <a:pPr marL="0" indent="0">
              <a:buNone/>
            </a:pP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ดังนั้น ความดันหนึ่งบรรยากาศจึงเทียบได้กับ</a:t>
            </a:r>
            <a:endParaRPr lang="en-US" sz="4400" dirty="0" smtClean="0">
              <a:latin typeface="4805_KwangMD_Melt" pitchFamily="2" charset="0"/>
              <a:cs typeface="4805_KwangMD_Melt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071546"/>
            <a:ext cx="524909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143108" y="428604"/>
            <a:ext cx="6686551" cy="5000660"/>
          </a:xfrm>
        </p:spPr>
        <p:txBody>
          <a:bodyPr/>
          <a:lstStyle/>
          <a:p>
            <a:pPr marL="0" indent="0">
              <a:buNone/>
            </a:pP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ความดัน</a:t>
            </a:r>
            <a:r>
              <a:rPr lang="th-TH" sz="4400" dirty="0" err="1" smtClean="0">
                <a:latin typeface="4805_KwangMD_Melt" pitchFamily="2" charset="0"/>
                <a:cs typeface="4805_KwangMD_Melt" pitchFamily="2" charset="0"/>
              </a:rPr>
              <a:t>เกจ</a:t>
            </a: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และความดันสุญญากาศ </a:t>
            </a:r>
          </a:p>
          <a:p>
            <a:pPr marL="0" indent="0">
              <a:buNone/>
            </a:pP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	คือค่าความดันที่อ่านได้จากมาตรวัดความดัน ซึ่งค่าที่อ่านได้อาจจะสูงหรือต่ำกว่าความดันบรรยากาศก็ได้ มาตรวัดความดัน</a:t>
            </a:r>
            <a:r>
              <a:rPr lang="th-TH" sz="4400" dirty="0" err="1" smtClean="0">
                <a:latin typeface="4805_KwangMD_Melt" pitchFamily="2" charset="0"/>
                <a:cs typeface="4805_KwangMD_Melt" pitchFamily="2" charset="0"/>
              </a:rPr>
              <a:t>เกจ</a:t>
            </a: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มีหลายแบบ แต่ขอกล่าวถึง 2 แบบดังนี้</a:t>
            </a:r>
            <a:endParaRPr lang="en-US" sz="4400" dirty="0" smtClean="0">
              <a:latin typeface="4805_KwangMD_Melt" pitchFamily="2" charset="0"/>
              <a:cs typeface="4805_KwangMD_Mel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143108" y="428604"/>
            <a:ext cx="6686551" cy="5000660"/>
          </a:xfrm>
        </p:spPr>
        <p:txBody>
          <a:bodyPr/>
          <a:lstStyle/>
          <a:p>
            <a:pPr marL="0" indent="0">
              <a:buNone/>
            </a:pP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1. 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U-tube Manometer </a:t>
            </a: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แบบนี้อาศัยหลักการทำงานโดยเปรียบเทียบกับความดันบรรยากาศ ประกอบด้วยหลอดแก้วรูปตัวยู ที่บรรจุด้วยของเหลวซึ่งอาจจะเป็นปรอทหรือน้ำ ปลายข้างหนึ่งของหลอดเปิดสู่ความดันบรรยากาศ ส่วนปลายอีกข้างหนึ่งต่อเข้ากับระบบที่ต้องการวัดความดัน</a:t>
            </a:r>
            <a:endParaRPr lang="en-US" sz="4400" dirty="0" smtClean="0">
              <a:latin typeface="4805_KwangMD_Melt" pitchFamily="2" charset="0"/>
              <a:cs typeface="4805_KwangMD_Mel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214810" y="571480"/>
            <a:ext cx="4714876" cy="5000660"/>
          </a:xfrm>
        </p:spPr>
        <p:txBody>
          <a:bodyPr/>
          <a:lstStyle/>
          <a:p>
            <a:pPr marL="0" indent="0">
              <a:buNone/>
            </a:pP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ถ้าความดันของระบบสูงกว่าความดันบรรยากาศ ความดันที่อ่านได้จากมาตรวัดเรียกว่า ความดัน</a:t>
            </a:r>
            <a:r>
              <a:rPr lang="th-TH" sz="4400" dirty="0" err="1" smtClean="0">
                <a:latin typeface="4805_KwangMD_Melt" pitchFamily="2" charset="0"/>
                <a:cs typeface="4805_KwangMD_Melt" pitchFamily="2" charset="0"/>
              </a:rPr>
              <a:t>เกจ</a:t>
            </a: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 และสามารถหาได้จากสูตร</a:t>
            </a:r>
            <a:endParaRPr lang="en-US" sz="4400" dirty="0" smtClean="0">
              <a:latin typeface="4805_KwangMD_Melt" pitchFamily="2" charset="0"/>
              <a:cs typeface="4805_KwangMD_Melt" pitchFamily="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0"/>
            <a:ext cx="40386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5000636"/>
            <a:ext cx="649900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214810" y="571480"/>
            <a:ext cx="4714876" cy="5000660"/>
          </a:xfrm>
        </p:spPr>
        <p:txBody>
          <a:bodyPr/>
          <a:lstStyle/>
          <a:p>
            <a:pPr marL="0" indent="0">
              <a:buNone/>
            </a:pP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ถ้าความดันของระบบต่ำกว่าความดันบรรยากาศ ความดันที่อ่านได้จากมาตรวัดเรียกว่า ความดันสุญญากาศ และสามารถหาได้จากสูตร</a:t>
            </a:r>
            <a:endParaRPr lang="en-US" sz="4400" dirty="0" smtClean="0">
              <a:latin typeface="4805_KwangMD_Melt" pitchFamily="2" charset="0"/>
              <a:cs typeface="4805_KwangMD_Melt" pitchFamily="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4156692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4714884"/>
            <a:ext cx="6572264" cy="96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143108" y="428604"/>
            <a:ext cx="6686551" cy="5000660"/>
          </a:xfrm>
        </p:spPr>
        <p:txBody>
          <a:bodyPr/>
          <a:lstStyle/>
          <a:p>
            <a:pPr marL="0" indent="0">
              <a:buNone/>
            </a:pP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2. วัดความดันโดยใช้มาตรวัดที่เรียกว่า โบดอน</a:t>
            </a:r>
            <a:r>
              <a:rPr lang="th-TH" sz="4400" dirty="0" err="1" smtClean="0">
                <a:latin typeface="4805_KwangMD_Melt" pitchFamily="2" charset="0"/>
                <a:cs typeface="4805_KwangMD_Melt" pitchFamily="2" charset="0"/>
              </a:rPr>
              <a:t>เกจ</a:t>
            </a: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 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(Bourdon gauge) </a:t>
            </a: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ทำงานโดยอาศัยหลักให้ของไหลที่ต้องการวัดไหลเข้าไปในท่อที่ยืดหยุ่นได้ ส่วนภายในท่อถูกกดดันด้วยความดันบรรยากาศ เมื่อความดันของของไหลเปลี่ยนแปลง ท่อจะเกิดการเคลื่อนที่ ทำให้เข็มที่ชี้สเกลเคลื่อนที่ด้วย</a:t>
            </a:r>
            <a:endParaRPr lang="en-US" sz="4400" dirty="0" smtClean="0">
              <a:latin typeface="4805_KwangMD_Melt" pitchFamily="2" charset="0"/>
              <a:cs typeface="4805_KwangMD_Mel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214421"/>
            <a:ext cx="6715172" cy="331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bg1"/>
                </a:solidFill>
                <a:latin typeface="4805_KwangMD_Melt" pitchFamily="2" charset="0"/>
                <a:cs typeface="4805_KwangMD_Melt" pitchFamily="2" charset="0"/>
              </a:rPr>
              <a:t>แบบฝึกหัด</a:t>
            </a:r>
            <a:endParaRPr lang="fr-FR" sz="4800" dirty="0" smtClean="0">
              <a:solidFill>
                <a:schemeClr val="bg1"/>
              </a:solidFill>
              <a:latin typeface="4805_KwangMD_Melt" pitchFamily="2" charset="0"/>
              <a:cs typeface="4805_KwangMD_Melt" pitchFamily="2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2232025"/>
            <a:ext cx="8229600" cy="4197350"/>
          </a:xfrm>
        </p:spPr>
        <p:txBody>
          <a:bodyPr/>
          <a:lstStyle/>
          <a:p>
            <a:pPr>
              <a:buNone/>
            </a:pPr>
            <a:r>
              <a:rPr lang="en-US" sz="3600" dirty="0">
                <a:latin typeface="4805_KwangMD_Melt" pitchFamily="2" charset="0"/>
                <a:cs typeface="4805_KwangMD_Melt" pitchFamily="2" charset="0"/>
              </a:rPr>
              <a:t>1</a:t>
            </a:r>
            <a:r>
              <a:rPr lang="th-TH" sz="3600" dirty="0" smtClean="0">
                <a:latin typeface="4805_KwangMD_Melt" pitchFamily="2" charset="0"/>
                <a:cs typeface="4805_KwangMD_Melt" pitchFamily="2" charset="0"/>
              </a:rPr>
              <a:t>. </a:t>
            </a:r>
            <a:r>
              <a:rPr lang="th-TH" sz="3600" dirty="0" smtClean="0">
                <a:latin typeface="4805_KwangMD_Melt" pitchFamily="2" charset="0"/>
                <a:cs typeface="4805_KwangMD_Melt" pitchFamily="2" charset="0"/>
              </a:rPr>
              <a:t>มาตรวัดความดันที่หม้อดับไอ </a:t>
            </a:r>
            <a:r>
              <a:rPr lang="en-US" sz="3600" dirty="0" smtClean="0">
                <a:latin typeface="4805_KwangMD_Melt" pitchFamily="2" charset="0"/>
                <a:cs typeface="4805_KwangMD_Melt" pitchFamily="2" charset="0"/>
              </a:rPr>
              <a:t>(Condenser) </a:t>
            </a:r>
            <a:r>
              <a:rPr lang="th-TH" sz="3600" dirty="0" smtClean="0">
                <a:latin typeface="4805_KwangMD_Melt" pitchFamily="2" charset="0"/>
                <a:cs typeface="4805_KwangMD_Melt" pitchFamily="2" charset="0"/>
              </a:rPr>
              <a:t>ของโรงจักรไอน้ำอ่านได้ 0.65 เมตรปรอท (สุญญากาศ) ถ้าความดันบรรยากาศเท่ากับ 1.013 บาร์ จงหาความดันสัมบูรณ์ในหน่วยบาร์</a:t>
            </a:r>
            <a:endParaRPr lang="fr-FR" sz="3600" dirty="0" smtClean="0">
              <a:latin typeface="4805_KwangMD_Melt" pitchFamily="2" charset="0"/>
              <a:cs typeface="4805_KwangMD_Mel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bg1"/>
                </a:solidFill>
                <a:latin typeface="4805_KwangMD_Melt" pitchFamily="2" charset="0"/>
                <a:cs typeface="4805_KwangMD_Melt" pitchFamily="2" charset="0"/>
              </a:rPr>
              <a:t>แบบฝึกหัด</a:t>
            </a:r>
            <a:endParaRPr lang="fr-FR" sz="4800" dirty="0" smtClean="0">
              <a:solidFill>
                <a:schemeClr val="bg1"/>
              </a:solidFill>
              <a:latin typeface="4805_KwangMD_Melt" pitchFamily="2" charset="0"/>
              <a:cs typeface="4805_KwangMD_Melt" pitchFamily="2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2232025"/>
            <a:ext cx="8229600" cy="419735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4805_KwangMD_Melt" pitchFamily="2" charset="0"/>
                <a:cs typeface="4805_KwangMD_Melt" pitchFamily="2" charset="0"/>
              </a:rPr>
              <a:t>2</a:t>
            </a:r>
            <a:r>
              <a:rPr lang="th-TH" sz="3600" smtClean="0">
                <a:latin typeface="4805_KwangMD_Melt" pitchFamily="2" charset="0"/>
                <a:cs typeface="4805_KwangMD_Melt" pitchFamily="2" charset="0"/>
              </a:rPr>
              <a:t>. </a:t>
            </a:r>
            <a:r>
              <a:rPr lang="th-TH" sz="3600" dirty="0" smtClean="0">
                <a:latin typeface="4805_KwangMD_Melt" pitchFamily="2" charset="0"/>
                <a:cs typeface="4805_KwangMD_Melt" pitchFamily="2" charset="0"/>
              </a:rPr>
              <a:t>ความดันของระบบหนึ่งอ่านค่าได้ 1.75 เมกะ</a:t>
            </a:r>
            <a:r>
              <a:rPr lang="th-TH" sz="3600" dirty="0" err="1" smtClean="0">
                <a:latin typeface="4805_KwangMD_Melt" pitchFamily="2" charset="0"/>
                <a:cs typeface="4805_KwangMD_Melt" pitchFamily="2" charset="0"/>
              </a:rPr>
              <a:t>นิว</a:t>
            </a:r>
            <a:r>
              <a:rPr lang="th-TH" sz="3600" dirty="0" smtClean="0">
                <a:latin typeface="4805_KwangMD_Melt" pitchFamily="2" charset="0"/>
                <a:cs typeface="4805_KwangMD_Melt" pitchFamily="2" charset="0"/>
              </a:rPr>
              <a:t>ตัน/ตารางเมตร ถ้าความดันของบรรยากาศขณะนั้นเป็น 757 มิลลิเมตรปรอท จงหาความดันสัมบูรณ์ในหน่วยบาร์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/>
            <a:r>
              <a:rPr lang="th-TH" sz="5400" dirty="0" smtClean="0">
                <a:latin typeface="4805_KwangMD_Melt" pitchFamily="2" charset="0"/>
                <a:cs typeface="4805_KwangMD_Melt" pitchFamily="2" charset="0"/>
              </a:rPr>
              <a:t>ความดันสัมบูรณ์</a:t>
            </a:r>
            <a:endParaRPr lang="fr-FR" sz="5400" dirty="0" smtClean="0">
              <a:latin typeface="4805_KwangMD_Melt" pitchFamily="2" charset="0"/>
              <a:cs typeface="4805_KwangMD_Melt" pitchFamily="2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143125" y="1600200"/>
            <a:ext cx="6543675" cy="4525963"/>
          </a:xfrm>
        </p:spPr>
        <p:txBody>
          <a:bodyPr/>
          <a:lstStyle/>
          <a:p>
            <a:pPr marL="0" indent="0">
              <a:buNone/>
            </a:pP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	คือความดันที่วัดได้หรืออ่านได้เมื่อเทียบกับความดันศูนย์ การหาความดันศูนย์ของระบบต่าง ๆ สามารถหาได้จากหลักการ</a:t>
            </a:r>
            <a:r>
              <a:rPr lang="th-TH" sz="4400" dirty="0" err="1" smtClean="0">
                <a:latin typeface="4805_KwangMD_Melt" pitchFamily="2" charset="0"/>
                <a:cs typeface="4805_KwangMD_Melt" pitchFamily="2" charset="0"/>
              </a:rPr>
              <a:t>ของไฮดรอสแตติก</a:t>
            </a:r>
            <a:endParaRPr lang="fr-FR" sz="4400" dirty="0" smtClean="0">
              <a:latin typeface="4805_KwangMD_Melt" pitchFamily="2" charset="0"/>
              <a:cs typeface="4805_KwangMD_Mel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247900"/>
            <a:ext cx="870585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928670"/>
            <a:ext cx="89297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dirty="0" smtClean="0">
                <a:solidFill>
                  <a:schemeClr val="bg1"/>
                </a:solidFill>
                <a:latin typeface="4805_KwangMD_Melt" pitchFamily="2" charset="0"/>
                <a:cs typeface="4805_KwangMD_Melt" pitchFamily="2" charset="0"/>
              </a:rPr>
              <a:t>จากหลักการ</a:t>
            </a:r>
            <a:r>
              <a:rPr lang="th-TH" sz="4400" dirty="0" err="1" smtClean="0">
                <a:solidFill>
                  <a:schemeClr val="bg1"/>
                </a:solidFill>
                <a:latin typeface="4805_KwangMD_Melt" pitchFamily="2" charset="0"/>
                <a:cs typeface="4805_KwangMD_Melt" pitchFamily="2" charset="0"/>
              </a:rPr>
              <a:t>ของไฮดรอสแตติก</a:t>
            </a:r>
            <a:r>
              <a:rPr lang="th-TH" sz="4400" dirty="0" smtClean="0">
                <a:solidFill>
                  <a:schemeClr val="bg1"/>
                </a:solidFill>
                <a:latin typeface="4805_KwangMD_Melt" pitchFamily="2" charset="0"/>
                <a:cs typeface="4805_KwangMD_Melt" pitchFamily="2" charset="0"/>
              </a:rPr>
              <a:t> จะได้ว่า</a:t>
            </a:r>
          </a:p>
          <a:p>
            <a:endParaRPr lang="th-TH" sz="4400" dirty="0" smtClean="0">
              <a:solidFill>
                <a:schemeClr val="bg1"/>
              </a:solidFill>
              <a:latin typeface="4805_KwangMD_Melt" pitchFamily="2" charset="0"/>
              <a:cs typeface="4805_KwangMD_Melt" pitchFamily="2" charset="0"/>
            </a:endParaRPr>
          </a:p>
          <a:p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		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P</a:t>
            </a:r>
            <a:r>
              <a:rPr lang="en-US" sz="4400" baseline="-25000" dirty="0" smtClean="0">
                <a:latin typeface="4805_KwangMD_Melt" pitchFamily="2" charset="0"/>
                <a:cs typeface="4805_KwangMD_Melt" pitchFamily="2" charset="0"/>
              </a:rPr>
              <a:t>abs 	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= 	P</a:t>
            </a:r>
            <a:r>
              <a:rPr lang="en-US" sz="4400" baseline="-25000" dirty="0" smtClean="0">
                <a:latin typeface="4805_KwangMD_Melt" pitchFamily="2" charset="0"/>
                <a:cs typeface="4805_KwangMD_Melt" pitchFamily="2" charset="0"/>
              </a:rPr>
              <a:t>1</a:t>
            </a:r>
            <a:endParaRPr lang="en-US" sz="4400" dirty="0" smtClean="0">
              <a:latin typeface="4805_KwangMD_Melt" pitchFamily="2" charset="0"/>
              <a:cs typeface="4805_KwangMD_Melt" pitchFamily="2" charset="0"/>
            </a:endParaRPr>
          </a:p>
          <a:p>
            <a:r>
              <a:rPr lang="en-US" sz="4400" baseline="-25000" dirty="0" smtClean="0">
                <a:latin typeface="4805_KwangMD_Melt" pitchFamily="2" charset="0"/>
                <a:cs typeface="4805_KwangMD_Melt" pitchFamily="2" charset="0"/>
              </a:rPr>
              <a:t>		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P</a:t>
            </a:r>
            <a:r>
              <a:rPr lang="en-US" sz="4400" baseline="-25000" dirty="0" smtClean="0">
                <a:latin typeface="4805_KwangMD_Melt" pitchFamily="2" charset="0"/>
                <a:cs typeface="4805_KwangMD_Melt" pitchFamily="2" charset="0"/>
              </a:rPr>
              <a:t>1	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=	F/A</a:t>
            </a:r>
          </a:p>
          <a:p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		F	=	W </a:t>
            </a:r>
            <a:r>
              <a:rPr lang="th-TH" sz="4000" dirty="0" smtClean="0">
                <a:latin typeface="4805_KwangMD_Melt" pitchFamily="2" charset="0"/>
                <a:cs typeface="4805_KwangMD_Melt" pitchFamily="2" charset="0"/>
              </a:rPr>
              <a:t>(น้ำหนักวัตถุเหนือความดัน</a:t>
            </a:r>
            <a:r>
              <a:rPr lang="en-US" sz="4000" dirty="0" smtClean="0">
                <a:latin typeface="4805_KwangMD_Melt" pitchFamily="2" charset="0"/>
                <a:cs typeface="4805_KwangMD_Melt" pitchFamily="2" charset="0"/>
              </a:rPr>
              <a:t> P</a:t>
            </a:r>
            <a:r>
              <a:rPr lang="en-US" sz="4000" baseline="-25000" dirty="0" smtClean="0">
                <a:latin typeface="4805_KwangMD_Melt" pitchFamily="2" charset="0"/>
                <a:cs typeface="4805_KwangMD_Melt" pitchFamily="2" charset="0"/>
              </a:rPr>
              <a:t>1</a:t>
            </a:r>
            <a:r>
              <a:rPr lang="th-TH" sz="4000" dirty="0" smtClean="0">
                <a:latin typeface="4805_KwangMD_Melt" pitchFamily="2" charset="0"/>
                <a:cs typeface="4805_KwangMD_Melt" pitchFamily="2" charset="0"/>
              </a:rPr>
              <a:t> )</a:t>
            </a:r>
            <a:endParaRPr lang="en-US" sz="4000" dirty="0" smtClean="0">
              <a:latin typeface="4805_KwangMD_Melt" pitchFamily="2" charset="0"/>
              <a:cs typeface="4805_KwangMD_Melt" pitchFamily="2" charset="0"/>
            </a:endParaRPr>
          </a:p>
          <a:p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		P</a:t>
            </a:r>
            <a:r>
              <a:rPr lang="en-US" sz="4400" baseline="-25000" dirty="0" smtClean="0">
                <a:latin typeface="4805_KwangMD_Melt" pitchFamily="2" charset="0"/>
                <a:cs typeface="4805_KwangMD_Melt" pitchFamily="2" charset="0"/>
              </a:rPr>
              <a:t>1	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=	W/A</a:t>
            </a:r>
          </a:p>
          <a:p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		W	=	mg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785926"/>
            <a:ext cx="85725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latin typeface="4805_KwangMD_Melt" pitchFamily="2" charset="0"/>
              <a:cs typeface="4805_KwangMD_Melt" pitchFamily="2" charset="0"/>
            </a:endParaRPr>
          </a:p>
          <a:p>
            <a:r>
              <a:rPr lang="en-US" sz="4400" baseline="-25000" dirty="0" smtClean="0">
                <a:latin typeface="4805_KwangMD_Melt" pitchFamily="2" charset="0"/>
                <a:cs typeface="4805_KwangMD_Melt" pitchFamily="2" charset="0"/>
              </a:rPr>
              <a:t>	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P</a:t>
            </a:r>
            <a:r>
              <a:rPr lang="en-US" sz="4400" baseline="-25000" dirty="0" smtClean="0">
                <a:latin typeface="4805_KwangMD_Melt" pitchFamily="2" charset="0"/>
                <a:cs typeface="4805_KwangMD_Melt" pitchFamily="2" charset="0"/>
              </a:rPr>
              <a:t>1	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=	mg/A</a:t>
            </a:r>
          </a:p>
          <a:p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	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	=	</a:t>
            </a:r>
            <a:r>
              <a:rPr lang="en-US" sz="3600" dirty="0" smtClean="0">
                <a:latin typeface="4805_KwangMD_Melt" pitchFamily="2" charset="0"/>
                <a:cs typeface="4805_KwangMD_Melt" pitchFamily="2" charset="0"/>
                <a:sym typeface="Symbol"/>
              </a:rPr>
              <a:t>m/v </a:t>
            </a:r>
            <a:r>
              <a:rPr lang="th-TH" sz="3600" dirty="0" smtClean="0">
                <a:latin typeface="4805_KwangMD_Melt" pitchFamily="2" charset="0"/>
                <a:cs typeface="4805_KwangMD_Melt" pitchFamily="2" charset="0"/>
                <a:sym typeface="Symbol"/>
              </a:rPr>
              <a:t>(ปริมาตรของไหลที่อยู่เหนือความดัน</a:t>
            </a:r>
            <a:r>
              <a:rPr lang="en-US" sz="3600" dirty="0" smtClean="0">
                <a:latin typeface="4805_KwangMD_Melt" pitchFamily="2" charset="0"/>
                <a:cs typeface="4805_KwangMD_Melt" pitchFamily="2" charset="0"/>
              </a:rPr>
              <a:t> P</a:t>
            </a:r>
            <a:r>
              <a:rPr lang="en-US" sz="3600" baseline="-25000" dirty="0" smtClean="0">
                <a:latin typeface="4805_KwangMD_Melt" pitchFamily="2" charset="0"/>
                <a:cs typeface="4805_KwangMD_Melt" pitchFamily="2" charset="0"/>
              </a:rPr>
              <a:t>1</a:t>
            </a:r>
            <a:r>
              <a:rPr lang="en-US" sz="3600" dirty="0" smtClean="0">
                <a:latin typeface="4805_KwangMD_Melt" pitchFamily="2" charset="0"/>
                <a:cs typeface="4805_KwangMD_Melt" pitchFamily="2" charset="0"/>
              </a:rPr>
              <a:t> )</a:t>
            </a:r>
          </a:p>
          <a:p>
            <a:r>
              <a:rPr lang="en-US" sz="3600" dirty="0" smtClean="0">
                <a:latin typeface="4805_KwangMD_Melt" pitchFamily="2" charset="0"/>
                <a:cs typeface="4805_KwangMD_Melt" pitchFamily="2" charset="0"/>
              </a:rPr>
              <a:t>	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m  =  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v  =  ()(z)(d</a:t>
            </a:r>
            <a:r>
              <a:rPr lang="en-US" sz="4400" baseline="30000" dirty="0" smtClean="0">
                <a:latin typeface="4805_KwangMD_Melt" pitchFamily="2" charset="0"/>
                <a:cs typeface="4805_KwangMD_Melt" pitchFamily="2" charset="0"/>
                <a:sym typeface="Symbol"/>
              </a:rPr>
              <a:t>2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/4)</a:t>
            </a:r>
          </a:p>
          <a:p>
            <a:r>
              <a:rPr lang="en-US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	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P</a:t>
            </a:r>
            <a:r>
              <a:rPr lang="en-US" sz="4400" baseline="-25000" dirty="0" smtClean="0">
                <a:latin typeface="4805_KwangMD_Melt" pitchFamily="2" charset="0"/>
                <a:cs typeface="4805_KwangMD_Melt" pitchFamily="2" charset="0"/>
              </a:rPr>
              <a:t>1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  = 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()(z)(d</a:t>
            </a:r>
            <a:r>
              <a:rPr lang="en-US" sz="4400" baseline="30000" dirty="0" smtClean="0">
                <a:latin typeface="4805_KwangMD_Melt" pitchFamily="2" charset="0"/>
                <a:cs typeface="4805_KwangMD_Melt" pitchFamily="2" charset="0"/>
                <a:sym typeface="Symbol"/>
              </a:rPr>
              <a:t>2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/4)(g) / (d</a:t>
            </a:r>
            <a:r>
              <a:rPr lang="en-US" sz="4400" baseline="30000" dirty="0" smtClean="0">
                <a:latin typeface="4805_KwangMD_Melt" pitchFamily="2" charset="0"/>
                <a:cs typeface="4805_KwangMD_Melt" pitchFamily="2" charset="0"/>
                <a:sym typeface="Symbol"/>
              </a:rPr>
              <a:t>2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/4)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 </a:t>
            </a:r>
          </a:p>
          <a:p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	P</a:t>
            </a:r>
            <a:r>
              <a:rPr lang="en-US" sz="4400" baseline="-25000" dirty="0" smtClean="0">
                <a:latin typeface="4805_KwangMD_Melt" pitchFamily="2" charset="0"/>
                <a:cs typeface="4805_KwangMD_Melt" pitchFamily="2" charset="0"/>
              </a:rPr>
              <a:t>1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  = 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()(g)(z)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785926"/>
            <a:ext cx="85725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latin typeface="4805_KwangMD_Melt" pitchFamily="2" charset="0"/>
              <a:cs typeface="4805_KwangMD_Melt" pitchFamily="2" charset="0"/>
            </a:endParaRPr>
          </a:p>
          <a:p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	P</a:t>
            </a:r>
            <a:r>
              <a:rPr lang="en-US" sz="4400" baseline="-25000" dirty="0" smtClean="0">
                <a:latin typeface="4805_KwangMD_Melt" pitchFamily="2" charset="0"/>
                <a:cs typeface="4805_KwangMD_Melt" pitchFamily="2" charset="0"/>
              </a:rPr>
              <a:t>abs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  = 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()(g)(z)</a:t>
            </a:r>
          </a:p>
          <a:p>
            <a:r>
              <a:rPr lang="th-TH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เมื่อกำหนดให้ 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A </a:t>
            </a:r>
            <a:r>
              <a:rPr lang="th-TH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คือพื้นที่หน้าตัดของหลอดแก้ว</a:t>
            </a:r>
          </a:p>
          <a:p>
            <a:r>
              <a:rPr lang="th-TH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	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d </a:t>
            </a:r>
            <a:r>
              <a:rPr lang="th-TH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คือเส้นผ่านศูนย์กลางของหลอดแก้ว</a:t>
            </a:r>
          </a:p>
          <a:p>
            <a:r>
              <a:rPr lang="th-TH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	 คือความหนาแน่นของของไหลในหลอดแก้ว</a:t>
            </a:r>
          </a:p>
          <a:p>
            <a:r>
              <a:rPr lang="th-TH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	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z </a:t>
            </a:r>
            <a:r>
              <a:rPr lang="th-TH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คือความสูงของของไหล</a:t>
            </a:r>
            <a:endParaRPr lang="en-US" sz="4400" dirty="0" smtClean="0">
              <a:latin typeface="4805_KwangMD_Melt" pitchFamily="2" charset="0"/>
              <a:cs typeface="4805_KwangMD_Melt" pitchFamily="2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785926"/>
            <a:ext cx="85725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latin typeface="4805_KwangMD_Melt" pitchFamily="2" charset="0"/>
              <a:cs typeface="4805_KwangMD_Melt" pitchFamily="2" charset="0"/>
            </a:endParaRPr>
          </a:p>
          <a:p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ถ้าความดัน 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P</a:t>
            </a:r>
            <a:r>
              <a:rPr lang="en-US" sz="4400" baseline="-25000" dirty="0" smtClean="0">
                <a:latin typeface="4805_KwangMD_Melt" pitchFamily="2" charset="0"/>
                <a:cs typeface="4805_KwangMD_Melt" pitchFamily="2" charset="0"/>
              </a:rPr>
              <a:t>2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  </a:t>
            </a: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ไม่เท่ากับศูนย์ ความดันสัมบูรณ์ของระบบจะหาได้จาก </a:t>
            </a:r>
          </a:p>
          <a:p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	P</a:t>
            </a:r>
            <a:r>
              <a:rPr lang="en-US" sz="4400" baseline="-25000" dirty="0" smtClean="0">
                <a:latin typeface="4805_KwangMD_Melt" pitchFamily="2" charset="0"/>
                <a:cs typeface="4805_KwangMD_Melt" pitchFamily="2" charset="0"/>
              </a:rPr>
              <a:t>abs	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=	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  <a:sym typeface="Symbol"/>
              </a:rPr>
              <a:t> ()(g)(z) + 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P</a:t>
            </a:r>
            <a:r>
              <a:rPr lang="en-US" sz="4400" baseline="-25000" dirty="0" smtClean="0">
                <a:latin typeface="4805_KwangMD_Melt" pitchFamily="2" charset="0"/>
                <a:cs typeface="4805_KwangMD_Melt" pitchFamily="2" charset="0"/>
              </a:rPr>
              <a:t>2</a:t>
            </a:r>
            <a:endParaRPr lang="en-US" sz="4400" dirty="0" smtClean="0">
              <a:latin typeface="4805_KwangMD_Melt" pitchFamily="2" charset="0"/>
              <a:cs typeface="4805_KwangMD_Melt" pitchFamily="2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/>
            <a:r>
              <a:rPr lang="th-TH" dirty="0" smtClean="0">
                <a:latin typeface="4805_KwangMD_Melt" pitchFamily="2" charset="0"/>
                <a:cs typeface="4805_KwangMD_Melt" pitchFamily="2" charset="0"/>
              </a:rPr>
              <a:t>ความดันบรรยากาศ </a:t>
            </a:r>
            <a:r>
              <a:rPr lang="en-US" dirty="0" smtClean="0">
                <a:latin typeface="4805_KwangMD_Melt" pitchFamily="2" charset="0"/>
                <a:cs typeface="4805_KwangMD_Melt" pitchFamily="2" charset="0"/>
              </a:rPr>
              <a:t>(P</a:t>
            </a:r>
            <a:r>
              <a:rPr lang="en-US" baseline="-25000" dirty="0" smtClean="0">
                <a:latin typeface="4805_KwangMD_Melt" pitchFamily="2" charset="0"/>
                <a:cs typeface="4805_KwangMD_Melt" pitchFamily="2" charset="0"/>
              </a:rPr>
              <a:t>atm</a:t>
            </a:r>
            <a:r>
              <a:rPr lang="en-US" dirty="0" smtClean="0">
                <a:latin typeface="4805_KwangMD_Melt" pitchFamily="2" charset="0"/>
                <a:cs typeface="4805_KwangMD_Melt" pitchFamily="2" charset="0"/>
              </a:rPr>
              <a:t>)</a:t>
            </a:r>
            <a:endParaRPr lang="fr-FR" dirty="0" smtClean="0">
              <a:latin typeface="4805_KwangMD_Melt" pitchFamily="2" charset="0"/>
              <a:cs typeface="4805_KwangMD_Melt" pitchFamily="2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143125" y="1600200"/>
            <a:ext cx="6543675" cy="4525963"/>
          </a:xfrm>
        </p:spPr>
        <p:txBody>
          <a:bodyPr/>
          <a:lstStyle/>
          <a:p>
            <a:pPr marL="0" indent="0">
              <a:buNone/>
            </a:pP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ความดันบรรยากาศที่จุดใด ๆ คือน้ำหนักของอากาศ ที่มีพื้นที่หน้าตัดหนึ่งตารางหน่วย จากผิวของโลกสูงขึ้นไปจนสุดของบรรยากาศ ในการวัดความดันบรรยากาศเราอาจจะใช้บารอมิเตอร์ 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(Barometer) </a:t>
            </a: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เป็นเครื่องมือวัด</a:t>
            </a:r>
            <a:endParaRPr lang="fr-FR" sz="4400" dirty="0" smtClean="0">
              <a:latin typeface="4805_KwangMD_Melt" pitchFamily="2" charset="0"/>
              <a:cs typeface="4805_KwangMD_Mel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22" y="1214422"/>
            <a:ext cx="6543675" cy="5000660"/>
          </a:xfrm>
        </p:spPr>
        <p:txBody>
          <a:bodyPr/>
          <a:lstStyle/>
          <a:p>
            <a:pPr marL="0" indent="0">
              <a:buNone/>
            </a:pP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	ความดันที่เทียบกับความดันที่กระทำโดยลำปรอทสูง 0.76 เมตรหรือ 29.9 นิ้ว ที่อุณหภูมิ 0 องศาเซลเซียส ภายใต้แรงดึงดูดมาตรฐาน 9.81 เมตร/วินาที</a:t>
            </a:r>
            <a:r>
              <a:rPr lang="th-TH" sz="4400" baseline="30000" dirty="0" smtClean="0">
                <a:latin typeface="4805_KwangMD_Melt" pitchFamily="2" charset="0"/>
                <a:cs typeface="4805_KwangMD_Melt" pitchFamily="2" charset="0"/>
              </a:rPr>
              <a:t>2</a:t>
            </a: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 เรียกความดันหนึ่งบรรยากาศ 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( 1 P</a:t>
            </a:r>
            <a:r>
              <a:rPr lang="en-US" sz="4400" baseline="-25000" dirty="0" smtClean="0">
                <a:latin typeface="4805_KwangMD_Melt" pitchFamily="2" charset="0"/>
                <a:cs typeface="4805_KwangMD_Melt" pitchFamily="2" charset="0"/>
              </a:rPr>
              <a:t>atm</a:t>
            </a: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)</a:t>
            </a:r>
          </a:p>
          <a:p>
            <a:pPr marL="0" indent="0">
              <a:buNone/>
            </a:pPr>
            <a:r>
              <a:rPr lang="en-US" sz="4400" dirty="0" smtClean="0">
                <a:latin typeface="4805_KwangMD_Melt" pitchFamily="2" charset="0"/>
                <a:cs typeface="4805_KwangMD_Melt" pitchFamily="2" charset="0"/>
              </a:rPr>
              <a:t> </a:t>
            </a:r>
            <a:r>
              <a:rPr lang="th-TH" sz="4400" dirty="0" smtClean="0">
                <a:latin typeface="4805_KwangMD_Melt" pitchFamily="2" charset="0"/>
                <a:cs typeface="4805_KwangMD_Melt" pitchFamily="2" charset="0"/>
              </a:rPr>
              <a:t>	และความหนาแน่นของปรอทที่อุณหภูมินี้เท่ากับ 13,595 กิโลกรัม/ลูกบาศก์เมตร</a:t>
            </a:r>
            <a:endParaRPr lang="en-US" sz="4400" dirty="0" smtClean="0">
              <a:latin typeface="4805_KwangMD_Melt" pitchFamily="2" charset="0"/>
              <a:cs typeface="4805_KwangMD_Mel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125</Template>
  <TotalTime>499</TotalTime>
  <Words>349</Words>
  <Application>Microsoft Office PowerPoint</Application>
  <PresentationFormat>นำเสนอทางหน้าจอ (4:3)</PresentationFormat>
  <Paragraphs>40</Paragraphs>
  <Slides>18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18</vt:i4>
      </vt:variant>
    </vt:vector>
  </HeadingPairs>
  <TitlesOfParts>
    <vt:vector size="19" baseType="lpstr">
      <vt:lpstr>125</vt:lpstr>
      <vt:lpstr>ความดันสัมบูรณ์</vt:lpstr>
      <vt:lpstr>ความดันสัมบูรณ์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ความดันบรรยากาศ (Patm)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แบบฝึกหัด</vt:lpstr>
      <vt:lpstr>แบบฝึกหัด</vt:lpstr>
    </vt:vector>
  </TitlesOfParts>
  <Company>it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เครื่องมือวัดความดัน</dc:title>
  <dc:creator>user</dc:creator>
  <cp:lastModifiedBy>user</cp:lastModifiedBy>
  <cp:revision>60</cp:revision>
  <dcterms:created xsi:type="dcterms:W3CDTF">2012-06-13T03:57:15Z</dcterms:created>
  <dcterms:modified xsi:type="dcterms:W3CDTF">2013-07-12T02:45:50Z</dcterms:modified>
</cp:coreProperties>
</file>