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662738" cy="9906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0" d="100"/>
          <a:sy n="70" d="100"/>
        </p:scale>
        <p:origin x="11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D005C-B9A0-407E-9CDE-26D8CEBBFA0C}" type="datetimeFigureOut">
              <a:rPr lang="th-TH" smtClean="0"/>
              <a:t>04/09/62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E6D62-915E-4801-8B81-7A2563C8416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8448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AA958-A64B-43DB-8753-43C465EA85CD}" type="datetimeFigureOut">
              <a:rPr lang="th-TH" smtClean="0"/>
              <a:pPr/>
              <a:t>04/09/62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646ECB-3428-41B3-AA92-2ACEB936AC1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งานหรือพลังงานที่เกิดจากการไหล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Flow Work or Flow Energy</a:t>
            </a:r>
            <a:endParaRPr lang="th-TH" sz="4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99592" y="1052736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ตัวอย่าง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ก๊าซในกระบอกสูบเครื่องยนต์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1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สูบ มีปริมาตร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0.06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ลูกบาศก์เมตร ถ้าก๊าซขยายตัวเป็นไปตามสมการ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PV</a:t>
            </a:r>
            <a:r>
              <a:rPr lang="en-US" sz="4000" baseline="30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1.5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=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ค่าคงที่ จากความดัน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55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บาร์ เป็น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1.4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บาร์ จงหางานเนื่องจากการขยายตัว</a:t>
            </a:r>
            <a:endParaRPr lang="fr-CA" sz="4000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87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u="sng" dirty="0" smtClean="0">
                <a:latin typeface="TH SarabunPSK" pitchFamily="34" charset="-34"/>
                <a:cs typeface="TH SarabunPSK" pitchFamily="34" charset="-34"/>
              </a:rPr>
              <a:t>ความร้อน </a:t>
            </a:r>
            <a:r>
              <a:rPr lang="en-US" sz="4800" u="sng" dirty="0" smtClean="0">
                <a:latin typeface="TH SarabunPSK" pitchFamily="34" charset="-34"/>
                <a:cs typeface="TH SarabunPSK" pitchFamily="34" charset="-34"/>
              </a:rPr>
              <a:t>(Heat)</a:t>
            </a:r>
          </a:p>
          <a:p>
            <a:endParaRPr lang="en-US" sz="800" u="sng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ความร้อนเป็นพลังงานรูปหนึ่ง ซึ่งจะมีการถ่ายเทความร้อนเมื่ออุณหภูมิของระบบกับสิ่งแวดล้อมต่างกัน ความร้อนจะถ่ายเทจากแหล่งที่มีอุณหภูมิสูงกว่า ไปหาแหล่งที่มีอุณหภูมิต่ำกว่า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หน่วยความร้อนในระบบเมตริกคือ กิโล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แคลอ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รี่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(kcal)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ในระบบอังกฤษเป็น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BTU</a:t>
            </a:r>
          </a:p>
        </p:txBody>
      </p:sp>
    </p:spTree>
    <p:extLst>
      <p:ext uri="{BB962C8B-B14F-4D97-AF65-F5344CB8AC3E}">
        <p14:creationId xmlns:p14="http://schemas.microsoft.com/office/powerpoint/2010/main" val="28870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ในการวิเคราะห์ปัญหาทาง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เทอร์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โมไดนามิกส์นั้น ทั้งงานและความร้อนต่างก็เป็นพลังงานที่กำลังเคลื่อนที่ ซึ่งมักจะเกิดขึ้นด้วยกัน จึงใช้หน่วยชนิดเดียวกันคือ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หรือ กิโล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19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u="sng" dirty="0" smtClean="0">
                <a:latin typeface="TH SarabunPSK" pitchFamily="34" charset="-34"/>
                <a:cs typeface="TH SarabunPSK" pitchFamily="34" charset="-34"/>
              </a:rPr>
              <a:t>ความร้อนจำเพาะ </a:t>
            </a:r>
            <a:r>
              <a:rPr lang="en-US" sz="4800" u="sng" dirty="0" smtClean="0">
                <a:latin typeface="TH SarabunPSK" pitchFamily="34" charset="-34"/>
                <a:cs typeface="TH SarabunPSK" pitchFamily="34" charset="-34"/>
              </a:rPr>
              <a:t>(Specific Heat)</a:t>
            </a:r>
          </a:p>
          <a:p>
            <a:endParaRPr lang="en-US" sz="800" u="sng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สารต่างชนิดกัน ปริมาณความร้อนที่ทำให้มวลจำนวนหนึ่งมีอุณหภูมิเพิ่มขึ้นในระดับหนึ่งจะมีค่าต่างกัน อัตราส่วนระหว่างความร้อนที่ให้แก่วัตถุกับอุณหภูมิที่เพิ่มขึ้นเรียกว่า </a:t>
            </a:r>
            <a:r>
              <a:rPr lang="th-TH" sz="4000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ความจุความร้อน </a:t>
            </a:r>
            <a:r>
              <a:rPr lang="en-US" sz="4000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(Heat Capacity)</a:t>
            </a:r>
            <a:r>
              <a:rPr lang="th-TH" sz="4000" i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ของวัตถุนั้น ๆ</a:t>
            </a:r>
            <a:endParaRPr lang="th-TH" sz="4000" i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i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ถ้าให้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เป็นความจุความร้อน</a:t>
            </a:r>
            <a:endParaRPr lang="th-TH" sz="4000" i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ดังนั้น 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 =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ความจุความร้อน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=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628" y="5286388"/>
          <a:ext cx="642942" cy="94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266469" imgH="393359" progId="">
                  <p:embed/>
                </p:oleObj>
              </mc:Choice>
              <mc:Fallback>
                <p:oleObj name="Equation" r:id="rId3" imgW="266469" imgH="39335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5286388"/>
                        <a:ext cx="642942" cy="949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คำว่า “ความจุ” อาจทำให้เข้าใจผิดว่าเป็นปริมาณความร้อนที่วัตถุจุได้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แต่ความจริง ความจุความร้อนหมายถึง ปริมาณความร้อนที่เข้าไปต่อหนึ่งหน่วยอุณหภูมิที่เพิ่มขึ้น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ความจุความร้อนต่อหนึ่งหน่วยมวลของวัตถุ เรียกว่า ความร้อนจำเพาะ 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ถ้าให้ 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เป็นความร้อนจำเพาะ ดังนั้น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=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ความจุความร้อน/มวล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= C/m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ดังนั้น ความร้อนจำเพาะของสารใด ๆ คือปริมาณความร้อนที่ทำให้สารหนึ่งหน่วยของมวลมีอุณหภูมิเปลี่ยนแปลงหนึ่งองศา 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ความร้อนจำเพาะมีหน่วยเป็น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/กรัม-องศา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เคลวิน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(J/g-K)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/กิโลกรัม-องศา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เคลวิน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(J/kg-K)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214678" y="857232"/>
          <a:ext cx="1643074" cy="108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596641" imgH="393529" progId="">
                  <p:embed/>
                </p:oleObj>
              </mc:Choice>
              <mc:Fallback>
                <p:oleObj name="Equation" r:id="rId3" imgW="596641" imgH="393529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857232"/>
                        <a:ext cx="1643074" cy="1083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          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หรือ</a:t>
            </a:r>
          </a:p>
          <a:p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เมื่อ 		หรือ 		คือปริมาณความร้อนที่ถ่ายเท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คือความร้อนจำเพาะ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m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คือมวล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	คือความแตกต่างของอุณหภูมิ				ก่อนและหลังการเปลี่ยนแปลง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714480" y="1000108"/>
          <a:ext cx="71438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3" imgW="253780" imgH="203024" progId="">
                  <p:embed/>
                </p:oleObj>
              </mc:Choice>
              <mc:Fallback>
                <p:oleObj name="Equation" r:id="rId3" imgW="253780" imgH="203024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1000108"/>
                        <a:ext cx="714380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14678" y="1000108"/>
          <a:ext cx="2571768" cy="538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5" imgW="1091726" imgH="228501" progId="">
                  <p:embed/>
                </p:oleObj>
              </mc:Choice>
              <mc:Fallback>
                <p:oleObj name="Equation" r:id="rId5" imgW="1091726" imgH="228501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000108"/>
                        <a:ext cx="2571768" cy="538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786182" y="1714488"/>
          <a:ext cx="2357454" cy="5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7" imgW="1028700" imgH="228600" progId="">
                  <p:embed/>
                </p:oleObj>
              </mc:Choice>
              <mc:Fallback>
                <p:oleObj name="Equation" r:id="rId7" imgW="1028700" imgH="2286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1714488"/>
                        <a:ext cx="2357454" cy="523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714480" y="2786058"/>
          <a:ext cx="7143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9" imgW="253780" imgH="203024" progId="">
                  <p:embed/>
                </p:oleObj>
              </mc:Choice>
              <mc:Fallback>
                <p:oleObj name="Equation" r:id="rId9" imgW="253780" imgH="203024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786058"/>
                        <a:ext cx="7143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428992" y="2714620"/>
          <a:ext cx="57150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0" imgW="228600" imgH="228600" progId="">
                  <p:embed/>
                </p:oleObj>
              </mc:Choice>
              <mc:Fallback>
                <p:oleObj name="Equation" r:id="rId10" imgW="228600" imgH="228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714620"/>
                        <a:ext cx="571504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297890" y="4643446"/>
          <a:ext cx="191692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2" imgW="876300" imgH="228600" progId="">
                  <p:embed/>
                </p:oleObj>
              </mc:Choice>
              <mc:Fallback>
                <p:oleObj name="Equation" r:id="rId12" imgW="876300" imgH="2286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890" y="4643446"/>
                        <a:ext cx="1916920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ความร้อนจำเพาะของวัตถุมีค่าไม่คงที่ ขึ้นอยู่กับช่วงอุณหภูมิ ค่าประมาณในช่วงอุณหภูมิ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T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กำหนดได้จาก</a:t>
            </a:r>
          </a:p>
          <a:p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  <a:p>
            <a:endParaRPr lang="th-TH" sz="4000" dirty="0" smtClean="0">
              <a:latin typeface="TH SarabunPSK" pitchFamily="34" charset="-34"/>
              <a:cs typeface="TH SarabunPSK" pitchFamily="34" charset="-34"/>
              <a:sym typeface="Symbol"/>
            </a:endParaRPr>
          </a:p>
          <a:p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	ดังนั้น ความร้อนที่ต้องให้แก่วัตถุมวล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m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, ความร้อนจำเพาะ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c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เพื่อที่จะเพิ่มอุณหภูมิ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T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เป็น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T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2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 คือ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                    </a:t>
            </a:r>
          </a:p>
          <a:p>
            <a:r>
              <a:rPr lang="th-TH" sz="4000" dirty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                   หรือ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214678" y="2571744"/>
          <a:ext cx="1928827" cy="115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698500" imgH="419100" progId="">
                  <p:embed/>
                </p:oleObj>
              </mc:Choice>
              <mc:Fallback>
                <p:oleObj name="Equation" r:id="rId3" imgW="698500" imgH="419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571744"/>
                        <a:ext cx="1928827" cy="1157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57620" y="5643578"/>
          <a:ext cx="3000396" cy="886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5" imgW="1117600" imgH="330200" progId="">
                  <p:embed/>
                </p:oleObj>
              </mc:Choice>
              <mc:Fallback>
                <p:oleObj name="Equation" r:id="rId5" imgW="1117600" imgH="330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5643578"/>
                        <a:ext cx="3000396" cy="886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000232" y="5929330"/>
          <a:ext cx="642942" cy="514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7" imgW="253780" imgH="203024" progId="">
                  <p:embed/>
                </p:oleObj>
              </mc:Choice>
              <mc:Fallback>
                <p:oleObj name="Equation" r:id="rId7" imgW="253780" imgH="203024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5929330"/>
                        <a:ext cx="642942" cy="514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ในกรณีที่เป็นการเปลี่ยนแปลงสภาวะของของแข็งหรือของเหลว เช่นการรับหรือคายความร้อนที่ความดันคงที่ ค่าความร้อนจำเพาะที่ใช้ในกรณีนี้เรียกว่า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Specific Heat at Constant Pressure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ใช้สัญลักษณ์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P</a:t>
            </a:r>
          </a:p>
          <a:p>
            <a:endParaRPr lang="en-US" sz="4000" baseline="-25000" dirty="0">
              <a:latin typeface="TH SarabunPSK" pitchFamily="34" charset="-34"/>
              <a:cs typeface="TH SarabunPSK" pitchFamily="34" charset="-34"/>
            </a:endParaRPr>
          </a:p>
          <a:p>
            <a:endParaRPr lang="en-US" sz="4000" baseline="-25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4000" baseline="-25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357422" y="3929066"/>
          <a:ext cx="3750495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3" imgW="1333500" imgH="228600" progId="">
                  <p:embed/>
                </p:oleObj>
              </mc:Choice>
              <mc:Fallback>
                <p:oleObj name="Equation" r:id="rId3" imgW="1333500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3929066"/>
                        <a:ext cx="3750495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357422" y="5357826"/>
          <a:ext cx="321471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1143000" imgH="228600" progId="">
                  <p:embed/>
                </p:oleObj>
              </mc:Choice>
              <mc:Fallback>
                <p:oleObj name="Equation" r:id="rId5" imgW="114300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357826"/>
                        <a:ext cx="3214710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715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ในกรณีที่สารตัวกลางเป็นก๊าซ ซึ่งอาจรับหรือคายความร้อนที่ปริมาตรคงที่ เรียกว่า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Specific Heat at Constant Volume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ใช้สัญลักษณ์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000" baseline="-25000" dirty="0">
                <a:latin typeface="TH SarabunPSK" pitchFamily="34" charset="-34"/>
                <a:cs typeface="TH SarabunPSK" pitchFamily="34" charset="-34"/>
              </a:rPr>
              <a:t>V</a:t>
            </a:r>
            <a:endParaRPr lang="en-US" sz="4000" baseline="-25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4000" baseline="-25000" dirty="0">
              <a:latin typeface="TH SarabunPSK" pitchFamily="34" charset="-34"/>
              <a:cs typeface="TH SarabunPSK" pitchFamily="34" charset="-34"/>
            </a:endParaRPr>
          </a:p>
          <a:p>
            <a:endParaRPr lang="en-US" sz="4000" baseline="-25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4000" baseline="-250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428859" y="3286124"/>
          <a:ext cx="3571901" cy="612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3" imgW="1333500" imgH="228600" progId="">
                  <p:embed/>
                </p:oleObj>
              </mc:Choice>
              <mc:Fallback>
                <p:oleObj name="Equation" r:id="rId3" imgW="133350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59" y="3286124"/>
                        <a:ext cx="3571901" cy="6123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428860" y="4929198"/>
          <a:ext cx="3000396" cy="60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5" imgW="1143000" imgH="228600" progId="">
                  <p:embed/>
                </p:oleObj>
              </mc:Choice>
              <mc:Fallback>
                <p:oleObj name="Equation" r:id="rId5" imgW="1143000" imgH="228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4929198"/>
                        <a:ext cx="3000396" cy="600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28670"/>
            <a:ext cx="7858180" cy="347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8" y="4429132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</a:rPr>
              <a:t>ในขณะที่สารตัวกลางไหลผ่านระบบ ให้คิดเหมือนกับว่ามีลูกสูบมาดันหรือผลักสารตัวกลางให้ผ่านขอบเขตเพื่อเข้าสู่ระบบ</a:t>
            </a:r>
            <a:endParaRPr lang="th-TH" sz="4000" dirty="0">
              <a:latin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ถ้าให้ความร้อนแก่เหล็กจำนวน 5 กิโลกรัม ที่อุณหภูมิ 15 องศาเซลเซียส จนเหล็กมีอุณหภูมิ 100 องศาเซลเซียส ให้หาปริมาณความร้อนที่ต้องใช้ สมมุติว่าค่าความร้อนจำเพาะของเหล็กคงที่ และมีค่า 480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/กิโลกรัม-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เคลวิน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715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ของเหลวชนิดหนึ่งมีมวล 4 กิโลกรัม รับความร้อนทำให้อุณหภูมิเพิ่มขึ้นจาก 15 องศาเซลเซียส เป็น 100 องศาเซลเซียส ซึ่งต้องใช้ปริมาณความร้อน 714 กิโล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จงหาค่าความร้อนจำเพาะเฉลี่ยของของเหลวนี้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7153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u="sng" dirty="0" smtClean="0">
                <a:latin typeface="TH SarabunPSK" pitchFamily="34" charset="-34"/>
                <a:cs typeface="TH SarabunPSK" pitchFamily="34" charset="-34"/>
              </a:rPr>
              <a:t>พลังงานภายใน </a:t>
            </a:r>
            <a:r>
              <a:rPr lang="en-US" sz="4800" u="sng" dirty="0" smtClean="0">
                <a:latin typeface="TH SarabunPSK" pitchFamily="34" charset="-34"/>
                <a:cs typeface="TH SarabunPSK" pitchFamily="34" charset="-34"/>
              </a:rPr>
              <a:t>(Internal Energy ; </a:t>
            </a:r>
            <a:r>
              <a:rPr lang="en-US" sz="4800" u="sng" dirty="0" err="1" smtClean="0">
                <a:latin typeface="TH SarabunPSK" pitchFamily="34" charset="-34"/>
                <a:cs typeface="TH SarabunPSK" pitchFamily="34" charset="-34"/>
              </a:rPr>
              <a:t>U,u</a:t>
            </a:r>
            <a:r>
              <a:rPr lang="en-US" sz="4800" u="sng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พลังงาน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ทั้งหมดที่เกิดจากการเคลื่อนที่แบบต่าง ๆ ของโมเลกุลหรืออะตอมของสสาร เช่น เกิดจากการหมุน การ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สั่น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เคลื่อนที่ไปมาของโมเลกุลเหล่านี้ทำให้เกิดพลังงานรูปต่าง ๆ ซึ่งรวมกันแล้วเรียกว่า พลังงานภายใน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646927" y="4581128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หน่วยของพลังงานภายใน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(U)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J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หน่วยของพลังงานภายในจำเพาะ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(u)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คือ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J/g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1000108"/>
            <a:ext cx="7715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อากาศจำนวนหนึ่งเมื่อมีการเปลี่ยนแปลงสภาวะ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ปรากฎ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ว่าพลังงานภายในจำเพาะเพิ่มขึ้น 40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kJ/kg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ถ้าอุณหภูมิก่อนการเปลี่ยนแปลง 15 องศาเซลเซียส และ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V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ของอากาศ 0.718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kJ/kg-K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จงหาค่าอุณหภูมิของอากาศหลังจากการเปลี่ยนแปลง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u="sng" dirty="0" smtClean="0">
                <a:latin typeface="TH SarabunPSK" pitchFamily="34" charset="-34"/>
                <a:cs typeface="TH SarabunPSK" pitchFamily="34" charset="-34"/>
              </a:rPr>
              <a:t>เอน</a:t>
            </a:r>
            <a:r>
              <a:rPr lang="th-TH" sz="4800" u="sng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800" u="sng" dirty="0" smtClean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4800" u="sng" dirty="0" smtClean="0">
                <a:latin typeface="TH SarabunPSK" pitchFamily="34" charset="-34"/>
                <a:cs typeface="TH SarabunPSK" pitchFamily="34" charset="-34"/>
              </a:rPr>
              <a:t>(Enthalpy; </a:t>
            </a:r>
            <a:r>
              <a:rPr lang="en-US" sz="4800" u="sng" dirty="0" err="1" smtClean="0">
                <a:latin typeface="TH SarabunPSK" pitchFamily="34" charset="-34"/>
                <a:cs typeface="TH SarabunPSK" pitchFamily="34" charset="-34"/>
              </a:rPr>
              <a:t>H,h</a:t>
            </a:r>
            <a:r>
              <a:rPr lang="en-US" sz="4800" u="sng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 คือผลรวมระหว่างพลังงานภายในกับพลังงานที่เกิดจากการไหล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(Flow work)</a:t>
            </a:r>
          </a:p>
          <a:p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และสามารถหาการเปลี่ยนแปลงของเอน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ปีได้จากสมการ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643174" y="3429000"/>
          <a:ext cx="2357454" cy="52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3" imgW="799753" imgH="177723" progId="">
                  <p:embed/>
                </p:oleObj>
              </mc:Choice>
              <mc:Fallback>
                <p:oleObj name="Equation" r:id="rId3" imgW="799753" imgH="177723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429000"/>
                        <a:ext cx="2357454" cy="523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643174" y="857232"/>
          <a:ext cx="295277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3" imgW="1181100" imgH="228600" progId="">
                  <p:embed/>
                </p:oleObj>
              </mc:Choice>
              <mc:Fallback>
                <p:oleObj name="Equation" r:id="rId3" imgW="1181100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857232"/>
                        <a:ext cx="2952770" cy="57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286116" y="1571612"/>
          <a:ext cx="241698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5" imgW="1104900" imgH="228600" progId="">
                  <p:embed/>
                </p:oleObj>
              </mc:Choice>
              <mc:Fallback>
                <p:oleObj name="Equation" r:id="rId5" imgW="110490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571612"/>
                        <a:ext cx="241698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0100" y="2428868"/>
            <a:ext cx="7643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</a:t>
            </a:r>
          </a:p>
          <a:p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เมื่อ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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H = H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-H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	คือการเปลี่ยนแปลงของเอน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  <a:sym typeface="Symbol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ปี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	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m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คือมวลของสารตัวกลาง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	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c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P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คือค่าความร้อนจำเพาะ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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T = T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-T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  <a:sym typeface="Symbol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  <a:sym typeface="Symbol"/>
              </a:rPr>
              <a:t>	คือการเปลี่ยนแปลงของอุณหภูมิ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571736" y="2428868"/>
          <a:ext cx="221457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Equation" r:id="rId7" imgW="787400" imgH="228600" progId="">
                  <p:embed/>
                </p:oleObj>
              </mc:Choice>
              <mc:Fallback>
                <p:oleObj name="Equation" r:id="rId7" imgW="7874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2428868"/>
                        <a:ext cx="2214578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หน่วยของเอน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(H)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คือ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(J)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นิว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ตัน.เมตร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N.m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ถ้าเป็นเอน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ปีจำเพาะ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(h)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คือ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/กิโลกรัม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(J/kg)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หรือกิโล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ต่อกิโลกรัม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(kJ/kg)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หรือ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นิว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ตัน.เมตร/กิโลกรัม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000" dirty="0" err="1" smtClean="0">
                <a:latin typeface="TH SarabunPSK" pitchFamily="34" charset="-34"/>
                <a:cs typeface="TH SarabunPSK" pitchFamily="34" charset="-34"/>
              </a:rPr>
              <a:t>N.m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/kg)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7643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ของไหลชนิดหนึ่งมีค่าพลังงานภายในและเอน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ปีในขั้นแรก 400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และ 422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kJ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ตามลำดับ ภายหลังเมื่ออุณหภูมิของของไหลชนิดนี้เปลี่ยนแปลง ทำให้ค่าพลังงานภายในและเอน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ปีเปลี่ยนแปลงเป็น 565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และ 370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ตามลำดับ ให้หาการเปลี่ยนแปลงของพลังงานหรืองานเนื่องจากการไหลของของไหลนี้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แบบฝึกหัด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น้ำมันชนิดหนึ่งมีปริมาตร 0.02 ลูกบาศก์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เมตร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ต่อกิโลกรัม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ที่ความดัน 1.013 บาร์และมีพลังงานภายใน 106 กิโล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จูล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/กิโลกรัม ให้หาเอน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ปีจำเพาะของน้ำมันนี้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H SarabunPSK" pitchFamily="34" charset="-34"/>
                <a:cs typeface="TH SarabunPSK" pitchFamily="34" charset="-34"/>
                <a:sym typeface="Symbol"/>
              </a:rPr>
              <a:t>	</a:t>
            </a:r>
            <a:endParaRPr lang="th-TH" sz="4000" dirty="0">
              <a:latin typeface="TH SarabunPSK" pitchFamily="34" charset="-34"/>
              <a:cs typeface="TH SarabunPSK" pitchFamily="34" charset="-34"/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071546"/>
            <a:ext cx="7643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u="sng" dirty="0" smtClean="0">
                <a:latin typeface="TH SarabunPSK" pitchFamily="34" charset="-34"/>
                <a:cs typeface="TH SarabunPSK" pitchFamily="34" charset="-34"/>
              </a:rPr>
              <a:t>แบบฝึกหัด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อากาศจำนวน 6 กิโลกรัม อุณหภูมิ 80 องศาเซลเซียส ได้รับความร้อนที่กระบวนการความดันคงที่จนกระทั่งอุณหภูมิเปลี่ยนเป็น 230 องศาเซลเซียส จงหาการเปลี่ยนแปลงเอน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ทาล</a:t>
            </a:r>
            <a:r>
              <a:rPr lang="th-TH" sz="4000" smtClean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r>
              <a:rPr lang="th-TH" sz="4000" smtClean="0">
                <a:latin typeface="TH SarabunPSK" pitchFamily="34" charset="-34"/>
                <a:cs typeface="TH SarabunPSK" pitchFamily="34" charset="-34"/>
              </a:rPr>
              <a:t>กำหนดให้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P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ของอากาศเท่ากับ 0.992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kJ/kg-K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928670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	งาน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=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(แรง) (ระยะทาง)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  W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f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	=  (F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(L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= (P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(A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(L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= (P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(V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ในทำนองเดียวกัน สภาวะที่ 2 หรือกำลังออกจากระบบ งานที่ใช้ในการผลักสารตัวกลางเกิดขึ้นอย่างต่อเนื่อง จึงอาจจะเรียกงานที่เกิดจากการไหลนี้ว่า งานจากการแทนที่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2214546" y="3143248"/>
            <a:ext cx="3071834" cy="17145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714348" y="928670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	ดังนั้น งานที่เกิดจากการแทนที่หรือจากการไหลหาได้จาก</a:t>
            </a:r>
          </a:p>
          <a:p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	  W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f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	=  (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ความดัน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 (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ปริมาตร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ดังนั้น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 W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f1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	=  P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V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0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	 W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f2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 	=  P</a:t>
            </a:r>
            <a:r>
              <a:rPr lang="en-US" sz="4000" baseline="-25000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V</a:t>
            </a:r>
            <a:r>
              <a:rPr lang="en-US" sz="4000" baseline="-250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4432006" cy="35719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+mj-cs"/>
              </a:rPr>
              <a:t>งานของระบบที่ไม่มีการไหลแบบย้อนกลับได้ </a:t>
            </a:r>
            <a:r>
              <a:rPr lang="en-US" sz="4400" u="sng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+mj-cs"/>
              </a:rPr>
              <a:t>(</a:t>
            </a:r>
            <a:r>
              <a:rPr lang="en-US" sz="4400" u="sng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Reversible </a:t>
            </a:r>
            <a:r>
              <a:rPr lang="en-US" sz="4400" u="sng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Nonflow</a:t>
            </a:r>
            <a:r>
              <a:rPr lang="en-US" sz="4400" u="sng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Work)</a:t>
            </a:r>
            <a:endParaRPr lang="fr-CA" sz="4400" u="sng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47899">
            <a:off x="4238625" y="357166"/>
            <a:ext cx="49053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835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27584" y="1196752"/>
            <a:ext cx="7500990" cy="52864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จาก		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F  =  (P)(A)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งานที่เกิดขึ้นเมื่อลูกสูบเคลื่อนที่เป็นระยะ 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</a:t>
            </a: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จะเท่ากับแรงคูณระยะทางที่ลูกสูบเคลื่อนที่ ดังนั้น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		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dw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 =  (F)(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		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dw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 =  (P)(A)(dx)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แต่เทอม  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(A)(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dx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) = </a:t>
            </a: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ปริมาตรของกระบอกสูบที่เพิ่มขึ้น</a:t>
            </a:r>
            <a:endParaRPr lang="fr-CA" sz="4400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469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1259632" y="692696"/>
            <a:ext cx="7500990" cy="5286412"/>
          </a:xfrm>
        </p:spPr>
        <p:txBody>
          <a:bodyPr/>
          <a:lstStyle/>
          <a:p>
            <a:pPr marL="0" indent="0">
              <a:buNone/>
            </a:pP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      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(</a:t>
            </a:r>
            <a:r>
              <a:rPr lang="en-US" sz="4400" dirty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A)(dx) </a:t>
            </a:r>
            <a:r>
              <a:rPr lang="th-TH" sz="4400" dirty="0" smtClean="0">
                <a:solidFill>
                  <a:srgbClr val="E35C06"/>
                </a:solidFill>
                <a:latin typeface="4805_KwangMD_Melt" pitchFamily="2" charset="0"/>
                <a:ea typeface="4805_KwangMD_Melt" pitchFamily="2" charset="0"/>
                <a:cs typeface="4805_KwangMD_Melt" pitchFamily="2" charset="0"/>
              </a:rPr>
              <a:t>	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=  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dV</a:t>
            </a:r>
            <a:endParaRPr lang="en-US" sz="4400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ดังนั้น		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dw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	= (P)(</a:t>
            </a:r>
            <a:r>
              <a:rPr lang="en-US" sz="44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dV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)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งานทั้งหมดเมื่อลูกสูบเคลื่อนที่จากสภาวะ </a:t>
            </a:r>
            <a:r>
              <a:rPr lang="en-US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1</a:t>
            </a:r>
            <a:r>
              <a:rPr lang="th-TH" sz="44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ไปสู่สภาวะ 2 </a:t>
            </a:r>
            <a:endParaRPr lang="fr-CA" sz="4400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80180"/>
              </p:ext>
            </p:extLst>
          </p:nvPr>
        </p:nvGraphicFramePr>
        <p:xfrm>
          <a:off x="2919799" y="3821682"/>
          <a:ext cx="2744803" cy="1085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3" imgW="1155700" imgH="457200" progId="">
                  <p:embed/>
                </p:oleObj>
              </mc:Choice>
              <mc:Fallback>
                <p:oleObj name="Equation" r:id="rId3" imgW="11557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799" y="3821682"/>
                        <a:ext cx="2744803" cy="1085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781830"/>
              </p:ext>
            </p:extLst>
          </p:nvPr>
        </p:nvGraphicFramePr>
        <p:xfrm>
          <a:off x="3071802" y="5282474"/>
          <a:ext cx="2440799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5" imgW="1041400" imgH="457200" progId="">
                  <p:embed/>
                </p:oleObj>
              </mc:Choice>
              <mc:Fallback>
                <p:oleObj name="Equation" r:id="rId5" imgW="1041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5282474"/>
                        <a:ext cx="2440799" cy="107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0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57224" y="214290"/>
            <a:ext cx="7500990" cy="52864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ตัวอย่าง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ถ้าสารทำงานเกิดการขยายตัวดันลูกสูบที่ความดันคงที่ 700 กิโล</a:t>
            </a:r>
            <a:r>
              <a:rPr lang="th-TH" sz="4000" dirty="0" err="1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นิว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ตันต่อตารางเมตร จากปริมาตรเดิม 0.28 ลูกบาศก์เมตร ไปเป็นปริมาตร 1.68 ลูกบาศก์เมตร ให้หางานที่เกิดขึ้นเนื่องจากการขยายตัวของสารทำงาน</a:t>
            </a:r>
            <a:endParaRPr lang="fr-CA" sz="4000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44197">
            <a:off x="2136757" y="3410381"/>
            <a:ext cx="4386013" cy="304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33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Espace réservé du contenu 2"/>
          <p:cNvSpPr>
            <a:spLocks noGrp="1"/>
          </p:cNvSpPr>
          <p:nvPr>
            <p:ph idx="1"/>
          </p:nvPr>
        </p:nvSpPr>
        <p:spPr>
          <a:xfrm>
            <a:off x="827584" y="908720"/>
            <a:ext cx="7500990" cy="5286412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th-TH" sz="4400" u="sng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ตัวอย่าง</a:t>
            </a:r>
          </a:p>
          <a:p>
            <a:pPr marL="0" indent="0" eaLnBrk="1" hangingPunct="1">
              <a:buFont typeface="Arial" charset="0"/>
              <a:buNone/>
            </a:pP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สารตัวกลางจำนวนหนึ่ง ที่ความดัน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3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บาร์ ปริมาตร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0.18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ลูกบาศก์เมตร บรรจุภายในกระบอกสูบ ถ้าสารตัวกลางนี้ขยายตัวดันลูกสูบจนความดันลดลงเหลือ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0.6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บาร์ สมการขยายตัวเป็นไปตามกฎ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P=c/V</a:t>
            </a:r>
            <a:r>
              <a:rPr lang="en-US" sz="4000" baseline="30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2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เมื่อ </a:t>
            </a:r>
            <a:r>
              <a:rPr lang="en-US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c </a:t>
            </a:r>
            <a:r>
              <a:rPr lang="th-TH" sz="4000" dirty="0" smtClean="0">
                <a:solidFill>
                  <a:srgbClr val="E35C06"/>
                </a:solidFill>
                <a:latin typeface="Cordia New" panose="020B0304020202020204" pitchFamily="34" charset="-34"/>
                <a:ea typeface="4805_KwangMD_Melt" pitchFamily="2" charset="0"/>
                <a:cs typeface="Cordia New" panose="020B0304020202020204" pitchFamily="34" charset="-34"/>
              </a:rPr>
              <a:t>เท่ากับค่าคงที่และการขยายตัวเป็นไปแบบย้อนกลับได้ ให้หางานที่เกิดจากการขยายตัว</a:t>
            </a:r>
            <a:endParaRPr lang="fr-CA" sz="4000" dirty="0" smtClean="0">
              <a:solidFill>
                <a:srgbClr val="E35C06"/>
              </a:solidFill>
              <a:latin typeface="Cordia New" panose="020B0304020202020204" pitchFamily="34" charset="-34"/>
              <a:ea typeface="4805_KwangMD_Melt" pitchFamily="2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13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3396</TotalTime>
  <Words>576</Words>
  <Application>Microsoft Office PowerPoint</Application>
  <PresentationFormat>นำเสนอทางหน้าจอ (4:3)</PresentationFormat>
  <Paragraphs>116</Paragraphs>
  <Slides>29</Slides>
  <Notes>0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40" baseType="lpstr">
      <vt:lpstr>4805_KwangMD_Melt</vt:lpstr>
      <vt:lpstr>Arial</vt:lpstr>
      <vt:lpstr>Browallia New</vt:lpstr>
      <vt:lpstr>Calibri</vt:lpstr>
      <vt:lpstr>Constantia</vt:lpstr>
      <vt:lpstr>Cordia New</vt:lpstr>
      <vt:lpstr>Symbol</vt:lpstr>
      <vt:lpstr>TH SarabunPSK</vt:lpstr>
      <vt:lpstr>Wingdings 2</vt:lpstr>
      <vt:lpstr>ไหลเวียน</vt:lpstr>
      <vt:lpstr>Equation</vt:lpstr>
      <vt:lpstr>งานหรือพลังงานที่เกิดจากการไหล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it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งานหรือพลังงานที่เกิดจากการไหล</dc:title>
  <dc:creator>user</dc:creator>
  <cp:lastModifiedBy>a</cp:lastModifiedBy>
  <cp:revision>53</cp:revision>
  <cp:lastPrinted>2019-09-04T01:38:38Z</cp:lastPrinted>
  <dcterms:created xsi:type="dcterms:W3CDTF">2012-07-12T13:29:38Z</dcterms:created>
  <dcterms:modified xsi:type="dcterms:W3CDTF">2019-09-05T06:03:45Z</dcterms:modified>
</cp:coreProperties>
</file>