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D2B-A145-4B38-867A-054E0DC7FA9E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CB3A0B8-88F4-4C7B-85A7-8ECD62EAC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730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D2B-A145-4B38-867A-054E0DC7FA9E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CB3A0B8-88F4-4C7B-85A7-8ECD62EAC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76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D2B-A145-4B38-867A-054E0DC7FA9E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CB3A0B8-88F4-4C7B-85A7-8ECD62EACDF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9801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D2B-A145-4B38-867A-054E0DC7FA9E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B3A0B8-88F4-4C7B-85A7-8ECD62EAC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93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D2B-A145-4B38-867A-054E0DC7FA9E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B3A0B8-88F4-4C7B-85A7-8ECD62EACDF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6475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D2B-A145-4B38-867A-054E0DC7FA9E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B3A0B8-88F4-4C7B-85A7-8ECD62EAC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035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D2B-A145-4B38-867A-054E0DC7FA9E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A0B8-88F4-4C7B-85A7-8ECD62EAC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077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D2B-A145-4B38-867A-054E0DC7FA9E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A0B8-88F4-4C7B-85A7-8ECD62EAC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55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D2B-A145-4B38-867A-054E0DC7FA9E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A0B8-88F4-4C7B-85A7-8ECD62EAC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1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D2B-A145-4B38-867A-054E0DC7FA9E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CB3A0B8-88F4-4C7B-85A7-8ECD62EAC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37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D2B-A145-4B38-867A-054E0DC7FA9E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CB3A0B8-88F4-4C7B-85A7-8ECD62EAC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63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D2B-A145-4B38-867A-054E0DC7FA9E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CB3A0B8-88F4-4C7B-85A7-8ECD62EAC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07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D2B-A145-4B38-867A-054E0DC7FA9E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A0B8-88F4-4C7B-85A7-8ECD62EAC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788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D2B-A145-4B38-867A-054E0DC7FA9E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A0B8-88F4-4C7B-85A7-8ECD62EAC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572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D2B-A145-4B38-867A-054E0DC7FA9E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A0B8-88F4-4C7B-85A7-8ECD62EAC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13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D2B-A145-4B38-867A-054E0DC7FA9E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B3A0B8-88F4-4C7B-85A7-8ECD62EAC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453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10D2B-A145-4B38-867A-054E0DC7FA9E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CB3A0B8-88F4-4C7B-85A7-8ECD62EAC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45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หมู่บ้านผ้าทอไหม อำเภอเฉลิมพระเกียรติ์ จังหวัดบุรีรัมย์ </a:t>
            </a:r>
            <a:endParaRPr lang="en-US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8340788" cy="489013"/>
          </a:xfrm>
        </p:spPr>
        <p:txBody>
          <a:bodyPr>
            <a:normAutofit fontScale="92500" lnSpcReduction="20000"/>
          </a:bodyPr>
          <a:lstStyle/>
          <a:p>
            <a:pPr algn="ctr">
              <a:spcBef>
                <a:spcPct val="0"/>
              </a:spcBef>
            </a:pPr>
            <a:r>
              <a:rPr lang="th-TH" sz="3200" dirty="0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ค่าละติจูด  14°33′30″</a:t>
            </a:r>
            <a:r>
              <a:rPr lang="en-US" sz="3200" dirty="0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N   </a:t>
            </a:r>
            <a:r>
              <a:rPr lang="th-TH" sz="3200" dirty="0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ค่าลองติ</a:t>
            </a:r>
            <a:r>
              <a:rPr lang="th-TH" sz="3200" dirty="0" err="1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จูด</a:t>
            </a:r>
            <a:r>
              <a:rPr lang="th-TH" sz="3200" dirty="0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   102°55′30″</a:t>
            </a:r>
            <a:r>
              <a:rPr lang="en-US" sz="3200" dirty="0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E</a:t>
            </a:r>
            <a:endParaRPr lang="en-US" sz="3200" dirty="0">
              <a:latin typeface="TH Sarabun New" panose="020B0500040200020003" pitchFamily="34" charset="-34"/>
              <a:ea typeface="+mj-ea"/>
              <a:cs typeface="TH Sarabun New" panose="020B0500040200020003" pitchFamily="34" charset="-34"/>
            </a:endParaRP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half" idx="2"/>
          </p:nvPr>
        </p:nvSpPr>
        <p:spPr>
          <a:xfrm>
            <a:off x="1089926" y="2170176"/>
            <a:ext cx="4342893" cy="3354060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th-TH" sz="2400" b="1" dirty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ประชากร</a:t>
            </a:r>
            <a:r>
              <a:rPr lang="en-US" sz="2400" b="1" dirty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 </a:t>
            </a:r>
            <a:r>
              <a:rPr lang="th-TH" sz="2400" dirty="0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มี</a:t>
            </a:r>
            <a:r>
              <a:rPr lang="th-TH" sz="2400" dirty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จำนวนครัวเรือน 1,484 ครัวเรือน   ความหนาแน่นเฉลี่ย 115.72 คน/ตารางกิโลเมตร </a:t>
            </a:r>
            <a:endParaRPr lang="en-US" sz="2400" dirty="0">
              <a:latin typeface="TH Sarabun New" panose="020B0500040200020003" pitchFamily="34" charset="-34"/>
              <a:ea typeface="+mj-ea"/>
              <a:cs typeface="TH Sarabun New" panose="020B0500040200020003" pitchFamily="34" charset="-34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th-TH" sz="2400" b="1" dirty="0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อาชีพหลัก </a:t>
            </a:r>
            <a:r>
              <a:rPr lang="th-TH" sz="2400" dirty="0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ทำนา (มากกว่าร้อยละ 80  ของพื้นที่การเกษตร)  </a:t>
            </a:r>
            <a:r>
              <a:rPr lang="th-TH" sz="2400" b="1" dirty="0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อาชีพเสริม  </a:t>
            </a:r>
            <a:r>
              <a:rPr lang="th-TH" sz="2400" dirty="0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ปลูกพืช ทำหัตถกรรม (ทอผ้าไหม)</a:t>
            </a:r>
            <a:endParaRPr lang="en-US" dirty="0"/>
          </a:p>
        </p:txBody>
      </p:sp>
      <p:sp>
        <p:nvSpPr>
          <p:cNvPr id="8" name="ตัวแทนเนื้อหา 7"/>
          <p:cNvSpPr>
            <a:spLocks noGrp="1"/>
          </p:cNvSpPr>
          <p:nvPr>
            <p:ph sz="quarter" idx="4"/>
          </p:nvPr>
        </p:nvSpPr>
        <p:spPr>
          <a:xfrm>
            <a:off x="5751724" y="2305876"/>
            <a:ext cx="5183188" cy="2103501"/>
          </a:xfrm>
        </p:spPr>
        <p:txBody>
          <a:bodyPr>
            <a:normAutofit fontScale="92500" lnSpcReduction="10000"/>
          </a:bodyPr>
          <a:lstStyle/>
          <a:p>
            <a:r>
              <a:rPr lang="th-TH" sz="2400" b="1" dirty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การวิเคราะห์</a:t>
            </a:r>
            <a:r>
              <a:rPr lang="th-TH" sz="2400" b="1" dirty="0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กลุ่ม</a:t>
            </a:r>
            <a:endParaRPr lang="en-US" sz="2400" b="1" dirty="0" smtClean="0">
              <a:latin typeface="TH Sarabun New" panose="020B0500040200020003" pitchFamily="34" charset="-34"/>
              <a:ea typeface="+mj-ea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th-TH" sz="2400" dirty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ผลิตผ้าไหมจากภูมิปัญญาท้องถิ่น  ยังไม่มีการควบคุมกระบวนการผลิต   ทำให้ผลิตภัณฑ์ผ้าไหมที่ได้มีคุณภาพไม่สม่ำเสมอ การผลิตยังขาดทักษะกระบวนการในการลอกกาว  การย้อม  การผสมสี และลวดลายที่เหมาะสมกับผลิตภัณฑ์ผ้าแต่ละประเภท   ตลอดจนการเพิ่มมูลค่าให้กับผลิตภัณฑ์สิ่งทอ</a:t>
            </a:r>
            <a:endParaRPr lang="en-US" sz="2400" dirty="0">
              <a:latin typeface="TH Sarabun New" panose="020B0500040200020003" pitchFamily="34" charset="-34"/>
              <a:ea typeface="+mj-ea"/>
              <a:cs typeface="TH Sarabun New" panose="020B0500040200020003" pitchFamily="34" charset="-34"/>
            </a:endParaRPr>
          </a:p>
        </p:txBody>
      </p:sp>
      <p:sp>
        <p:nvSpPr>
          <p:cNvPr id="7" name="ตัวแทนเนื้อหา 7"/>
          <p:cNvSpPr txBox="1">
            <a:spLocks/>
          </p:cNvSpPr>
          <p:nvPr/>
        </p:nvSpPr>
        <p:spPr>
          <a:xfrm>
            <a:off x="2418588" y="4347369"/>
            <a:ext cx="5183188" cy="21035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h-TH" sz="2600" b="1" dirty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เป้าหมาย</a:t>
            </a:r>
            <a:endParaRPr lang="en-US" sz="2600" b="1" dirty="0">
              <a:latin typeface="TH Sarabun New" panose="020B0500040200020003" pitchFamily="34" charset="-34"/>
              <a:ea typeface="+mj-ea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th-TH" sz="2400" dirty="0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มหาวิทยาลัยราช</a:t>
            </a:r>
            <a:r>
              <a:rPr lang="th-TH" sz="2400" dirty="0" err="1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ภัฏ</a:t>
            </a:r>
            <a:r>
              <a:rPr lang="th-TH" sz="2400" dirty="0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บุรีรัมย์ ซึ่งมีผู้เชี่ยวชาญด้านผ้าไหมครบวงจร  ตั้งแต่กระบวนการผลิต  การย้อม   การทอ  ตลอดจนการแปรรูปผ้าไหม  จึงสนใจที่จะนำความรู้  และเทคโนโลยีเกี่ยวกับสิ่งทอเข้าไปถ่ายทอดองค์ความรู้ และเข้าไปช่วยแก้ปัญหา โดยใช้ความรู้ และทักษะกระบวนการทางวิทยาศาสตร์อย่างเป็นระบบ  เพื่อให้กลุ่มทอผ้าไหมสามารถพึ่งตนเองได้   เพิ่มรายได้   ลดรายจ่าย</a:t>
            </a:r>
          </a:p>
        </p:txBody>
      </p:sp>
    </p:spTree>
    <p:extLst>
      <p:ext uri="{BB962C8B-B14F-4D97-AF65-F5344CB8AC3E}">
        <p14:creationId xmlns:p14="http://schemas.microsoft.com/office/powerpoint/2010/main" val="245305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หมู่บ้านผ้าทอไหม อำเภอเฉลิมพระเกียรติ์ จังหวัดบุรีรัมย์ </a:t>
            </a:r>
            <a:endParaRPr lang="en-US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8340788" cy="489013"/>
          </a:xfrm>
        </p:spPr>
        <p:txBody>
          <a:bodyPr>
            <a:normAutofit fontScale="92500" lnSpcReduction="20000"/>
          </a:bodyPr>
          <a:lstStyle/>
          <a:p>
            <a:pPr algn="ctr">
              <a:spcBef>
                <a:spcPct val="0"/>
              </a:spcBef>
            </a:pPr>
            <a:r>
              <a:rPr lang="th-TH" sz="3200" dirty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ตัวชี้วัดความสำเร็จของโครงการ</a:t>
            </a:r>
            <a:endParaRPr lang="en-US" sz="3200" dirty="0">
              <a:latin typeface="TH Sarabun New" panose="020B0500040200020003" pitchFamily="34" charset="-34"/>
              <a:ea typeface="+mj-ea"/>
              <a:cs typeface="TH Sarabun New" panose="020B0500040200020003" pitchFamily="34" charset="-34"/>
            </a:endParaRP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th-TH" sz="2400" dirty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เชิงปริมาณ</a:t>
            </a:r>
          </a:p>
          <a:p>
            <a:pPr marL="0" indent="0">
              <a:spcBef>
                <a:spcPct val="0"/>
              </a:spcBef>
              <a:buNone/>
            </a:pPr>
            <a:r>
              <a:rPr lang="th-TH" sz="2400" dirty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    สามารถเพิ่มมูลค่าผลิตภัณฑ์ผ้าไหม 20%  (ผ้าคลุมไหล่   ผ้าไหมตีนแดง)</a:t>
            </a:r>
          </a:p>
          <a:p>
            <a:pPr marL="0" indent="0">
              <a:spcBef>
                <a:spcPct val="0"/>
              </a:spcBef>
              <a:buNone/>
            </a:pPr>
            <a:r>
              <a:rPr lang="th-TH" sz="2400" dirty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    ผู้เข้าร่วมรับการถ่ายทอดเทคโนโลยี มีความพึงพอใจไม่น้อยกว่าร้อยละ 85</a:t>
            </a:r>
          </a:p>
          <a:p>
            <a:endParaRPr lang="en-US" dirty="0"/>
          </a:p>
        </p:txBody>
      </p:sp>
      <p:sp>
        <p:nvSpPr>
          <p:cNvPr id="8" name="ตัวแทนเนื้อหา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th-TH" sz="2400" dirty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 เชิงคุณภาพ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th-TH" dirty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    กลุ่มทอผ้าไหมสามารผลิตผ้าไหมทอมือ และผ้าไหมย้อมสีธรรมชาติได้รับการรับรองคุณภาพ  และยกระดับสินค้า </a:t>
            </a:r>
            <a:r>
              <a:rPr lang="en-US" dirty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OTOP 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en-US" dirty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   </a:t>
            </a:r>
            <a:r>
              <a:rPr lang="th-TH" dirty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ประชาชนสามารถใช้ชีวิตประจำวันได้อย่างปลอดภัย  มีความรักสมัครสมาน   ความร่วมมือในชุมชน  และหน่วยงานที่เกี่ยวข้อง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68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>
          <a:xfrm>
            <a:off x="2912428" y="62036"/>
            <a:ext cx="2659316" cy="975995"/>
          </a:xfrm>
        </p:spPr>
        <p:txBody>
          <a:bodyPr/>
          <a:lstStyle/>
          <a:p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แผนธุรกิจ</a:t>
            </a:r>
            <a:endParaRPr lang="en-US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half" idx="2"/>
          </p:nvPr>
        </p:nvSpPr>
        <p:spPr>
          <a:xfrm>
            <a:off x="5997004" y="404811"/>
            <a:ext cx="5157787" cy="3499105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th-TH" sz="2400" b="1" dirty="0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พัฒนาศักยภาพผู้ประกอบการ </a:t>
            </a:r>
          </a:p>
          <a:p>
            <a:pPr marL="0" indent="0">
              <a:spcBef>
                <a:spcPct val="0"/>
              </a:spcBef>
              <a:buNone/>
            </a:pPr>
            <a:r>
              <a:rPr lang="th-TH" sz="2400" dirty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 </a:t>
            </a:r>
            <a:r>
              <a:rPr lang="th-TH" sz="2400" dirty="0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          </a:t>
            </a:r>
            <a:r>
              <a:rPr lang="th-TH" sz="2400" dirty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กลุ่มวิสาหกิจชุมชนทอผ้าไหมให้สามารถมีระบบการจัดการในกระบวนการผลิต   (ระบบบัญชีคุมวัสดุ   อุปกรณ์  ในการผลิตแต่ละรอบ)  การจัดทำบัญชีครัวเรือน แสดงรายรับรายจ่ายของกลุ่มสมาชิก  เพื่อจัดสรร  ผลประโยชน์ที่ได้จากการผลิตผ้าไหม  และสินค้าเครื่องแต่งการที่จำหน่ายให้กับผู้บริโภค</a:t>
            </a:r>
          </a:p>
          <a:p>
            <a:pPr marL="0" indent="0">
              <a:spcBef>
                <a:spcPct val="0"/>
              </a:spcBef>
              <a:buNone/>
            </a:pPr>
            <a:r>
              <a:rPr lang="th-TH" sz="2400" b="1" dirty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สร้างจุดเด่นผลิตภัณฑ์  ให้สินค้า  เพื่อเพิ่มศักยภาพการแข่งขัน สามารถ</a:t>
            </a:r>
            <a:r>
              <a:rPr lang="th-TH" sz="2400" b="1" dirty="0" err="1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สร้างอัต</a:t>
            </a:r>
            <a:r>
              <a:rPr lang="th-TH" sz="2400" b="1" dirty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ลักษณ์ผ้าไหมประจำกลุ่ม  มีตราสินค้า  และบรรจุภัณฑ์ที่มีคุณภาพ</a:t>
            </a:r>
            <a:endParaRPr lang="en-US" sz="2400" b="1" dirty="0">
              <a:latin typeface="TH Sarabun New" panose="020B0500040200020003" pitchFamily="34" charset="-34"/>
              <a:ea typeface="+mj-ea"/>
              <a:cs typeface="TH Sarabun New" panose="020B0500040200020003" pitchFamily="34" charset="-34"/>
            </a:endParaRPr>
          </a:p>
        </p:txBody>
      </p:sp>
      <p:sp>
        <p:nvSpPr>
          <p:cNvPr id="8" name="ตัวแทนเนื้อหา 7"/>
          <p:cNvSpPr>
            <a:spLocks noGrp="1"/>
          </p:cNvSpPr>
          <p:nvPr>
            <p:ph sz="quarter" idx="4"/>
          </p:nvPr>
        </p:nvSpPr>
        <p:spPr>
          <a:xfrm>
            <a:off x="493840" y="1334593"/>
            <a:ext cx="4837176" cy="2865885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th-TH" sz="2400" b="1" dirty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 </a:t>
            </a:r>
            <a:r>
              <a:rPr lang="th-TH" sz="2400" b="1" dirty="0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ข้อมูลบัญชีกลุ่มลูกค้า  </a:t>
            </a:r>
          </a:p>
          <a:p>
            <a:pPr marL="0" indent="0">
              <a:spcBef>
                <a:spcPct val="0"/>
              </a:spcBef>
              <a:buNone/>
            </a:pPr>
            <a:r>
              <a:rPr lang="th-TH" sz="2600" dirty="0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     </a:t>
            </a:r>
            <a:r>
              <a:rPr lang="th-TH" sz="2400" dirty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แบ่งประเภทเป็นรายใหญ่  (ขายส่ง)   และรายย่อย  </a:t>
            </a:r>
            <a:r>
              <a:rPr lang="th-TH" sz="2400" dirty="0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(</a:t>
            </a:r>
            <a:r>
              <a:rPr lang="th-TH" sz="2400" dirty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ขายปลีก)มีการกำหนดราคาที่ชัดเจน  มีความเหมาะสมกับคุณภาพสินค้า   </a:t>
            </a:r>
            <a:r>
              <a:rPr lang="th-TH" sz="2400" b="1" dirty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รองรับกระบวนการผลิต จำนวนมาก</a:t>
            </a:r>
            <a:r>
              <a:rPr lang="th-TH" sz="2400" dirty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จากกลุ่มทอผ้า หรือหน่วยงานที่สั่งสินค้าจำนวนมากได้  โดยนำเทคโนโลยีการผลิต  ที่ใช้องค์ความรู้ทางวิทยาศาสตร์มาจัดทำเครื่องมือผ่อนแรง</a:t>
            </a:r>
            <a:endParaRPr lang="en-US" sz="2400" dirty="0">
              <a:latin typeface="TH Sarabun New" panose="020B0500040200020003" pitchFamily="34" charset="-34"/>
              <a:ea typeface="+mj-ea"/>
              <a:cs typeface="TH Sarabun New" panose="020B0500040200020003" pitchFamily="34" charset="-34"/>
            </a:endParaRPr>
          </a:p>
        </p:txBody>
      </p:sp>
      <p:sp>
        <p:nvSpPr>
          <p:cNvPr id="7" name="ตัวแทนเนื้อหา 5"/>
          <p:cNvSpPr txBox="1">
            <a:spLocks/>
          </p:cNvSpPr>
          <p:nvPr/>
        </p:nvSpPr>
        <p:spPr>
          <a:xfrm>
            <a:off x="2974706" y="4207897"/>
            <a:ext cx="6451028" cy="2103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th-TH" sz="2400" b="1" dirty="0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ช่องทางการจำหน่าย</a:t>
            </a:r>
          </a:p>
          <a:p>
            <a:pPr marL="0" indent="0">
              <a:spcBef>
                <a:spcPct val="0"/>
              </a:spcBef>
              <a:buNone/>
            </a:pPr>
            <a:r>
              <a:rPr lang="th-TH" sz="2400" b="1" dirty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 </a:t>
            </a:r>
            <a:r>
              <a:rPr lang="th-TH" sz="2400" b="1" dirty="0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    เพิ่มช่องทางการกระจายสินค้า </a:t>
            </a:r>
            <a:r>
              <a:rPr lang="th-TH" sz="2400" dirty="0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ในระบบเครือข่าย  </a:t>
            </a:r>
            <a:r>
              <a:rPr lang="en-US" sz="2400" dirty="0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Internet  (</a:t>
            </a:r>
            <a:r>
              <a:rPr lang="en-US" sz="2400" dirty="0" err="1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facebook</a:t>
            </a:r>
            <a:r>
              <a:rPr lang="en-US" sz="2400" dirty="0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   Line  </a:t>
            </a:r>
            <a:r>
              <a:rPr lang="th-TH" sz="2400" dirty="0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และอื่นๆ)  สามารถสั่งซื้อ  ออนไลน์ได้ตลอดเวลา  มีแคตา</a:t>
            </a:r>
            <a:r>
              <a:rPr lang="th-TH" sz="2400" dirty="0" err="1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ล็อค</a:t>
            </a:r>
            <a:r>
              <a:rPr lang="th-TH" sz="2400" dirty="0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 ให้เลือกตามความเหาะสม  และจัดหาช่องทางการชำระเงินที่ปลอดภัยสำหรับผู้บริโภค  </a:t>
            </a:r>
            <a:r>
              <a:rPr lang="th-TH" sz="2400" b="1" dirty="0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(เน้นสะดวก   รวดเร็ว  และ  ปลอดภัย</a:t>
            </a:r>
            <a:r>
              <a:rPr lang="th-TH" sz="2400" dirty="0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)   ในช่องทาง  </a:t>
            </a:r>
            <a:r>
              <a:rPr lang="en-US" sz="2400" dirty="0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E banging  QR code  </a:t>
            </a:r>
            <a:r>
              <a:rPr lang="th-TH" sz="2400" dirty="0" smtClean="0"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และ อื่นๆ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99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ภาพกิจกรรม</a:t>
            </a:r>
            <a:endParaRPr lang="en-US" dirty="0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42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่อ">
  <a:themeElements>
    <a:clrScheme name="ช่อ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ช่อ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ช่อ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44</TotalTime>
  <Words>469</Words>
  <Application>Microsoft Office PowerPoint</Application>
  <PresentationFormat>แบบจอกว้าง</PresentationFormat>
  <Paragraphs>25</Paragraphs>
  <Slides>4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4</vt:i4>
      </vt:variant>
    </vt:vector>
  </HeadingPairs>
  <TitlesOfParts>
    <vt:vector size="10" baseType="lpstr">
      <vt:lpstr>Arial</vt:lpstr>
      <vt:lpstr>Century Gothic</vt:lpstr>
      <vt:lpstr>DilleniaUPC</vt:lpstr>
      <vt:lpstr>TH Sarabun New</vt:lpstr>
      <vt:lpstr>Wingdings 3</vt:lpstr>
      <vt:lpstr>ช่อ</vt:lpstr>
      <vt:lpstr>หมู่บ้านผ้าทอไหม อำเภอเฉลิมพระเกียรติ์ จังหวัดบุรีรัมย์ </vt:lpstr>
      <vt:lpstr>หมู่บ้านผ้าทอไหม อำเภอเฉลิมพระเกียรติ์ จังหวัดบุรีรัมย์ </vt:lpstr>
      <vt:lpstr>แผนธุรกิจ</vt:lpstr>
      <vt:lpstr>ภาพกิจกรรม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หมู่บ้านผ้าทอไหม อำเภอเฉลิมพระเกียรติ์ จังหวัดบุรีรัมย์</dc:title>
  <dc:creator>Administrator</dc:creator>
  <cp:lastModifiedBy>Administrator</cp:lastModifiedBy>
  <cp:revision>5</cp:revision>
  <dcterms:created xsi:type="dcterms:W3CDTF">2021-07-16T03:12:24Z</dcterms:created>
  <dcterms:modified xsi:type="dcterms:W3CDTF">2021-07-16T03:56:35Z</dcterms:modified>
</cp:coreProperties>
</file>